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1"/>
  </p:notesMasterIdLst>
  <p:handoutMasterIdLst>
    <p:handoutMasterId r:id="rId62"/>
  </p:handoutMasterIdLst>
  <p:sldIdLst>
    <p:sldId id="278" r:id="rId5"/>
    <p:sldId id="2142532709" r:id="rId6"/>
    <p:sldId id="2142532771" r:id="rId7"/>
    <p:sldId id="1452" r:id="rId8"/>
    <p:sldId id="2142532711" r:id="rId9"/>
    <p:sldId id="2142532712" r:id="rId10"/>
    <p:sldId id="1384" r:id="rId11"/>
    <p:sldId id="1428" r:id="rId12"/>
    <p:sldId id="2147375006" r:id="rId13"/>
    <p:sldId id="1430" r:id="rId14"/>
    <p:sldId id="2142532772" r:id="rId15"/>
    <p:sldId id="2142532804" r:id="rId16"/>
    <p:sldId id="2142532805" r:id="rId17"/>
    <p:sldId id="2142532715" r:id="rId18"/>
    <p:sldId id="261" r:id="rId19"/>
    <p:sldId id="2142532823" r:id="rId20"/>
    <p:sldId id="2142532773" r:id="rId21"/>
    <p:sldId id="2142532718" r:id="rId22"/>
    <p:sldId id="2142532789" r:id="rId23"/>
    <p:sldId id="2142532794" r:id="rId24"/>
    <p:sldId id="2142532723" r:id="rId25"/>
    <p:sldId id="2142532752" r:id="rId26"/>
    <p:sldId id="2142532761" r:id="rId27"/>
    <p:sldId id="2142532725" r:id="rId28"/>
    <p:sldId id="2142532798" r:id="rId29"/>
    <p:sldId id="2142532790" r:id="rId30"/>
    <p:sldId id="2142532799" r:id="rId31"/>
    <p:sldId id="2142532800" r:id="rId32"/>
    <p:sldId id="2142532796" r:id="rId33"/>
    <p:sldId id="2142532721" r:id="rId34"/>
    <p:sldId id="2142532791" r:id="rId35"/>
    <p:sldId id="2142532728" r:id="rId36"/>
    <p:sldId id="2142532727" r:id="rId37"/>
    <p:sldId id="2142532726" r:id="rId38"/>
    <p:sldId id="2142532722" r:id="rId39"/>
    <p:sldId id="2142532742" r:id="rId40"/>
    <p:sldId id="2142532792" r:id="rId41"/>
    <p:sldId id="2142532814" r:id="rId42"/>
    <p:sldId id="2142532815" r:id="rId43"/>
    <p:sldId id="2142532802" r:id="rId44"/>
    <p:sldId id="2142532817" r:id="rId45"/>
    <p:sldId id="2142532818" r:id="rId46"/>
    <p:sldId id="2142532819" r:id="rId47"/>
    <p:sldId id="2142532820" r:id="rId48"/>
    <p:sldId id="2142532821" r:id="rId49"/>
    <p:sldId id="2142532822" r:id="rId50"/>
    <p:sldId id="2142532775" r:id="rId51"/>
    <p:sldId id="2142532806" r:id="rId52"/>
    <p:sldId id="2142532807" r:id="rId53"/>
    <p:sldId id="2142532808" r:id="rId54"/>
    <p:sldId id="2142532906" r:id="rId55"/>
    <p:sldId id="2142532907" r:id="rId56"/>
    <p:sldId id="2142532811" r:id="rId57"/>
    <p:sldId id="2142532812" r:id="rId58"/>
    <p:sldId id="2142532813" r:id="rId59"/>
    <p:sldId id="262" r:id="rId6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528" userDrawn="1">
          <p15:clr>
            <a:srgbClr val="A4A3A4"/>
          </p15:clr>
        </p15:guide>
        <p15:guide id="3" pos="211" userDrawn="1">
          <p15:clr>
            <a:srgbClr val="A4A3A4"/>
          </p15:clr>
        </p15:guide>
        <p15:guide id="4" pos="7537" userDrawn="1">
          <p15:clr>
            <a:srgbClr val="A4A3A4"/>
          </p15:clr>
        </p15:guide>
        <p15:guide id="5" orient="horz" pos="411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F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74700A-FBD5-4E06-BE23-2E0701E9A301}" v="4" dt="2022-09-05T05:18:16.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60"/>
  </p:normalViewPr>
  <p:slideViewPr>
    <p:cSldViewPr snapToGrid="0">
      <p:cViewPr varScale="1">
        <p:scale>
          <a:sx n="60" d="100"/>
          <a:sy n="60" d="100"/>
        </p:scale>
        <p:origin x="72" y="486"/>
      </p:cViewPr>
      <p:guideLst>
        <p:guide orient="horz" pos="2160"/>
        <p:guide pos="3528"/>
        <p:guide pos="211"/>
        <p:guide pos="7537"/>
        <p:guide orient="horz" pos="4110"/>
      </p:guideLst>
    </p:cSldViewPr>
  </p:slideViewPr>
  <p:notesTextViewPr>
    <p:cViewPr>
      <p:scale>
        <a:sx n="1" d="1"/>
        <a:sy n="1" d="1"/>
      </p:scale>
      <p:origin x="0" y="0"/>
    </p:cViewPr>
  </p:notesTextViewPr>
  <p:notesViewPr>
    <p:cSldViewPr snapToGrid="0">
      <p:cViewPr varScale="1">
        <p:scale>
          <a:sx n="95" d="100"/>
          <a:sy n="95" d="100"/>
        </p:scale>
        <p:origin x="2908" y="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早川　七月" userId="9ff95f46-5dfe-45e0-b834-a01e273b527b" providerId="ADAL" clId="{CBE99D34-62E0-43DB-BA12-E5CB699ECFEA}"/>
    <pc:docChg chg="undo custSel addSld delSld modSld sldOrd modMainMaster">
      <pc:chgData name="早川　七月" userId="9ff95f46-5dfe-45e0-b834-a01e273b527b" providerId="ADAL" clId="{CBE99D34-62E0-43DB-BA12-E5CB699ECFEA}" dt="2022-08-29T07:47:27.437" v="119" actId="554"/>
      <pc:docMkLst>
        <pc:docMk/>
      </pc:docMkLst>
      <pc:sldChg chg="modSp del mod">
        <pc:chgData name="早川　七月" userId="9ff95f46-5dfe-45e0-b834-a01e273b527b" providerId="ADAL" clId="{CBE99D34-62E0-43DB-BA12-E5CB699ECFEA}" dt="2022-08-03T01:31:06.136" v="59" actId="47"/>
        <pc:sldMkLst>
          <pc:docMk/>
          <pc:sldMk cId="2972082856" sldId="257"/>
        </pc:sldMkLst>
        <pc:spChg chg="mod">
          <ac:chgData name="早川　七月" userId="9ff95f46-5dfe-45e0-b834-a01e273b527b" providerId="ADAL" clId="{CBE99D34-62E0-43DB-BA12-E5CB699ECFEA}" dt="2022-08-03T01:30:52.974" v="57"/>
          <ac:spMkLst>
            <pc:docMk/>
            <pc:sldMk cId="2972082856" sldId="257"/>
            <ac:spMk id="2" creationId="{648CF787-2E63-4713-88A5-16C089FB1DFF}"/>
          </ac:spMkLst>
        </pc:spChg>
      </pc:sldChg>
      <pc:sldChg chg="modSp">
        <pc:chgData name="早川　七月" userId="9ff95f46-5dfe-45e0-b834-a01e273b527b" providerId="ADAL" clId="{CBE99D34-62E0-43DB-BA12-E5CB699ECFEA}" dt="2022-08-03T02:47:25.996" v="62" actId="2711"/>
        <pc:sldMkLst>
          <pc:docMk/>
          <pc:sldMk cId="3187021742" sldId="260"/>
        </pc:sldMkLst>
        <pc:spChg chg="mod">
          <ac:chgData name="早川　七月" userId="9ff95f46-5dfe-45e0-b834-a01e273b527b" providerId="ADAL" clId="{CBE99D34-62E0-43DB-BA12-E5CB699ECFEA}" dt="2022-08-03T02:47:25.996" v="62" actId="2711"/>
          <ac:spMkLst>
            <pc:docMk/>
            <pc:sldMk cId="3187021742" sldId="260"/>
            <ac:spMk id="5" creationId="{6FB75EC0-D5E9-4E85-9F31-5E1CD77C1EC5}"/>
          </ac:spMkLst>
        </pc:spChg>
        <pc:spChg chg="mod">
          <ac:chgData name="早川　七月" userId="9ff95f46-5dfe-45e0-b834-a01e273b527b" providerId="ADAL" clId="{CBE99D34-62E0-43DB-BA12-E5CB699ECFEA}" dt="2022-08-03T02:47:25.996" v="62" actId="2711"/>
          <ac:spMkLst>
            <pc:docMk/>
            <pc:sldMk cId="3187021742" sldId="260"/>
            <ac:spMk id="13" creationId="{C022AC62-4E72-4F52-B596-0CCAE3AA40B0}"/>
          </ac:spMkLst>
        </pc:spChg>
        <pc:spChg chg="mod">
          <ac:chgData name="早川　七月" userId="9ff95f46-5dfe-45e0-b834-a01e273b527b" providerId="ADAL" clId="{CBE99D34-62E0-43DB-BA12-E5CB699ECFEA}" dt="2022-08-03T02:47:25.996" v="62" actId="2711"/>
          <ac:spMkLst>
            <pc:docMk/>
            <pc:sldMk cId="3187021742" sldId="260"/>
            <ac:spMk id="24" creationId="{C805FAF9-6FB1-4F1E-AB3E-BC608A831DFF}"/>
          </ac:spMkLst>
        </pc:spChg>
        <pc:spChg chg="mod">
          <ac:chgData name="早川　七月" userId="9ff95f46-5dfe-45e0-b834-a01e273b527b" providerId="ADAL" clId="{CBE99D34-62E0-43DB-BA12-E5CB699ECFEA}" dt="2022-08-03T02:47:25.996" v="62" actId="2711"/>
          <ac:spMkLst>
            <pc:docMk/>
            <pc:sldMk cId="3187021742" sldId="260"/>
            <ac:spMk id="25" creationId="{65E24C4E-5074-4EEE-A45B-8452B96433FF}"/>
          </ac:spMkLst>
        </pc:spChg>
        <pc:spChg chg="mod">
          <ac:chgData name="早川　七月" userId="9ff95f46-5dfe-45e0-b834-a01e273b527b" providerId="ADAL" clId="{CBE99D34-62E0-43DB-BA12-E5CB699ECFEA}" dt="2022-08-03T02:47:25.996" v="62" actId="2711"/>
          <ac:spMkLst>
            <pc:docMk/>
            <pc:sldMk cId="3187021742" sldId="260"/>
            <ac:spMk id="27" creationId="{447B35CA-D310-46B7-9B95-E6F57BEA14C7}"/>
          </ac:spMkLst>
        </pc:spChg>
        <pc:spChg chg="mod">
          <ac:chgData name="早川　七月" userId="9ff95f46-5dfe-45e0-b834-a01e273b527b" providerId="ADAL" clId="{CBE99D34-62E0-43DB-BA12-E5CB699ECFEA}" dt="2022-08-03T02:47:25.996" v="62" actId="2711"/>
          <ac:spMkLst>
            <pc:docMk/>
            <pc:sldMk cId="3187021742" sldId="260"/>
            <ac:spMk id="28" creationId="{F713DD64-8C37-48A2-8872-BD53359B3254}"/>
          </ac:spMkLst>
        </pc:spChg>
        <pc:spChg chg="mod">
          <ac:chgData name="早川　七月" userId="9ff95f46-5dfe-45e0-b834-a01e273b527b" providerId="ADAL" clId="{CBE99D34-62E0-43DB-BA12-E5CB699ECFEA}" dt="2022-08-03T02:47:25.996" v="62" actId="2711"/>
          <ac:spMkLst>
            <pc:docMk/>
            <pc:sldMk cId="3187021742" sldId="260"/>
            <ac:spMk id="32" creationId="{C8AF0FC7-FFDB-449F-9E5E-A7DD3ABCDECC}"/>
          </ac:spMkLst>
        </pc:spChg>
        <pc:spChg chg="mod">
          <ac:chgData name="早川　七月" userId="9ff95f46-5dfe-45e0-b834-a01e273b527b" providerId="ADAL" clId="{CBE99D34-62E0-43DB-BA12-E5CB699ECFEA}" dt="2022-08-03T02:47:25.996" v="62" actId="2711"/>
          <ac:spMkLst>
            <pc:docMk/>
            <pc:sldMk cId="3187021742" sldId="260"/>
            <ac:spMk id="33" creationId="{8BDF4683-E745-47D3-BBBC-E78FC2BE0374}"/>
          </ac:spMkLst>
        </pc:spChg>
        <pc:spChg chg="mod">
          <ac:chgData name="早川　七月" userId="9ff95f46-5dfe-45e0-b834-a01e273b527b" providerId="ADAL" clId="{CBE99D34-62E0-43DB-BA12-E5CB699ECFEA}" dt="2022-08-03T02:47:25.996" v="62" actId="2711"/>
          <ac:spMkLst>
            <pc:docMk/>
            <pc:sldMk cId="3187021742" sldId="260"/>
            <ac:spMk id="34" creationId="{4586A63B-0627-43F9-ACCA-917B2383631A}"/>
          </ac:spMkLst>
        </pc:spChg>
        <pc:spChg chg="mod">
          <ac:chgData name="早川　七月" userId="9ff95f46-5dfe-45e0-b834-a01e273b527b" providerId="ADAL" clId="{CBE99D34-62E0-43DB-BA12-E5CB699ECFEA}" dt="2022-08-03T02:47:25.996" v="62" actId="2711"/>
          <ac:spMkLst>
            <pc:docMk/>
            <pc:sldMk cId="3187021742" sldId="260"/>
            <ac:spMk id="37" creationId="{A9909056-3405-43C9-ABC6-2FF351EE635F}"/>
          </ac:spMkLst>
        </pc:spChg>
        <pc:spChg chg="mod">
          <ac:chgData name="早川　七月" userId="9ff95f46-5dfe-45e0-b834-a01e273b527b" providerId="ADAL" clId="{CBE99D34-62E0-43DB-BA12-E5CB699ECFEA}" dt="2022-08-03T02:47:25.996" v="62" actId="2711"/>
          <ac:spMkLst>
            <pc:docMk/>
            <pc:sldMk cId="3187021742" sldId="260"/>
            <ac:spMk id="38" creationId="{4092F5D9-1AA3-4BDC-8571-5B864CBE66B8}"/>
          </ac:spMkLst>
        </pc:spChg>
        <pc:spChg chg="mod">
          <ac:chgData name="早川　七月" userId="9ff95f46-5dfe-45e0-b834-a01e273b527b" providerId="ADAL" clId="{CBE99D34-62E0-43DB-BA12-E5CB699ECFEA}" dt="2022-08-03T02:47:25.996" v="62" actId="2711"/>
          <ac:spMkLst>
            <pc:docMk/>
            <pc:sldMk cId="3187021742" sldId="260"/>
            <ac:spMk id="40" creationId="{14EA68F2-896D-4CE9-85FD-9194F5A95429}"/>
          </ac:spMkLst>
        </pc:spChg>
        <pc:spChg chg="mod">
          <ac:chgData name="早川　七月" userId="9ff95f46-5dfe-45e0-b834-a01e273b527b" providerId="ADAL" clId="{CBE99D34-62E0-43DB-BA12-E5CB699ECFEA}" dt="2022-08-03T02:47:25.996" v="62" actId="2711"/>
          <ac:spMkLst>
            <pc:docMk/>
            <pc:sldMk cId="3187021742" sldId="260"/>
            <ac:spMk id="41" creationId="{4CCB488E-7B18-4E44-AFCE-E940A6E0B1A5}"/>
          </ac:spMkLst>
        </pc:spChg>
        <pc:picChg chg="mod">
          <ac:chgData name="早川　七月" userId="9ff95f46-5dfe-45e0-b834-a01e273b527b" providerId="ADAL" clId="{CBE99D34-62E0-43DB-BA12-E5CB699ECFEA}" dt="2022-08-03T02:47:25.996" v="62" actId="2711"/>
          <ac:picMkLst>
            <pc:docMk/>
            <pc:sldMk cId="3187021742" sldId="260"/>
            <ac:picMk id="26" creationId="{9C98B3E3-CFF6-4951-8E4D-776ED40A7F42}"/>
          </ac:picMkLst>
        </pc:picChg>
        <pc:picChg chg="mod">
          <ac:chgData name="早川　七月" userId="9ff95f46-5dfe-45e0-b834-a01e273b527b" providerId="ADAL" clId="{CBE99D34-62E0-43DB-BA12-E5CB699ECFEA}" dt="2022-08-03T02:47:25.996" v="62" actId="2711"/>
          <ac:picMkLst>
            <pc:docMk/>
            <pc:sldMk cId="3187021742" sldId="260"/>
            <ac:picMk id="31" creationId="{D592EA50-4708-49C2-A118-BDC0281D9E4F}"/>
          </ac:picMkLst>
        </pc:picChg>
        <pc:cxnChg chg="mod">
          <ac:chgData name="早川　七月" userId="9ff95f46-5dfe-45e0-b834-a01e273b527b" providerId="ADAL" clId="{CBE99D34-62E0-43DB-BA12-E5CB699ECFEA}" dt="2022-08-03T02:47:25.996" v="62" actId="2711"/>
          <ac:cxnSpMkLst>
            <pc:docMk/>
            <pc:sldMk cId="3187021742" sldId="260"/>
            <ac:cxnSpMk id="29" creationId="{1A30D0F9-4A77-43BF-8AA5-CD372D699384}"/>
          </ac:cxnSpMkLst>
        </pc:cxnChg>
        <pc:cxnChg chg="mod">
          <ac:chgData name="早川　七月" userId="9ff95f46-5dfe-45e0-b834-a01e273b527b" providerId="ADAL" clId="{CBE99D34-62E0-43DB-BA12-E5CB699ECFEA}" dt="2022-08-03T02:47:25.996" v="62" actId="2711"/>
          <ac:cxnSpMkLst>
            <pc:docMk/>
            <pc:sldMk cId="3187021742" sldId="260"/>
            <ac:cxnSpMk id="30" creationId="{BABA723F-B2D2-4A98-9D47-E308B3120ADE}"/>
          </ac:cxnSpMkLst>
        </pc:cxnChg>
        <pc:cxnChg chg="mod">
          <ac:chgData name="早川　七月" userId="9ff95f46-5dfe-45e0-b834-a01e273b527b" providerId="ADAL" clId="{CBE99D34-62E0-43DB-BA12-E5CB699ECFEA}" dt="2022-08-03T02:47:25.996" v="62" actId="2711"/>
          <ac:cxnSpMkLst>
            <pc:docMk/>
            <pc:sldMk cId="3187021742" sldId="260"/>
            <ac:cxnSpMk id="35" creationId="{354D4A93-5909-4DF9-82A1-E2BB5EE153A5}"/>
          </ac:cxnSpMkLst>
        </pc:cxnChg>
        <pc:cxnChg chg="mod">
          <ac:chgData name="早川　七月" userId="9ff95f46-5dfe-45e0-b834-a01e273b527b" providerId="ADAL" clId="{CBE99D34-62E0-43DB-BA12-E5CB699ECFEA}" dt="2022-08-03T02:47:25.996" v="62" actId="2711"/>
          <ac:cxnSpMkLst>
            <pc:docMk/>
            <pc:sldMk cId="3187021742" sldId="260"/>
            <ac:cxnSpMk id="36" creationId="{BCB2185F-FB1F-485E-8FB1-632FBC4F598F}"/>
          </ac:cxnSpMkLst>
        </pc:cxnChg>
        <pc:cxnChg chg="mod">
          <ac:chgData name="早川　七月" userId="9ff95f46-5dfe-45e0-b834-a01e273b527b" providerId="ADAL" clId="{CBE99D34-62E0-43DB-BA12-E5CB699ECFEA}" dt="2022-08-03T02:47:25.996" v="62" actId="2711"/>
          <ac:cxnSpMkLst>
            <pc:docMk/>
            <pc:sldMk cId="3187021742" sldId="260"/>
            <ac:cxnSpMk id="39" creationId="{353B3C81-8E51-43EB-8FAB-E86CB46C5EC5}"/>
          </ac:cxnSpMkLst>
        </pc:cxnChg>
      </pc:sldChg>
      <pc:sldChg chg="addSp delSp modSp mod modClrScheme chgLayout">
        <pc:chgData name="早川　七月" userId="9ff95f46-5dfe-45e0-b834-a01e273b527b" providerId="ADAL" clId="{CBE99D34-62E0-43DB-BA12-E5CB699ECFEA}" dt="2022-08-05T07:06:24.120" v="76" actId="700"/>
        <pc:sldMkLst>
          <pc:docMk/>
          <pc:sldMk cId="2290936888" sldId="276"/>
        </pc:sldMkLst>
        <pc:spChg chg="del mod ord">
          <ac:chgData name="早川　七月" userId="9ff95f46-5dfe-45e0-b834-a01e273b527b" providerId="ADAL" clId="{CBE99D34-62E0-43DB-BA12-E5CB699ECFEA}" dt="2022-08-03T00:50:22.224" v="2" actId="700"/>
          <ac:spMkLst>
            <pc:docMk/>
            <pc:sldMk cId="2290936888" sldId="276"/>
            <ac:spMk id="2" creationId="{1B9B957D-70A5-48AB-B233-3807D9C455E7}"/>
          </ac:spMkLst>
        </pc:spChg>
        <pc:spChg chg="add mod ord">
          <ac:chgData name="早川　七月" userId="9ff95f46-5dfe-45e0-b834-a01e273b527b" providerId="ADAL" clId="{CBE99D34-62E0-43DB-BA12-E5CB699ECFEA}" dt="2022-08-05T07:06:24.120" v="76" actId="700"/>
          <ac:spMkLst>
            <pc:docMk/>
            <pc:sldMk cId="2290936888" sldId="276"/>
            <ac:spMk id="2" creationId="{1D27482C-D72D-42AD-B684-100F0B69A889}"/>
          </ac:spMkLst>
        </pc:spChg>
        <pc:spChg chg="add del mod ord">
          <ac:chgData name="早川　七月" userId="9ff95f46-5dfe-45e0-b834-a01e273b527b" providerId="ADAL" clId="{CBE99D34-62E0-43DB-BA12-E5CB699ECFEA}" dt="2022-08-03T01:01:28.537" v="30" actId="700"/>
          <ac:spMkLst>
            <pc:docMk/>
            <pc:sldMk cId="2290936888" sldId="276"/>
            <ac:spMk id="3" creationId="{CE9CB714-A53A-482C-B884-71741FAD8603}"/>
          </ac:spMkLst>
        </pc:spChg>
        <pc:spChg chg="add del mod ord">
          <ac:chgData name="早川　七月" userId="9ff95f46-5dfe-45e0-b834-a01e273b527b" providerId="ADAL" clId="{CBE99D34-62E0-43DB-BA12-E5CB699ECFEA}" dt="2022-08-05T07:06:24.120" v="76" actId="700"/>
          <ac:spMkLst>
            <pc:docMk/>
            <pc:sldMk cId="2290936888" sldId="276"/>
            <ac:spMk id="4" creationId="{C467C08E-72B3-4610-8A2E-B6619DC30044}"/>
          </ac:spMkLst>
        </pc:spChg>
        <pc:spChg chg="add del mod ord">
          <ac:chgData name="早川　七月" userId="9ff95f46-5dfe-45e0-b834-a01e273b527b" providerId="ADAL" clId="{CBE99D34-62E0-43DB-BA12-E5CB699ECFEA}" dt="2022-08-03T01:12:49.098" v="52" actId="478"/>
          <ac:spMkLst>
            <pc:docMk/>
            <pc:sldMk cId="2290936888" sldId="276"/>
            <ac:spMk id="5" creationId="{9BB9E8E9-7AE8-42EE-9193-D46E1282B701}"/>
          </ac:spMkLst>
        </pc:spChg>
        <pc:spChg chg="add del mod ord">
          <ac:chgData name="早川　七月" userId="9ff95f46-5dfe-45e0-b834-a01e273b527b" providerId="ADAL" clId="{CBE99D34-62E0-43DB-BA12-E5CB699ECFEA}" dt="2022-08-05T07:06:24.120" v="76" actId="700"/>
          <ac:spMkLst>
            <pc:docMk/>
            <pc:sldMk cId="2290936888" sldId="276"/>
            <ac:spMk id="6" creationId="{7161971C-F117-4EC4-886D-D457608E4281}"/>
          </ac:spMkLst>
        </pc:spChg>
        <pc:spChg chg="add del mod">
          <ac:chgData name="早川　七月" userId="9ff95f46-5dfe-45e0-b834-a01e273b527b" providerId="ADAL" clId="{CBE99D34-62E0-43DB-BA12-E5CB699ECFEA}" dt="2022-08-05T07:05:45.755" v="73" actId="478"/>
          <ac:spMkLst>
            <pc:docMk/>
            <pc:sldMk cId="2290936888" sldId="276"/>
            <ac:spMk id="16" creationId="{68234A88-CB3F-466F-88D8-601C419DA645}"/>
          </ac:spMkLst>
        </pc:spChg>
        <pc:spChg chg="add del mod">
          <ac:chgData name="早川　七月" userId="9ff95f46-5dfe-45e0-b834-a01e273b527b" providerId="ADAL" clId="{CBE99D34-62E0-43DB-BA12-E5CB699ECFEA}" dt="2022-08-05T07:05:45.755" v="73" actId="478"/>
          <ac:spMkLst>
            <pc:docMk/>
            <pc:sldMk cId="2290936888" sldId="276"/>
            <ac:spMk id="17" creationId="{6DB12A47-70D8-4B9D-9CFF-59234E63E16F}"/>
          </ac:spMkLst>
        </pc:spChg>
        <pc:spChg chg="add del mod">
          <ac:chgData name="早川　七月" userId="9ff95f46-5dfe-45e0-b834-a01e273b527b" providerId="ADAL" clId="{CBE99D34-62E0-43DB-BA12-E5CB699ECFEA}" dt="2022-08-05T07:05:45.755" v="73" actId="478"/>
          <ac:spMkLst>
            <pc:docMk/>
            <pc:sldMk cId="2290936888" sldId="276"/>
            <ac:spMk id="18" creationId="{4FC9028F-6582-4BCD-B545-7FEA5D1D5254}"/>
          </ac:spMkLst>
        </pc:spChg>
        <pc:spChg chg="add del mod">
          <ac:chgData name="早川　七月" userId="9ff95f46-5dfe-45e0-b834-a01e273b527b" providerId="ADAL" clId="{CBE99D34-62E0-43DB-BA12-E5CB699ECFEA}" dt="2022-08-05T07:05:45.755" v="73" actId="478"/>
          <ac:spMkLst>
            <pc:docMk/>
            <pc:sldMk cId="2290936888" sldId="276"/>
            <ac:spMk id="20" creationId="{FE334B67-F5A1-419E-BD60-5E2C3CD79442}"/>
          </ac:spMkLst>
        </pc:spChg>
        <pc:spChg chg="add del mod">
          <ac:chgData name="早川　七月" userId="9ff95f46-5dfe-45e0-b834-a01e273b527b" providerId="ADAL" clId="{CBE99D34-62E0-43DB-BA12-E5CB699ECFEA}" dt="2022-08-05T07:05:45.755" v="73" actId="478"/>
          <ac:spMkLst>
            <pc:docMk/>
            <pc:sldMk cId="2290936888" sldId="276"/>
            <ac:spMk id="21" creationId="{7888EB98-D9F9-46A6-BBE6-F42BD364CD80}"/>
          </ac:spMkLst>
        </pc:spChg>
        <pc:spChg chg="add del mod">
          <ac:chgData name="早川　七月" userId="9ff95f46-5dfe-45e0-b834-a01e273b527b" providerId="ADAL" clId="{CBE99D34-62E0-43DB-BA12-E5CB699ECFEA}" dt="2022-08-05T07:05:45.755" v="73" actId="478"/>
          <ac:spMkLst>
            <pc:docMk/>
            <pc:sldMk cId="2290936888" sldId="276"/>
            <ac:spMk id="22" creationId="{F6C47979-53FE-4F37-A39C-E49C89AEF1DA}"/>
          </ac:spMkLst>
        </pc:spChg>
        <pc:spChg chg="add del mod">
          <ac:chgData name="早川　七月" userId="9ff95f46-5dfe-45e0-b834-a01e273b527b" providerId="ADAL" clId="{CBE99D34-62E0-43DB-BA12-E5CB699ECFEA}" dt="2022-08-03T01:12:13.966" v="49" actId="478"/>
          <ac:spMkLst>
            <pc:docMk/>
            <pc:sldMk cId="2290936888" sldId="276"/>
            <ac:spMk id="23" creationId="{16F870FD-7E55-49D3-9E9B-E00D562C8B19}"/>
          </ac:spMkLst>
        </pc:spChg>
        <pc:spChg chg="add mod">
          <ac:chgData name="早川　七月" userId="9ff95f46-5dfe-45e0-b834-a01e273b527b" providerId="ADAL" clId="{CBE99D34-62E0-43DB-BA12-E5CB699ECFEA}" dt="2022-08-05T07:06:12.749" v="74"/>
          <ac:spMkLst>
            <pc:docMk/>
            <pc:sldMk cId="2290936888" sldId="276"/>
            <ac:spMk id="24" creationId="{8D8ABBC7-1638-4BB7-9501-68A81A57B1D4}"/>
          </ac:spMkLst>
        </pc:spChg>
        <pc:spChg chg="del">
          <ac:chgData name="早川　七月" userId="9ff95f46-5dfe-45e0-b834-a01e273b527b" providerId="ADAL" clId="{CBE99D34-62E0-43DB-BA12-E5CB699ECFEA}" dt="2022-08-03T00:50:26.486" v="3" actId="478"/>
          <ac:spMkLst>
            <pc:docMk/>
            <pc:sldMk cId="2290936888" sldId="276"/>
            <ac:spMk id="24" creationId="{CCF06C21-7CFF-4668-9007-A369398599A6}"/>
          </ac:spMkLst>
        </pc:spChg>
        <pc:spChg chg="add mod">
          <ac:chgData name="早川　七月" userId="9ff95f46-5dfe-45e0-b834-a01e273b527b" providerId="ADAL" clId="{CBE99D34-62E0-43DB-BA12-E5CB699ECFEA}" dt="2022-08-05T07:06:12.749" v="74"/>
          <ac:spMkLst>
            <pc:docMk/>
            <pc:sldMk cId="2290936888" sldId="276"/>
            <ac:spMk id="25" creationId="{3A4ECEF0-34EF-44CD-B8B5-3A7DD3A2DD7A}"/>
          </ac:spMkLst>
        </pc:spChg>
        <pc:spChg chg="del">
          <ac:chgData name="早川　七月" userId="9ff95f46-5dfe-45e0-b834-a01e273b527b" providerId="ADAL" clId="{CBE99D34-62E0-43DB-BA12-E5CB699ECFEA}" dt="2022-08-03T00:50:26.486" v="3" actId="478"/>
          <ac:spMkLst>
            <pc:docMk/>
            <pc:sldMk cId="2290936888" sldId="276"/>
            <ac:spMk id="25" creationId="{6AE206A3-EC6F-4612-B205-17470974CBA7}"/>
          </ac:spMkLst>
        </pc:spChg>
        <pc:spChg chg="add del mod">
          <ac:chgData name="早川　七月" userId="9ff95f46-5dfe-45e0-b834-a01e273b527b" providerId="ADAL" clId="{CBE99D34-62E0-43DB-BA12-E5CB699ECFEA}" dt="2022-08-03T01:12:13.966" v="49" actId="478"/>
          <ac:spMkLst>
            <pc:docMk/>
            <pc:sldMk cId="2290936888" sldId="276"/>
            <ac:spMk id="26" creationId="{2DC435B8-3C53-45E0-A8ED-F7979F5C2CCF}"/>
          </ac:spMkLst>
        </pc:spChg>
        <pc:spChg chg="add mod">
          <ac:chgData name="早川　七月" userId="9ff95f46-5dfe-45e0-b834-a01e273b527b" providerId="ADAL" clId="{CBE99D34-62E0-43DB-BA12-E5CB699ECFEA}" dt="2022-08-05T07:06:12.749" v="74"/>
          <ac:spMkLst>
            <pc:docMk/>
            <pc:sldMk cId="2290936888" sldId="276"/>
            <ac:spMk id="26" creationId="{8B891E0E-3F26-4E0B-B142-140B0BE0402B}"/>
          </ac:spMkLst>
        </pc:spChg>
        <pc:spChg chg="add mod">
          <ac:chgData name="早川　七月" userId="9ff95f46-5dfe-45e0-b834-a01e273b527b" providerId="ADAL" clId="{CBE99D34-62E0-43DB-BA12-E5CB699ECFEA}" dt="2022-08-05T07:06:12.749" v="74"/>
          <ac:spMkLst>
            <pc:docMk/>
            <pc:sldMk cId="2290936888" sldId="276"/>
            <ac:spMk id="27" creationId="{14FE6423-946D-4FC9-9F36-B7482251655B}"/>
          </ac:spMkLst>
        </pc:spChg>
        <pc:spChg chg="del">
          <ac:chgData name="早川　七月" userId="9ff95f46-5dfe-45e0-b834-a01e273b527b" providerId="ADAL" clId="{CBE99D34-62E0-43DB-BA12-E5CB699ECFEA}" dt="2022-08-03T00:50:26.486" v="3" actId="478"/>
          <ac:spMkLst>
            <pc:docMk/>
            <pc:sldMk cId="2290936888" sldId="276"/>
            <ac:spMk id="27" creationId="{B6F42929-1085-484A-BF12-4CFBC0E8952F}"/>
          </ac:spMkLst>
        </pc:spChg>
        <pc:spChg chg="add mod">
          <ac:chgData name="早川　七月" userId="9ff95f46-5dfe-45e0-b834-a01e273b527b" providerId="ADAL" clId="{CBE99D34-62E0-43DB-BA12-E5CB699ECFEA}" dt="2022-08-05T07:06:12.749" v="74"/>
          <ac:spMkLst>
            <pc:docMk/>
            <pc:sldMk cId="2290936888" sldId="276"/>
            <ac:spMk id="28" creationId="{6763B165-EF04-4D54-B724-15DF6219ABAA}"/>
          </ac:spMkLst>
        </pc:spChg>
        <pc:spChg chg="del">
          <ac:chgData name="早川　七月" userId="9ff95f46-5dfe-45e0-b834-a01e273b527b" providerId="ADAL" clId="{CBE99D34-62E0-43DB-BA12-E5CB699ECFEA}" dt="2022-08-03T00:50:26.486" v="3" actId="478"/>
          <ac:spMkLst>
            <pc:docMk/>
            <pc:sldMk cId="2290936888" sldId="276"/>
            <ac:spMk id="28" creationId="{D02ABA9E-3C5B-431B-90B4-8CE80192A026}"/>
          </ac:spMkLst>
        </pc:spChg>
        <pc:spChg chg="add mod">
          <ac:chgData name="早川　七月" userId="9ff95f46-5dfe-45e0-b834-a01e273b527b" providerId="ADAL" clId="{CBE99D34-62E0-43DB-BA12-E5CB699ECFEA}" dt="2022-08-05T07:06:12.749" v="74"/>
          <ac:spMkLst>
            <pc:docMk/>
            <pc:sldMk cId="2290936888" sldId="276"/>
            <ac:spMk id="29" creationId="{6ABF6054-6A0C-4EB6-8B92-EFD30BF3E8BA}"/>
          </ac:spMkLst>
        </pc:spChg>
        <pc:spChg chg="del">
          <ac:chgData name="早川　七月" userId="9ff95f46-5dfe-45e0-b834-a01e273b527b" providerId="ADAL" clId="{CBE99D34-62E0-43DB-BA12-E5CB699ECFEA}" dt="2022-08-03T00:50:26.486" v="3" actId="478"/>
          <ac:spMkLst>
            <pc:docMk/>
            <pc:sldMk cId="2290936888" sldId="276"/>
            <ac:spMk id="30" creationId="{9CA4C311-9BD9-4BC8-A8F1-83AB318398D1}"/>
          </ac:spMkLst>
        </pc:spChg>
        <pc:spChg chg="add del mod">
          <ac:chgData name="早川　七月" userId="9ff95f46-5dfe-45e0-b834-a01e273b527b" providerId="ADAL" clId="{CBE99D34-62E0-43DB-BA12-E5CB699ECFEA}" dt="2022-08-05T07:06:17.505" v="75" actId="478"/>
          <ac:spMkLst>
            <pc:docMk/>
            <pc:sldMk cId="2290936888" sldId="276"/>
            <ac:spMk id="30" creationId="{F89E6730-4E01-4506-AE6D-AFEE3DAE695B}"/>
          </ac:spMkLst>
        </pc:spChg>
        <pc:spChg chg="del">
          <ac:chgData name="早川　七月" userId="9ff95f46-5dfe-45e0-b834-a01e273b527b" providerId="ADAL" clId="{CBE99D34-62E0-43DB-BA12-E5CB699ECFEA}" dt="2022-08-03T00:50:26.486" v="3" actId="478"/>
          <ac:spMkLst>
            <pc:docMk/>
            <pc:sldMk cId="2290936888" sldId="276"/>
            <ac:spMk id="31" creationId="{7EC54ED4-7266-430A-9B91-7E0F3452E253}"/>
          </ac:spMkLst>
        </pc:spChg>
        <pc:spChg chg="add del mod">
          <ac:chgData name="早川　七月" userId="9ff95f46-5dfe-45e0-b834-a01e273b527b" providerId="ADAL" clId="{CBE99D34-62E0-43DB-BA12-E5CB699ECFEA}" dt="2022-08-05T07:06:17.505" v="75" actId="478"/>
          <ac:spMkLst>
            <pc:docMk/>
            <pc:sldMk cId="2290936888" sldId="276"/>
            <ac:spMk id="31" creationId="{E2DF8AB0-1CB3-4A1F-80C1-02BEA72F43D5}"/>
          </ac:spMkLst>
        </pc:spChg>
        <pc:spChg chg="del">
          <ac:chgData name="早川　七月" userId="9ff95f46-5dfe-45e0-b834-a01e273b527b" providerId="ADAL" clId="{CBE99D34-62E0-43DB-BA12-E5CB699ECFEA}" dt="2022-08-03T00:50:26.486" v="3" actId="478"/>
          <ac:spMkLst>
            <pc:docMk/>
            <pc:sldMk cId="2290936888" sldId="276"/>
            <ac:spMk id="32" creationId="{65EC4193-10C0-4869-9966-6F2F80A6DBD1}"/>
          </ac:spMkLst>
        </pc:spChg>
        <pc:spChg chg="add del mod">
          <ac:chgData name="早川　七月" userId="9ff95f46-5dfe-45e0-b834-a01e273b527b" providerId="ADAL" clId="{CBE99D34-62E0-43DB-BA12-E5CB699ECFEA}" dt="2022-08-05T07:06:17.505" v="75" actId="478"/>
          <ac:spMkLst>
            <pc:docMk/>
            <pc:sldMk cId="2290936888" sldId="276"/>
            <ac:spMk id="32" creationId="{AE929F1E-0B47-475C-944C-1B9A542D2C24}"/>
          </ac:spMkLst>
        </pc:spChg>
        <pc:spChg chg="add del mod">
          <ac:chgData name="早川　七月" userId="9ff95f46-5dfe-45e0-b834-a01e273b527b" providerId="ADAL" clId="{CBE99D34-62E0-43DB-BA12-E5CB699ECFEA}" dt="2022-08-05T07:06:17.505" v="75" actId="478"/>
          <ac:spMkLst>
            <pc:docMk/>
            <pc:sldMk cId="2290936888" sldId="276"/>
            <ac:spMk id="33" creationId="{21D6DDA7-FE6B-4C7D-9275-7D72EBD0D320}"/>
          </ac:spMkLst>
        </pc:spChg>
        <pc:spChg chg="del">
          <ac:chgData name="早川　七月" userId="9ff95f46-5dfe-45e0-b834-a01e273b527b" providerId="ADAL" clId="{CBE99D34-62E0-43DB-BA12-E5CB699ECFEA}" dt="2022-08-03T00:50:26.486" v="3" actId="478"/>
          <ac:spMkLst>
            <pc:docMk/>
            <pc:sldMk cId="2290936888" sldId="276"/>
            <ac:spMk id="33" creationId="{AE63CDCB-5BEB-464C-AF4D-482F5BA6F8CA}"/>
          </ac:spMkLst>
        </pc:spChg>
        <pc:spChg chg="add del mod">
          <ac:chgData name="早川　七月" userId="9ff95f46-5dfe-45e0-b834-a01e273b527b" providerId="ADAL" clId="{CBE99D34-62E0-43DB-BA12-E5CB699ECFEA}" dt="2022-08-05T07:06:17.505" v="75" actId="478"/>
          <ac:spMkLst>
            <pc:docMk/>
            <pc:sldMk cId="2290936888" sldId="276"/>
            <ac:spMk id="34" creationId="{E9749F75-ACCC-42B7-8B41-105AEBDBA73D}"/>
          </ac:spMkLst>
        </pc:spChg>
        <pc:spChg chg="add del mod">
          <ac:chgData name="早川　七月" userId="9ff95f46-5dfe-45e0-b834-a01e273b527b" providerId="ADAL" clId="{CBE99D34-62E0-43DB-BA12-E5CB699ECFEA}" dt="2022-08-03T01:12:13.966" v="49" actId="478"/>
          <ac:spMkLst>
            <pc:docMk/>
            <pc:sldMk cId="2290936888" sldId="276"/>
            <ac:spMk id="36" creationId="{E02D9971-EB75-4E30-ADB9-29F04E5BA29C}"/>
          </ac:spMkLst>
        </pc:spChg>
        <pc:spChg chg="add del mod">
          <ac:chgData name="早川　七月" userId="9ff95f46-5dfe-45e0-b834-a01e273b527b" providerId="ADAL" clId="{CBE99D34-62E0-43DB-BA12-E5CB699ECFEA}" dt="2022-08-03T01:12:13.966" v="49" actId="478"/>
          <ac:spMkLst>
            <pc:docMk/>
            <pc:sldMk cId="2290936888" sldId="276"/>
            <ac:spMk id="37" creationId="{ADF087A0-DABB-455D-8692-80EBB5904594}"/>
          </ac:spMkLst>
        </pc:spChg>
        <pc:spChg chg="add del mod">
          <ac:chgData name="早川　七月" userId="9ff95f46-5dfe-45e0-b834-a01e273b527b" providerId="ADAL" clId="{CBE99D34-62E0-43DB-BA12-E5CB699ECFEA}" dt="2022-08-05T07:05:45.755" v="73" actId="478"/>
          <ac:spMkLst>
            <pc:docMk/>
            <pc:sldMk cId="2290936888" sldId="276"/>
            <ac:spMk id="38" creationId="{33631C6D-1DAD-475E-9BDB-77E7CA740931}"/>
          </ac:spMkLst>
        </pc:spChg>
        <pc:spChg chg="add del mod">
          <ac:chgData name="早川　七月" userId="9ff95f46-5dfe-45e0-b834-a01e273b527b" providerId="ADAL" clId="{CBE99D34-62E0-43DB-BA12-E5CB699ECFEA}" dt="2022-08-05T07:05:45.755" v="73" actId="478"/>
          <ac:spMkLst>
            <pc:docMk/>
            <pc:sldMk cId="2290936888" sldId="276"/>
            <ac:spMk id="39" creationId="{D47D267F-7CEE-406B-9729-F83CC2F17745}"/>
          </ac:spMkLst>
        </pc:spChg>
        <pc:picChg chg="add del mod ord">
          <ac:chgData name="早川　七月" userId="9ff95f46-5dfe-45e0-b834-a01e273b527b" providerId="ADAL" clId="{CBE99D34-62E0-43DB-BA12-E5CB699ECFEA}" dt="2022-08-05T07:05:41.997" v="71" actId="478"/>
          <ac:picMkLst>
            <pc:docMk/>
            <pc:sldMk cId="2290936888" sldId="276"/>
            <ac:picMk id="8" creationId="{CC665BF6-F431-46BE-92DB-59AFB373DB83}"/>
          </ac:picMkLst>
        </pc:picChg>
        <pc:picChg chg="add del mod">
          <ac:chgData name="早川　七月" userId="9ff95f46-5dfe-45e0-b834-a01e273b527b" providerId="ADAL" clId="{CBE99D34-62E0-43DB-BA12-E5CB699ECFEA}" dt="2022-08-03T01:12:02.732" v="44" actId="478"/>
          <ac:picMkLst>
            <pc:docMk/>
            <pc:sldMk cId="2290936888" sldId="276"/>
            <ac:picMk id="15" creationId="{A66DAE7E-F54D-4CDA-8B86-E87DBCCB39C8}"/>
          </ac:picMkLst>
        </pc:picChg>
        <pc:picChg chg="add del mod">
          <ac:chgData name="早川　七月" userId="9ff95f46-5dfe-45e0-b834-a01e273b527b" providerId="ADAL" clId="{CBE99D34-62E0-43DB-BA12-E5CB699ECFEA}" dt="2022-08-05T07:05:45.755" v="73" actId="478"/>
          <ac:picMkLst>
            <pc:docMk/>
            <pc:sldMk cId="2290936888" sldId="276"/>
            <ac:picMk id="19" creationId="{9C3FB724-3935-4D54-8959-A77BF9658562}"/>
          </ac:picMkLst>
        </pc:picChg>
        <pc:picChg chg="add del mod">
          <ac:chgData name="早川　七月" userId="9ff95f46-5dfe-45e0-b834-a01e273b527b" providerId="ADAL" clId="{CBE99D34-62E0-43DB-BA12-E5CB699ECFEA}" dt="2022-08-05T07:06:17.505" v="75" actId="478"/>
          <ac:picMkLst>
            <pc:docMk/>
            <pc:sldMk cId="2290936888" sldId="276"/>
            <ac:picMk id="23" creationId="{9FC3B657-793A-4080-A975-ADFB9F88C40E}"/>
          </ac:picMkLst>
        </pc:picChg>
        <pc:picChg chg="del">
          <ac:chgData name="早川　七月" userId="9ff95f46-5dfe-45e0-b834-a01e273b527b" providerId="ADAL" clId="{CBE99D34-62E0-43DB-BA12-E5CB699ECFEA}" dt="2022-08-03T00:50:26.486" v="3" actId="478"/>
          <ac:picMkLst>
            <pc:docMk/>
            <pc:sldMk cId="2290936888" sldId="276"/>
            <ac:picMk id="29" creationId="{BAE7D8D8-886A-4672-BD59-2E986721C8B7}"/>
          </ac:picMkLst>
        </pc:picChg>
        <pc:picChg chg="del">
          <ac:chgData name="早川　七月" userId="9ff95f46-5dfe-45e0-b834-a01e273b527b" providerId="ADAL" clId="{CBE99D34-62E0-43DB-BA12-E5CB699ECFEA}" dt="2022-08-03T00:50:26.486" v="3" actId="478"/>
          <ac:picMkLst>
            <pc:docMk/>
            <pc:sldMk cId="2290936888" sldId="276"/>
            <ac:picMk id="34" creationId="{5F1455EA-5248-46ED-9155-0730F267628C}"/>
          </ac:picMkLst>
        </pc:picChg>
        <pc:picChg chg="add mod">
          <ac:chgData name="早川　七月" userId="9ff95f46-5dfe-45e0-b834-a01e273b527b" providerId="ADAL" clId="{CBE99D34-62E0-43DB-BA12-E5CB699ECFEA}" dt="2022-08-05T07:06:12.749" v="74"/>
          <ac:picMkLst>
            <pc:docMk/>
            <pc:sldMk cId="2290936888" sldId="276"/>
            <ac:picMk id="35" creationId="{1DD364AE-86EF-4AC2-8EDA-891FE49BF32D}"/>
          </ac:picMkLst>
        </pc:picChg>
        <pc:picChg chg="del">
          <ac:chgData name="早川　七月" userId="9ff95f46-5dfe-45e0-b834-a01e273b527b" providerId="ADAL" clId="{CBE99D34-62E0-43DB-BA12-E5CB699ECFEA}" dt="2022-08-03T00:50:26.486" v="3" actId="478"/>
          <ac:picMkLst>
            <pc:docMk/>
            <pc:sldMk cId="2290936888" sldId="276"/>
            <ac:picMk id="35" creationId="{E6A8D1DA-5D1C-4A7F-AB0A-A191B6A15B65}"/>
          </ac:picMkLst>
        </pc:picChg>
        <pc:picChg chg="add mod">
          <ac:chgData name="早川　七月" userId="9ff95f46-5dfe-45e0-b834-a01e273b527b" providerId="ADAL" clId="{CBE99D34-62E0-43DB-BA12-E5CB699ECFEA}" dt="2022-08-05T07:06:12.749" v="74"/>
          <ac:picMkLst>
            <pc:docMk/>
            <pc:sldMk cId="2290936888" sldId="276"/>
            <ac:picMk id="36" creationId="{26FC5CF5-AEBB-4E33-A9B1-B222A8CCEDF9}"/>
          </ac:picMkLst>
        </pc:picChg>
        <pc:picChg chg="add mod">
          <ac:chgData name="早川　七月" userId="9ff95f46-5dfe-45e0-b834-a01e273b527b" providerId="ADAL" clId="{CBE99D34-62E0-43DB-BA12-E5CB699ECFEA}" dt="2022-08-05T07:06:12.749" v="74"/>
          <ac:picMkLst>
            <pc:docMk/>
            <pc:sldMk cId="2290936888" sldId="276"/>
            <ac:picMk id="37" creationId="{2708A631-69ED-4A8D-B159-FA5F4B02DF70}"/>
          </ac:picMkLst>
        </pc:picChg>
        <pc:picChg chg="add del mod">
          <ac:chgData name="早川　七月" userId="9ff95f46-5dfe-45e0-b834-a01e273b527b" providerId="ADAL" clId="{CBE99D34-62E0-43DB-BA12-E5CB699ECFEA}" dt="2022-08-05T07:05:45.755" v="73" actId="478"/>
          <ac:picMkLst>
            <pc:docMk/>
            <pc:sldMk cId="2290936888" sldId="276"/>
            <ac:picMk id="40" creationId="{61C7A0F3-8FDF-44C8-8ABF-E980E023EEC5}"/>
          </ac:picMkLst>
        </pc:picChg>
        <pc:picChg chg="add del mod">
          <ac:chgData name="早川　七月" userId="9ff95f46-5dfe-45e0-b834-a01e273b527b" providerId="ADAL" clId="{CBE99D34-62E0-43DB-BA12-E5CB699ECFEA}" dt="2022-08-05T07:05:45.755" v="73" actId="478"/>
          <ac:picMkLst>
            <pc:docMk/>
            <pc:sldMk cId="2290936888" sldId="276"/>
            <ac:picMk id="41" creationId="{72F5CF20-2B4C-4D2A-8983-7673F6EE666C}"/>
          </ac:picMkLst>
        </pc:picChg>
      </pc:sldChg>
      <pc:sldChg chg="addSp delSp modSp new del mod ord modClrScheme chgLayout">
        <pc:chgData name="早川　七月" userId="9ff95f46-5dfe-45e0-b834-a01e273b527b" providerId="ADAL" clId="{CBE99D34-62E0-43DB-BA12-E5CB699ECFEA}" dt="2022-08-03T08:23:54.846" v="65" actId="47"/>
        <pc:sldMkLst>
          <pc:docMk/>
          <pc:sldMk cId="3605237442" sldId="279"/>
        </pc:sldMkLst>
        <pc:spChg chg="del mod ord">
          <ac:chgData name="早川　七月" userId="9ff95f46-5dfe-45e0-b834-a01e273b527b" providerId="ADAL" clId="{CBE99D34-62E0-43DB-BA12-E5CB699ECFEA}" dt="2022-08-03T00:50:18.298" v="1" actId="700"/>
          <ac:spMkLst>
            <pc:docMk/>
            <pc:sldMk cId="3605237442" sldId="279"/>
            <ac:spMk id="2" creationId="{56AF1EDD-8600-4531-A77E-6E0932B54105}"/>
          </ac:spMkLst>
        </pc:spChg>
        <pc:spChg chg="del">
          <ac:chgData name="早川　七月" userId="9ff95f46-5dfe-45e0-b834-a01e273b527b" providerId="ADAL" clId="{CBE99D34-62E0-43DB-BA12-E5CB699ECFEA}" dt="2022-08-03T00:50:18.298" v="1" actId="700"/>
          <ac:spMkLst>
            <pc:docMk/>
            <pc:sldMk cId="3605237442" sldId="279"/>
            <ac:spMk id="3" creationId="{46A6DBC1-8A66-482F-8296-E2F8B1DF31EA}"/>
          </ac:spMkLst>
        </pc:spChg>
        <pc:spChg chg="add del mod ord">
          <ac:chgData name="早川　七月" userId="9ff95f46-5dfe-45e0-b834-a01e273b527b" providerId="ADAL" clId="{CBE99D34-62E0-43DB-BA12-E5CB699ECFEA}" dt="2022-08-03T01:01:20.673" v="29" actId="700"/>
          <ac:spMkLst>
            <pc:docMk/>
            <pc:sldMk cId="3605237442" sldId="279"/>
            <ac:spMk id="4" creationId="{E68BF435-F02B-4239-A393-C172BD7DCC5A}"/>
          </ac:spMkLst>
        </pc:spChg>
        <pc:spChg chg="add mod">
          <ac:chgData name="早川　七月" userId="9ff95f46-5dfe-45e0-b834-a01e273b527b" providerId="ADAL" clId="{CBE99D34-62E0-43DB-BA12-E5CB699ECFEA}" dt="2022-08-03T02:47:30.624" v="63" actId="2711"/>
          <ac:spMkLst>
            <pc:docMk/>
            <pc:sldMk cId="3605237442" sldId="279"/>
            <ac:spMk id="5" creationId="{40F74E7E-0AA2-4953-9545-269B881E9B7D}"/>
          </ac:spMkLst>
        </pc:spChg>
        <pc:spChg chg="add mod">
          <ac:chgData name="早川　七月" userId="9ff95f46-5dfe-45e0-b834-a01e273b527b" providerId="ADAL" clId="{CBE99D34-62E0-43DB-BA12-E5CB699ECFEA}" dt="2022-08-03T02:47:30.624" v="63" actId="2711"/>
          <ac:spMkLst>
            <pc:docMk/>
            <pc:sldMk cId="3605237442" sldId="279"/>
            <ac:spMk id="6" creationId="{24526523-5516-4D11-8123-D79BF9FD7783}"/>
          </ac:spMkLst>
        </pc:spChg>
        <pc:spChg chg="add mod">
          <ac:chgData name="早川　七月" userId="9ff95f46-5dfe-45e0-b834-a01e273b527b" providerId="ADAL" clId="{CBE99D34-62E0-43DB-BA12-E5CB699ECFEA}" dt="2022-08-03T02:47:30.624" v="63" actId="2711"/>
          <ac:spMkLst>
            <pc:docMk/>
            <pc:sldMk cId="3605237442" sldId="279"/>
            <ac:spMk id="8" creationId="{879411C2-4513-4B5C-A9B0-E481419B95C3}"/>
          </ac:spMkLst>
        </pc:spChg>
        <pc:spChg chg="add mod ord">
          <ac:chgData name="早川　七月" userId="9ff95f46-5dfe-45e0-b834-a01e273b527b" providerId="ADAL" clId="{CBE99D34-62E0-43DB-BA12-E5CB699ECFEA}" dt="2022-08-03T02:47:30.624" v="63" actId="2711"/>
          <ac:spMkLst>
            <pc:docMk/>
            <pc:sldMk cId="3605237442" sldId="279"/>
            <ac:spMk id="9" creationId="{D2E3E382-B6AB-46EC-B1B0-F9E03C91D381}"/>
          </ac:spMkLst>
        </pc:spChg>
        <pc:spChg chg="add mod ord">
          <ac:chgData name="早川　七月" userId="9ff95f46-5dfe-45e0-b834-a01e273b527b" providerId="ADAL" clId="{CBE99D34-62E0-43DB-BA12-E5CB699ECFEA}" dt="2022-08-03T02:47:30.624" v="63" actId="2711"/>
          <ac:spMkLst>
            <pc:docMk/>
            <pc:sldMk cId="3605237442" sldId="279"/>
            <ac:spMk id="10" creationId="{0BE801AA-2529-41A9-957D-CC9B8DE26993}"/>
          </ac:spMkLst>
        </pc:spChg>
        <pc:picChg chg="add mod">
          <ac:chgData name="早川　七月" userId="9ff95f46-5dfe-45e0-b834-a01e273b527b" providerId="ADAL" clId="{CBE99D34-62E0-43DB-BA12-E5CB699ECFEA}" dt="2022-08-03T02:47:30.624" v="63" actId="2711"/>
          <ac:picMkLst>
            <pc:docMk/>
            <pc:sldMk cId="3605237442" sldId="279"/>
            <ac:picMk id="7" creationId="{416F12E1-3F58-4204-970B-3145C8FE8718}"/>
          </ac:picMkLst>
        </pc:picChg>
      </pc:sldChg>
      <pc:sldChg chg="new">
        <pc:chgData name="早川　七月" userId="9ff95f46-5dfe-45e0-b834-a01e273b527b" providerId="ADAL" clId="{CBE99D34-62E0-43DB-BA12-E5CB699ECFEA}" dt="2022-08-03T01:31:03.749" v="58" actId="680"/>
        <pc:sldMkLst>
          <pc:docMk/>
          <pc:sldMk cId="3775217224" sldId="280"/>
        </pc:sldMkLst>
      </pc:sldChg>
      <pc:sldChg chg="new">
        <pc:chgData name="早川　七月" userId="9ff95f46-5dfe-45e0-b834-a01e273b527b" providerId="ADAL" clId="{CBE99D34-62E0-43DB-BA12-E5CB699ECFEA}" dt="2022-08-05T07:04:47.450" v="66" actId="680"/>
        <pc:sldMkLst>
          <pc:docMk/>
          <pc:sldMk cId="3422754656" sldId="281"/>
        </pc:sldMkLst>
      </pc:sldChg>
      <pc:sldChg chg="addSp delSp modSp new mod modClrScheme chgLayout">
        <pc:chgData name="早川　七月" userId="9ff95f46-5dfe-45e0-b834-a01e273b527b" providerId="ADAL" clId="{CBE99D34-62E0-43DB-BA12-E5CB699ECFEA}" dt="2022-08-05T07:04:54.048" v="68" actId="700"/>
        <pc:sldMkLst>
          <pc:docMk/>
          <pc:sldMk cId="4256693597" sldId="282"/>
        </pc:sldMkLst>
        <pc:spChg chg="del mod ord">
          <ac:chgData name="早川　七月" userId="9ff95f46-5dfe-45e0-b834-a01e273b527b" providerId="ADAL" clId="{CBE99D34-62E0-43DB-BA12-E5CB699ECFEA}" dt="2022-08-05T07:04:54.048" v="68" actId="700"/>
          <ac:spMkLst>
            <pc:docMk/>
            <pc:sldMk cId="4256693597" sldId="282"/>
            <ac:spMk id="2" creationId="{797C5F11-3763-479D-BB06-F2E1F519F4E7}"/>
          </ac:spMkLst>
        </pc:spChg>
        <pc:spChg chg="del">
          <ac:chgData name="早川　七月" userId="9ff95f46-5dfe-45e0-b834-a01e273b527b" providerId="ADAL" clId="{CBE99D34-62E0-43DB-BA12-E5CB699ECFEA}" dt="2022-08-05T07:04:54.048" v="68" actId="700"/>
          <ac:spMkLst>
            <pc:docMk/>
            <pc:sldMk cId="4256693597" sldId="282"/>
            <ac:spMk id="3" creationId="{85154DB3-87E4-494D-8AE8-4F6ED65521A2}"/>
          </ac:spMkLst>
        </pc:spChg>
        <pc:spChg chg="del mod ord">
          <ac:chgData name="早川　七月" userId="9ff95f46-5dfe-45e0-b834-a01e273b527b" providerId="ADAL" clId="{CBE99D34-62E0-43DB-BA12-E5CB699ECFEA}" dt="2022-08-05T07:04:54.048" v="68" actId="700"/>
          <ac:spMkLst>
            <pc:docMk/>
            <pc:sldMk cId="4256693597" sldId="282"/>
            <ac:spMk id="4" creationId="{97473B37-E9EE-424A-9D83-B1D9B8158122}"/>
          </ac:spMkLst>
        </pc:spChg>
        <pc:spChg chg="add mod ord">
          <ac:chgData name="早川　七月" userId="9ff95f46-5dfe-45e0-b834-a01e273b527b" providerId="ADAL" clId="{CBE99D34-62E0-43DB-BA12-E5CB699ECFEA}" dt="2022-08-05T07:04:54.048" v="68" actId="700"/>
          <ac:spMkLst>
            <pc:docMk/>
            <pc:sldMk cId="4256693597" sldId="282"/>
            <ac:spMk id="5" creationId="{B020B7F6-5D03-4EA5-8185-2E2ECD008C3D}"/>
          </ac:spMkLst>
        </pc:spChg>
        <pc:spChg chg="add mod ord">
          <ac:chgData name="早川　七月" userId="9ff95f46-5dfe-45e0-b834-a01e273b527b" providerId="ADAL" clId="{CBE99D34-62E0-43DB-BA12-E5CB699ECFEA}" dt="2022-08-05T07:04:54.048" v="68" actId="700"/>
          <ac:spMkLst>
            <pc:docMk/>
            <pc:sldMk cId="4256693597" sldId="282"/>
            <ac:spMk id="6" creationId="{871EEC2E-7047-4BE8-ADCD-F996647EA9EC}"/>
          </ac:spMkLst>
        </pc:spChg>
      </pc:sldChg>
      <pc:sldMasterChg chg="addSp delSp modSp mod addSldLayout delSldLayout modSldLayout sldLayoutOrd">
        <pc:chgData name="早川　七月" userId="9ff95f46-5dfe-45e0-b834-a01e273b527b" providerId="ADAL" clId="{CBE99D34-62E0-43DB-BA12-E5CB699ECFEA}" dt="2022-08-29T07:47:27.437" v="119" actId="554"/>
        <pc:sldMasterMkLst>
          <pc:docMk/>
          <pc:sldMasterMk cId="3400150215" sldId="2147483660"/>
        </pc:sldMasterMkLst>
        <pc:spChg chg="mod">
          <ac:chgData name="早川　七月" userId="9ff95f46-5dfe-45e0-b834-a01e273b527b" providerId="ADAL" clId="{CBE99D34-62E0-43DB-BA12-E5CB699ECFEA}" dt="2022-08-03T02:21:31.649" v="60"/>
          <ac:spMkLst>
            <pc:docMk/>
            <pc:sldMasterMk cId="3400150215" sldId="2147483660"/>
            <ac:spMk id="8" creationId="{00000000-0000-0000-0000-000000000000}"/>
          </ac:spMkLst>
        </pc:spChg>
        <pc:spChg chg="add del mod">
          <ac:chgData name="早川　七月" userId="9ff95f46-5dfe-45e0-b834-a01e273b527b" providerId="ADAL" clId="{CBE99D34-62E0-43DB-BA12-E5CB699ECFEA}" dt="2022-08-29T07:41:10.705" v="79"/>
          <ac:spMkLst>
            <pc:docMk/>
            <pc:sldMasterMk cId="3400150215" sldId="2147483660"/>
            <ac:spMk id="9" creationId="{115964B4-DD41-4422-B56E-4030C59BE86F}"/>
          </ac:spMkLst>
        </pc:spChg>
        <pc:spChg chg="mod">
          <ac:chgData name="早川　七月" userId="9ff95f46-5dfe-45e0-b834-a01e273b527b" providerId="ADAL" clId="{CBE99D34-62E0-43DB-BA12-E5CB699ECFEA}" dt="2022-08-29T07:47:27.437" v="119" actId="554"/>
          <ac:spMkLst>
            <pc:docMk/>
            <pc:sldMasterMk cId="3400150215" sldId="2147483660"/>
            <ac:spMk id="10" creationId="{B6838113-1AF8-40BA-B7BA-C1AA3A3D4C70}"/>
          </ac:spMkLst>
        </pc:spChg>
        <pc:cxnChg chg="add mod">
          <ac:chgData name="早川　七月" userId="9ff95f46-5dfe-45e0-b834-a01e273b527b" providerId="ADAL" clId="{CBE99D34-62E0-43DB-BA12-E5CB699ECFEA}" dt="2022-08-29T07:47:27.437" v="119" actId="554"/>
          <ac:cxnSpMkLst>
            <pc:docMk/>
            <pc:sldMasterMk cId="3400150215" sldId="2147483660"/>
            <ac:cxnSpMk id="3" creationId="{13CD2E04-87B3-4910-85C5-DD3D986C9C8C}"/>
          </ac:cxnSpMkLst>
        </pc:cxnChg>
        <pc:sldLayoutChg chg="modSp">
          <pc:chgData name="早川　七月" userId="9ff95f46-5dfe-45e0-b834-a01e273b527b" providerId="ADAL" clId="{CBE99D34-62E0-43DB-BA12-E5CB699ECFEA}" dt="2022-08-03T02:21:31.649" v="60"/>
          <pc:sldLayoutMkLst>
            <pc:docMk/>
            <pc:sldMasterMk cId="3400150215" sldId="2147483660"/>
            <pc:sldLayoutMk cId="2247395691" sldId="2147483661"/>
          </pc:sldLayoutMkLst>
          <pc:spChg chg="mod">
            <ac:chgData name="早川　七月" userId="9ff95f46-5dfe-45e0-b834-a01e273b527b" providerId="ADAL" clId="{CBE99D34-62E0-43DB-BA12-E5CB699ECFEA}" dt="2022-08-03T02:21:31.649" v="60"/>
            <ac:spMkLst>
              <pc:docMk/>
              <pc:sldMasterMk cId="3400150215" sldId="2147483660"/>
              <pc:sldLayoutMk cId="2247395691" sldId="2147483661"/>
              <ac:spMk id="14" creationId="{00000000-0000-0000-0000-000000000000}"/>
            </ac:spMkLst>
          </pc:spChg>
        </pc:sldLayoutChg>
        <pc:sldLayoutChg chg="modSp">
          <pc:chgData name="早川　七月" userId="9ff95f46-5dfe-45e0-b834-a01e273b527b" providerId="ADAL" clId="{CBE99D34-62E0-43DB-BA12-E5CB699ECFEA}" dt="2022-08-03T02:21:31.649" v="60"/>
          <pc:sldLayoutMkLst>
            <pc:docMk/>
            <pc:sldMasterMk cId="3400150215" sldId="2147483660"/>
            <pc:sldLayoutMk cId="148551714" sldId="2147483662"/>
          </pc:sldLayoutMkLst>
          <pc:spChg chg="mod">
            <ac:chgData name="早川　七月" userId="9ff95f46-5dfe-45e0-b834-a01e273b527b" providerId="ADAL" clId="{CBE99D34-62E0-43DB-BA12-E5CB699ECFEA}" dt="2022-08-03T02:21:31.649" v="60"/>
            <ac:spMkLst>
              <pc:docMk/>
              <pc:sldMasterMk cId="3400150215" sldId="2147483660"/>
              <pc:sldLayoutMk cId="148551714" sldId="2147483662"/>
              <ac:spMk id="14" creationId="{00000000-0000-0000-0000-000000000000}"/>
            </ac:spMkLst>
          </pc:spChg>
        </pc:sldLayoutChg>
        <pc:sldLayoutChg chg="del">
          <pc:chgData name="早川　七月" userId="9ff95f46-5dfe-45e0-b834-a01e273b527b" providerId="ADAL" clId="{CBE99D34-62E0-43DB-BA12-E5CB699ECFEA}" dt="2022-08-03T00:51:13.111" v="8" actId="2696"/>
          <pc:sldLayoutMkLst>
            <pc:docMk/>
            <pc:sldMasterMk cId="3400150215" sldId="2147483660"/>
            <pc:sldLayoutMk cId="2193937684" sldId="2147483665"/>
          </pc:sldLayoutMkLst>
        </pc:sldLayoutChg>
        <pc:sldLayoutChg chg="mod">
          <pc:chgData name="早川　七月" userId="9ff95f46-5dfe-45e0-b834-a01e273b527b" providerId="ADAL" clId="{CBE99D34-62E0-43DB-BA12-E5CB699ECFEA}" dt="2022-08-03T01:02:29.427" v="31" actId="6014"/>
          <pc:sldLayoutMkLst>
            <pc:docMk/>
            <pc:sldMasterMk cId="3400150215" sldId="2147483660"/>
            <pc:sldLayoutMk cId="3290873106" sldId="2147483666"/>
          </pc:sldLayoutMkLst>
        </pc:sldLayoutChg>
        <pc:sldLayoutChg chg="modSp">
          <pc:chgData name="早川　七月" userId="9ff95f46-5dfe-45e0-b834-a01e273b527b" providerId="ADAL" clId="{CBE99D34-62E0-43DB-BA12-E5CB699ECFEA}" dt="2022-08-03T02:21:31.649" v="60"/>
          <pc:sldLayoutMkLst>
            <pc:docMk/>
            <pc:sldMasterMk cId="3400150215" sldId="2147483660"/>
            <pc:sldLayoutMk cId="895132764" sldId="2147483667"/>
          </pc:sldLayoutMkLst>
          <pc:spChg chg="mod">
            <ac:chgData name="早川　七月" userId="9ff95f46-5dfe-45e0-b834-a01e273b527b" providerId="ADAL" clId="{CBE99D34-62E0-43DB-BA12-E5CB699ECFEA}" dt="2022-08-03T02:21:31.649" v="60"/>
            <ac:spMkLst>
              <pc:docMk/>
              <pc:sldMasterMk cId="3400150215" sldId="2147483660"/>
              <pc:sldLayoutMk cId="895132764" sldId="2147483667"/>
              <ac:spMk id="14" creationId="{2E66AEBC-07DA-1147-AE55-1F0554F5DF5A}"/>
            </ac:spMkLst>
          </pc:spChg>
        </pc:sldLayoutChg>
        <pc:sldLayoutChg chg="modSp">
          <pc:chgData name="早川　七月" userId="9ff95f46-5dfe-45e0-b834-a01e273b527b" providerId="ADAL" clId="{CBE99D34-62E0-43DB-BA12-E5CB699ECFEA}" dt="2022-08-03T02:21:31.649" v="60"/>
          <pc:sldLayoutMkLst>
            <pc:docMk/>
            <pc:sldMasterMk cId="3400150215" sldId="2147483660"/>
            <pc:sldLayoutMk cId="225920520" sldId="2147483668"/>
          </pc:sldLayoutMkLst>
          <pc:spChg chg="mod">
            <ac:chgData name="早川　七月" userId="9ff95f46-5dfe-45e0-b834-a01e273b527b" providerId="ADAL" clId="{CBE99D34-62E0-43DB-BA12-E5CB699ECFEA}" dt="2022-08-03T02:21:31.649" v="60"/>
            <ac:spMkLst>
              <pc:docMk/>
              <pc:sldMasterMk cId="3400150215" sldId="2147483660"/>
              <pc:sldLayoutMk cId="225920520" sldId="2147483668"/>
              <ac:spMk id="14" creationId="{00000000-0000-0000-0000-000000000000}"/>
            </ac:spMkLst>
          </pc:spChg>
        </pc:sldLayoutChg>
        <pc:sldLayoutChg chg="modSp">
          <pc:chgData name="早川　七月" userId="9ff95f46-5dfe-45e0-b834-a01e273b527b" providerId="ADAL" clId="{CBE99D34-62E0-43DB-BA12-E5CB699ECFEA}" dt="2022-08-03T02:21:31.649" v="60"/>
          <pc:sldLayoutMkLst>
            <pc:docMk/>
            <pc:sldMasterMk cId="3400150215" sldId="2147483660"/>
            <pc:sldLayoutMk cId="266787456" sldId="2147483669"/>
          </pc:sldLayoutMkLst>
          <pc:spChg chg="mod">
            <ac:chgData name="早川　七月" userId="9ff95f46-5dfe-45e0-b834-a01e273b527b" providerId="ADAL" clId="{CBE99D34-62E0-43DB-BA12-E5CB699ECFEA}" dt="2022-08-03T02:21:31.649" v="60"/>
            <ac:spMkLst>
              <pc:docMk/>
              <pc:sldMasterMk cId="3400150215" sldId="2147483660"/>
              <pc:sldLayoutMk cId="266787456" sldId="2147483669"/>
              <ac:spMk id="14" creationId="{00000000-0000-0000-0000-000000000000}"/>
            </ac:spMkLst>
          </pc:spChg>
        </pc:sldLayoutChg>
        <pc:sldLayoutChg chg="modSp">
          <pc:chgData name="早川　七月" userId="9ff95f46-5dfe-45e0-b834-a01e273b527b" providerId="ADAL" clId="{CBE99D34-62E0-43DB-BA12-E5CB699ECFEA}" dt="2022-08-03T02:21:31.649" v="60"/>
          <pc:sldLayoutMkLst>
            <pc:docMk/>
            <pc:sldMasterMk cId="3400150215" sldId="2147483660"/>
            <pc:sldLayoutMk cId="1171739320" sldId="2147483670"/>
          </pc:sldLayoutMkLst>
          <pc:spChg chg="mod">
            <ac:chgData name="早川　七月" userId="9ff95f46-5dfe-45e0-b834-a01e273b527b" providerId="ADAL" clId="{CBE99D34-62E0-43DB-BA12-E5CB699ECFEA}" dt="2022-08-03T02:21:31.649" v="60"/>
            <ac:spMkLst>
              <pc:docMk/>
              <pc:sldMasterMk cId="3400150215" sldId="2147483660"/>
              <pc:sldLayoutMk cId="1171739320" sldId="2147483670"/>
              <ac:spMk id="14" creationId="{00000000-0000-0000-0000-000000000000}"/>
            </ac:spMkLst>
          </pc:spChg>
        </pc:sldLayoutChg>
        <pc:sldLayoutChg chg="modSp">
          <pc:chgData name="早川　七月" userId="9ff95f46-5dfe-45e0-b834-a01e273b527b" providerId="ADAL" clId="{CBE99D34-62E0-43DB-BA12-E5CB699ECFEA}" dt="2022-08-03T02:21:31.649" v="60"/>
          <pc:sldLayoutMkLst>
            <pc:docMk/>
            <pc:sldMasterMk cId="3400150215" sldId="2147483660"/>
            <pc:sldLayoutMk cId="1541964460" sldId="2147483671"/>
          </pc:sldLayoutMkLst>
          <pc:spChg chg="mod">
            <ac:chgData name="早川　七月" userId="9ff95f46-5dfe-45e0-b834-a01e273b527b" providerId="ADAL" clId="{CBE99D34-62E0-43DB-BA12-E5CB699ECFEA}" dt="2022-08-03T02:21:31.649" v="60"/>
            <ac:spMkLst>
              <pc:docMk/>
              <pc:sldMasterMk cId="3400150215" sldId="2147483660"/>
              <pc:sldLayoutMk cId="1541964460" sldId="2147483671"/>
              <ac:spMk id="14" creationId="{00000000-0000-0000-0000-000000000000}"/>
            </ac:spMkLst>
          </pc:spChg>
        </pc:sldLayoutChg>
        <pc:sldLayoutChg chg="modSp">
          <pc:chgData name="早川　七月" userId="9ff95f46-5dfe-45e0-b834-a01e273b527b" providerId="ADAL" clId="{CBE99D34-62E0-43DB-BA12-E5CB699ECFEA}" dt="2022-08-03T02:21:31.649" v="60"/>
          <pc:sldLayoutMkLst>
            <pc:docMk/>
            <pc:sldMasterMk cId="3400150215" sldId="2147483660"/>
            <pc:sldLayoutMk cId="1234091576" sldId="2147483672"/>
          </pc:sldLayoutMkLst>
          <pc:spChg chg="mod">
            <ac:chgData name="早川　七月" userId="9ff95f46-5dfe-45e0-b834-a01e273b527b" providerId="ADAL" clId="{CBE99D34-62E0-43DB-BA12-E5CB699ECFEA}" dt="2022-08-03T02:21:31.649" v="60"/>
            <ac:spMkLst>
              <pc:docMk/>
              <pc:sldMasterMk cId="3400150215" sldId="2147483660"/>
              <pc:sldLayoutMk cId="1234091576" sldId="2147483672"/>
              <ac:spMk id="14" creationId="{00000000-0000-0000-0000-000000000000}"/>
            </ac:spMkLst>
          </pc:spChg>
        </pc:sldLayoutChg>
        <pc:sldLayoutChg chg="modSp">
          <pc:chgData name="早川　七月" userId="9ff95f46-5dfe-45e0-b834-a01e273b527b" providerId="ADAL" clId="{CBE99D34-62E0-43DB-BA12-E5CB699ECFEA}" dt="2022-08-03T02:21:31.649" v="60"/>
          <pc:sldLayoutMkLst>
            <pc:docMk/>
            <pc:sldMasterMk cId="3400150215" sldId="2147483660"/>
            <pc:sldLayoutMk cId="3809595912" sldId="2147483673"/>
          </pc:sldLayoutMkLst>
          <pc:spChg chg="mod">
            <ac:chgData name="早川　七月" userId="9ff95f46-5dfe-45e0-b834-a01e273b527b" providerId="ADAL" clId="{CBE99D34-62E0-43DB-BA12-E5CB699ECFEA}" dt="2022-08-03T02:21:31.649" v="60"/>
            <ac:spMkLst>
              <pc:docMk/>
              <pc:sldMasterMk cId="3400150215" sldId="2147483660"/>
              <pc:sldLayoutMk cId="3809595912" sldId="2147483673"/>
              <ac:spMk id="14" creationId="{00000000-0000-0000-0000-000000000000}"/>
            </ac:spMkLst>
          </pc:spChg>
        </pc:sldLayoutChg>
        <pc:sldLayoutChg chg="del">
          <pc:chgData name="早川　七月" userId="9ff95f46-5dfe-45e0-b834-a01e273b527b" providerId="ADAL" clId="{CBE99D34-62E0-43DB-BA12-E5CB699ECFEA}" dt="2022-08-03T00:52:00.146" v="9" actId="2696"/>
          <pc:sldLayoutMkLst>
            <pc:docMk/>
            <pc:sldMasterMk cId="3400150215" sldId="2147483660"/>
            <pc:sldLayoutMk cId="645235520" sldId="2147483675"/>
          </pc:sldLayoutMkLst>
        </pc:sldLayoutChg>
        <pc:sldLayoutChg chg="mod">
          <pc:chgData name="早川　七月" userId="9ff95f46-5dfe-45e0-b834-a01e273b527b" providerId="ADAL" clId="{CBE99D34-62E0-43DB-BA12-E5CB699ECFEA}" dt="2022-08-03T01:03:06.359" v="33" actId="6014"/>
          <pc:sldLayoutMkLst>
            <pc:docMk/>
            <pc:sldMasterMk cId="3400150215" sldId="2147483660"/>
            <pc:sldLayoutMk cId="2921937073" sldId="2147483676"/>
          </pc:sldLayoutMkLst>
        </pc:sldLayoutChg>
        <pc:sldLayoutChg chg="del">
          <pc:chgData name="早川　七月" userId="9ff95f46-5dfe-45e0-b834-a01e273b527b" providerId="ADAL" clId="{CBE99D34-62E0-43DB-BA12-E5CB699ECFEA}" dt="2022-08-03T00:52:15.579" v="12" actId="2696"/>
          <pc:sldLayoutMkLst>
            <pc:docMk/>
            <pc:sldMasterMk cId="3400150215" sldId="2147483660"/>
            <pc:sldLayoutMk cId="1776851569" sldId="2147483678"/>
          </pc:sldLayoutMkLst>
        </pc:sldLayoutChg>
        <pc:sldLayoutChg chg="mod">
          <pc:chgData name="早川　七月" userId="9ff95f46-5dfe-45e0-b834-a01e273b527b" providerId="ADAL" clId="{CBE99D34-62E0-43DB-BA12-E5CB699ECFEA}" dt="2022-08-03T01:03:19.012" v="34" actId="6014"/>
          <pc:sldLayoutMkLst>
            <pc:docMk/>
            <pc:sldMasterMk cId="3400150215" sldId="2147483660"/>
            <pc:sldLayoutMk cId="1146236781" sldId="2147483679"/>
          </pc:sldLayoutMkLst>
        </pc:sldLayoutChg>
        <pc:sldLayoutChg chg="del">
          <pc:chgData name="早川　七月" userId="9ff95f46-5dfe-45e0-b834-a01e273b527b" providerId="ADAL" clId="{CBE99D34-62E0-43DB-BA12-E5CB699ECFEA}" dt="2022-08-03T00:52:31.013" v="17" actId="2696"/>
          <pc:sldLayoutMkLst>
            <pc:docMk/>
            <pc:sldMasterMk cId="3400150215" sldId="2147483660"/>
            <pc:sldLayoutMk cId="2643041064" sldId="2147483681"/>
          </pc:sldLayoutMkLst>
        </pc:sldLayoutChg>
        <pc:sldLayoutChg chg="mod">
          <pc:chgData name="早川　七月" userId="9ff95f46-5dfe-45e0-b834-a01e273b527b" providerId="ADAL" clId="{CBE99D34-62E0-43DB-BA12-E5CB699ECFEA}" dt="2022-08-03T01:03:55.285" v="37" actId="6014"/>
          <pc:sldLayoutMkLst>
            <pc:docMk/>
            <pc:sldMasterMk cId="3400150215" sldId="2147483660"/>
            <pc:sldLayoutMk cId="3418327899" sldId="2147483682"/>
          </pc:sldLayoutMkLst>
        </pc:sldLayoutChg>
        <pc:sldLayoutChg chg="del">
          <pc:chgData name="早川　七月" userId="9ff95f46-5dfe-45e0-b834-a01e273b527b" providerId="ADAL" clId="{CBE99D34-62E0-43DB-BA12-E5CB699ECFEA}" dt="2022-08-03T00:52:45.935" v="21" actId="2696"/>
          <pc:sldLayoutMkLst>
            <pc:docMk/>
            <pc:sldMasterMk cId="3400150215" sldId="2147483660"/>
            <pc:sldLayoutMk cId="441475086" sldId="2147483684"/>
          </pc:sldLayoutMkLst>
        </pc:sldLayoutChg>
        <pc:sldLayoutChg chg="mod">
          <pc:chgData name="早川　七月" userId="9ff95f46-5dfe-45e0-b834-a01e273b527b" providerId="ADAL" clId="{CBE99D34-62E0-43DB-BA12-E5CB699ECFEA}" dt="2022-08-03T01:11:23.741" v="41" actId="6014"/>
          <pc:sldLayoutMkLst>
            <pc:docMk/>
            <pc:sldMasterMk cId="3400150215" sldId="2147483660"/>
            <pc:sldLayoutMk cId="1227775185" sldId="2147483685"/>
          </pc:sldLayoutMkLst>
        </pc:sldLayoutChg>
        <pc:sldLayoutChg chg="del">
          <pc:chgData name="早川　七月" userId="9ff95f46-5dfe-45e0-b834-a01e273b527b" providerId="ADAL" clId="{CBE99D34-62E0-43DB-BA12-E5CB699ECFEA}" dt="2022-08-03T00:52:59.036" v="25" actId="2696"/>
          <pc:sldLayoutMkLst>
            <pc:docMk/>
            <pc:sldMasterMk cId="3400150215" sldId="2147483660"/>
            <pc:sldLayoutMk cId="2818790819" sldId="2147483687"/>
          </pc:sldLayoutMkLst>
        </pc:sldLayoutChg>
        <pc:sldLayoutChg chg="mod">
          <pc:chgData name="早川　七月" userId="9ff95f46-5dfe-45e0-b834-a01e273b527b" providerId="ADAL" clId="{CBE99D34-62E0-43DB-BA12-E5CB699ECFEA}" dt="2022-08-03T01:11:37.213" v="43" actId="6014"/>
          <pc:sldLayoutMkLst>
            <pc:docMk/>
            <pc:sldMasterMk cId="3400150215" sldId="2147483660"/>
            <pc:sldLayoutMk cId="3064077487" sldId="2147483688"/>
          </pc:sldLayoutMkLst>
        </pc:sldLayoutChg>
        <pc:sldLayoutChg chg="addSp modSp mod">
          <pc:chgData name="早川　七月" userId="9ff95f46-5dfe-45e0-b834-a01e273b527b" providerId="ADAL" clId="{CBE99D34-62E0-43DB-BA12-E5CB699ECFEA}" dt="2022-08-03T01:02:53.195" v="32" actId="6014"/>
          <pc:sldLayoutMkLst>
            <pc:docMk/>
            <pc:sldMasterMk cId="3400150215" sldId="2147483660"/>
            <pc:sldLayoutMk cId="1319824222" sldId="2147483690"/>
          </pc:sldLayoutMkLst>
          <pc:picChg chg="add mod ord">
            <ac:chgData name="早川　七月" userId="9ff95f46-5dfe-45e0-b834-a01e273b527b" providerId="ADAL" clId="{CBE99D34-62E0-43DB-BA12-E5CB699ECFEA}" dt="2022-08-03T00:52:07.243" v="11" actId="167"/>
            <ac:picMkLst>
              <pc:docMk/>
              <pc:sldMasterMk cId="3400150215" sldId="2147483660"/>
              <pc:sldLayoutMk cId="1319824222" sldId="2147483690"/>
              <ac:picMk id="6" creationId="{DC640B11-A980-4434-A938-0D8D328D0BFE}"/>
            </ac:picMkLst>
          </pc:picChg>
        </pc:sldLayoutChg>
        <pc:sldLayoutChg chg="addSp delSp modSp mod ord">
          <pc:chgData name="早川　七月" userId="9ff95f46-5dfe-45e0-b834-a01e273b527b" providerId="ADAL" clId="{CBE99D34-62E0-43DB-BA12-E5CB699ECFEA}" dt="2022-08-03T01:03:28.722" v="35" actId="6014"/>
          <pc:sldLayoutMkLst>
            <pc:docMk/>
            <pc:sldMasterMk cId="3400150215" sldId="2147483660"/>
            <pc:sldLayoutMk cId="487957419" sldId="2147483691"/>
          </pc:sldLayoutMkLst>
          <pc:picChg chg="del">
            <ac:chgData name="早川　七月" userId="9ff95f46-5dfe-45e0-b834-a01e273b527b" providerId="ADAL" clId="{CBE99D34-62E0-43DB-BA12-E5CB699ECFEA}" dt="2022-08-03T00:52:23.809" v="14" actId="478"/>
            <ac:picMkLst>
              <pc:docMk/>
              <pc:sldMasterMk cId="3400150215" sldId="2147483660"/>
              <pc:sldLayoutMk cId="487957419" sldId="2147483691"/>
              <ac:picMk id="6" creationId="{DC640B11-A980-4434-A938-0D8D328D0BFE}"/>
            </ac:picMkLst>
          </pc:picChg>
          <pc:picChg chg="add mod ord">
            <ac:chgData name="早川　七月" userId="9ff95f46-5dfe-45e0-b834-a01e273b527b" providerId="ADAL" clId="{CBE99D34-62E0-43DB-BA12-E5CB699ECFEA}" dt="2022-08-03T00:52:25.988" v="16" actId="167"/>
            <ac:picMkLst>
              <pc:docMk/>
              <pc:sldMasterMk cId="3400150215" sldId="2147483660"/>
              <pc:sldLayoutMk cId="487957419" sldId="2147483691"/>
              <ac:picMk id="7" creationId="{AD2A7686-7D21-4CA0-A392-B8A69C562583}"/>
            </ac:picMkLst>
          </pc:picChg>
        </pc:sldLayoutChg>
        <pc:sldLayoutChg chg="addSp delSp modSp mod">
          <pc:chgData name="早川　七月" userId="9ff95f46-5dfe-45e0-b834-a01e273b527b" providerId="ADAL" clId="{CBE99D34-62E0-43DB-BA12-E5CB699ECFEA}" dt="2022-08-03T01:03:42.332" v="36" actId="6014"/>
          <pc:sldLayoutMkLst>
            <pc:docMk/>
            <pc:sldMasterMk cId="3400150215" sldId="2147483660"/>
            <pc:sldLayoutMk cId="2189970997" sldId="2147483692"/>
          </pc:sldLayoutMkLst>
          <pc:picChg chg="del">
            <ac:chgData name="早川　七月" userId="9ff95f46-5dfe-45e0-b834-a01e273b527b" providerId="ADAL" clId="{CBE99D34-62E0-43DB-BA12-E5CB699ECFEA}" dt="2022-08-03T00:52:34.904" v="18" actId="478"/>
            <ac:picMkLst>
              <pc:docMk/>
              <pc:sldMasterMk cId="3400150215" sldId="2147483660"/>
              <pc:sldLayoutMk cId="2189970997" sldId="2147483692"/>
              <ac:picMk id="7" creationId="{AD2A7686-7D21-4CA0-A392-B8A69C562583}"/>
            </ac:picMkLst>
          </pc:picChg>
          <pc:picChg chg="add mod ord">
            <ac:chgData name="早川　七月" userId="9ff95f46-5dfe-45e0-b834-a01e273b527b" providerId="ADAL" clId="{CBE99D34-62E0-43DB-BA12-E5CB699ECFEA}" dt="2022-08-03T00:52:40.306" v="20" actId="167"/>
            <ac:picMkLst>
              <pc:docMk/>
              <pc:sldMasterMk cId="3400150215" sldId="2147483660"/>
              <pc:sldLayoutMk cId="2189970997" sldId="2147483692"/>
              <ac:picMk id="8" creationId="{51FB2085-DE2E-4421-A34E-B019824351D8}"/>
            </ac:picMkLst>
          </pc:picChg>
        </pc:sldLayoutChg>
        <pc:sldLayoutChg chg="addSp delSp modSp mod">
          <pc:chgData name="早川　七月" userId="9ff95f46-5dfe-45e0-b834-a01e273b527b" providerId="ADAL" clId="{CBE99D34-62E0-43DB-BA12-E5CB699ECFEA}" dt="2022-08-03T01:11:10.835" v="40" actId="6014"/>
          <pc:sldLayoutMkLst>
            <pc:docMk/>
            <pc:sldMasterMk cId="3400150215" sldId="2147483660"/>
            <pc:sldLayoutMk cId="3041194636" sldId="2147483693"/>
          </pc:sldLayoutMkLst>
          <pc:picChg chg="add mod ord">
            <ac:chgData name="早川　七月" userId="9ff95f46-5dfe-45e0-b834-a01e273b527b" providerId="ADAL" clId="{CBE99D34-62E0-43DB-BA12-E5CB699ECFEA}" dt="2022-08-03T00:52:54.929" v="24" actId="167"/>
            <ac:picMkLst>
              <pc:docMk/>
              <pc:sldMasterMk cId="3400150215" sldId="2147483660"/>
              <pc:sldLayoutMk cId="3041194636" sldId="2147483693"/>
              <ac:picMk id="7" creationId="{EA1C4259-FC7D-40F3-8A98-DB28F93BEAC6}"/>
            </ac:picMkLst>
          </pc:picChg>
          <pc:picChg chg="del">
            <ac:chgData name="早川　七月" userId="9ff95f46-5dfe-45e0-b834-a01e273b527b" providerId="ADAL" clId="{CBE99D34-62E0-43DB-BA12-E5CB699ECFEA}" dt="2022-08-03T00:52:49.992" v="22" actId="478"/>
            <ac:picMkLst>
              <pc:docMk/>
              <pc:sldMasterMk cId="3400150215" sldId="2147483660"/>
              <pc:sldLayoutMk cId="3041194636" sldId="2147483693"/>
              <ac:picMk id="8" creationId="{51FB2085-DE2E-4421-A34E-B019824351D8}"/>
            </ac:picMkLst>
          </pc:picChg>
        </pc:sldLayoutChg>
        <pc:sldLayoutChg chg="addSp delSp modSp mod">
          <pc:chgData name="早川　七月" userId="9ff95f46-5dfe-45e0-b834-a01e273b527b" providerId="ADAL" clId="{CBE99D34-62E0-43DB-BA12-E5CB699ECFEA}" dt="2022-08-03T01:11:31.003" v="42" actId="6014"/>
          <pc:sldLayoutMkLst>
            <pc:docMk/>
            <pc:sldMasterMk cId="3400150215" sldId="2147483660"/>
            <pc:sldLayoutMk cId="3254790984" sldId="2147483694"/>
          </pc:sldLayoutMkLst>
          <pc:picChg chg="del">
            <ac:chgData name="早川　七月" userId="9ff95f46-5dfe-45e0-b834-a01e273b527b" providerId="ADAL" clId="{CBE99D34-62E0-43DB-BA12-E5CB699ECFEA}" dt="2022-08-03T00:53:04.485" v="26" actId="478"/>
            <ac:picMkLst>
              <pc:docMk/>
              <pc:sldMasterMk cId="3400150215" sldId="2147483660"/>
              <pc:sldLayoutMk cId="3254790984" sldId="2147483694"/>
              <ac:picMk id="7" creationId="{EA1C4259-FC7D-40F3-8A98-DB28F93BEAC6}"/>
            </ac:picMkLst>
          </pc:picChg>
          <pc:picChg chg="add mod ord">
            <ac:chgData name="早川　七月" userId="9ff95f46-5dfe-45e0-b834-a01e273b527b" providerId="ADAL" clId="{CBE99D34-62E0-43DB-BA12-E5CB699ECFEA}" dt="2022-08-03T00:53:06.612" v="28" actId="167"/>
            <ac:picMkLst>
              <pc:docMk/>
              <pc:sldMasterMk cId="3400150215" sldId="2147483660"/>
              <pc:sldLayoutMk cId="3254790984" sldId="2147483694"/>
              <ac:picMk id="8" creationId="{3CBB277C-16CD-4A6A-9DAB-AE10BB883FFC}"/>
            </ac:picMkLst>
          </pc:picChg>
        </pc:sldLayoutChg>
        <pc:sldLayoutChg chg="new del mod">
          <pc:chgData name="早川　七月" userId="9ff95f46-5dfe-45e0-b834-a01e273b527b" providerId="ADAL" clId="{CBE99D34-62E0-43DB-BA12-E5CB699ECFEA}" dt="2022-08-03T01:10:40.556" v="39" actId="11236"/>
          <pc:sldLayoutMkLst>
            <pc:docMk/>
            <pc:sldMasterMk cId="3400150215" sldId="2147483660"/>
            <pc:sldLayoutMk cId="774383269" sldId="2147483695"/>
          </pc:sldLayoutMkLst>
        </pc:sldLayoutChg>
      </pc:sldMasterChg>
    </pc:docChg>
  </pc:docChgLst>
  <pc:docChgLst>
    <pc:chgData name="Kimiko Aboshi" userId="08ea8bb2-cd7d-4523-a5c8-ba21cd680915" providerId="ADAL" clId="{2A74700A-FBD5-4E06-BE23-2E0701E9A301}"/>
    <pc:docChg chg="undo custSel modSld">
      <pc:chgData name="Kimiko Aboshi" userId="08ea8bb2-cd7d-4523-a5c8-ba21cd680915" providerId="ADAL" clId="{2A74700A-FBD5-4E06-BE23-2E0701E9A301}" dt="2022-09-05T05:18:24.206" v="37" actId="207"/>
      <pc:docMkLst>
        <pc:docMk/>
      </pc:docMkLst>
      <pc:sldChg chg="addSp modSp mod">
        <pc:chgData name="Kimiko Aboshi" userId="08ea8bb2-cd7d-4523-a5c8-ba21cd680915" providerId="ADAL" clId="{2A74700A-FBD5-4E06-BE23-2E0701E9A301}" dt="2022-09-05T05:18:07.074" v="35" actId="207"/>
        <pc:sldMkLst>
          <pc:docMk/>
          <pc:sldMk cId="3187021742" sldId="260"/>
        </pc:sldMkLst>
        <pc:spChg chg="mod">
          <ac:chgData name="Kimiko Aboshi" userId="08ea8bb2-cd7d-4523-a5c8-ba21cd680915" providerId="ADAL" clId="{2A74700A-FBD5-4E06-BE23-2E0701E9A301}" dt="2022-09-05T05:18:07.074" v="35" actId="207"/>
          <ac:spMkLst>
            <pc:docMk/>
            <pc:sldMk cId="3187021742" sldId="260"/>
            <ac:spMk id="24" creationId="{C805FAF9-6FB1-4F1E-AB3E-BC608A831DFF}"/>
          </ac:spMkLst>
        </pc:spChg>
        <pc:spChg chg="mod">
          <ac:chgData name="Kimiko Aboshi" userId="08ea8bb2-cd7d-4523-a5c8-ba21cd680915" providerId="ADAL" clId="{2A74700A-FBD5-4E06-BE23-2E0701E9A301}" dt="2022-09-05T05:06:16.053" v="0" actId="207"/>
          <ac:spMkLst>
            <pc:docMk/>
            <pc:sldMk cId="3187021742" sldId="260"/>
            <ac:spMk id="41" creationId="{4CCB488E-7B18-4E44-AFCE-E940A6E0B1A5}"/>
          </ac:spMkLst>
        </pc:spChg>
        <pc:spChg chg="add mod">
          <ac:chgData name="Kimiko Aboshi" userId="08ea8bb2-cd7d-4523-a5c8-ba21cd680915" providerId="ADAL" clId="{2A74700A-FBD5-4E06-BE23-2E0701E9A301}" dt="2022-09-05T05:07:31.930" v="34" actId="208"/>
          <ac:spMkLst>
            <pc:docMk/>
            <pc:sldMk cId="3187021742" sldId="260"/>
            <ac:spMk id="42" creationId="{AD872C87-D347-44A0-A5C7-FE53CE6103CA}"/>
          </ac:spMkLst>
        </pc:spChg>
        <pc:cxnChg chg="add mod">
          <ac:chgData name="Kimiko Aboshi" userId="08ea8bb2-cd7d-4523-a5c8-ba21cd680915" providerId="ADAL" clId="{2A74700A-FBD5-4E06-BE23-2E0701E9A301}" dt="2022-09-05T05:07:31.930" v="34" actId="208"/>
          <ac:cxnSpMkLst>
            <pc:docMk/>
            <pc:sldMk cId="3187021742" sldId="260"/>
            <ac:cxnSpMk id="22" creationId="{C91BAECC-F772-4E69-BD18-A88DD7F4C43D}"/>
          </ac:cxnSpMkLst>
        </pc:cxnChg>
      </pc:sldChg>
      <pc:sldChg chg="modSp mod">
        <pc:chgData name="Kimiko Aboshi" userId="08ea8bb2-cd7d-4523-a5c8-ba21cd680915" providerId="ADAL" clId="{2A74700A-FBD5-4E06-BE23-2E0701E9A301}" dt="2022-09-05T05:18:24.206" v="37" actId="207"/>
        <pc:sldMkLst>
          <pc:docMk/>
          <pc:sldMk cId="2290936888" sldId="276"/>
        </pc:sldMkLst>
        <pc:spChg chg="mod">
          <ac:chgData name="Kimiko Aboshi" userId="08ea8bb2-cd7d-4523-a5c8-ba21cd680915" providerId="ADAL" clId="{2A74700A-FBD5-4E06-BE23-2E0701E9A301}" dt="2022-09-05T05:18:24.206" v="37" actId="207"/>
          <ac:spMkLst>
            <pc:docMk/>
            <pc:sldMk cId="2290936888" sldId="276"/>
            <ac:spMk id="2" creationId="{1D27482C-D72D-42AD-B684-100F0B69A889}"/>
          </ac:spMkLst>
        </pc:spChg>
        <pc:spChg chg="mod">
          <ac:chgData name="Kimiko Aboshi" userId="08ea8bb2-cd7d-4523-a5c8-ba21cd680915" providerId="ADAL" clId="{2A74700A-FBD5-4E06-BE23-2E0701E9A301}" dt="2022-09-05T05:18:16.512" v="36" actId="207"/>
          <ac:spMkLst>
            <pc:docMk/>
            <pc:sldMk cId="2290936888" sldId="276"/>
            <ac:spMk id="27" creationId="{14FE6423-946D-4FC9-9F36-B7482251655B}"/>
          </ac:spMkLst>
        </pc:spChg>
        <pc:spChg chg="mod">
          <ac:chgData name="Kimiko Aboshi" userId="08ea8bb2-cd7d-4523-a5c8-ba21cd680915" providerId="ADAL" clId="{2A74700A-FBD5-4E06-BE23-2E0701E9A301}" dt="2022-09-05T05:18:16.512" v="36" actId="207"/>
          <ac:spMkLst>
            <pc:docMk/>
            <pc:sldMk cId="2290936888" sldId="276"/>
            <ac:spMk id="29" creationId="{6ABF6054-6A0C-4EB6-8B92-EFD30BF3E8BA}"/>
          </ac:spMkLst>
        </pc:spChg>
      </pc:sldChg>
    </pc:docChg>
  </pc:docChgLst>
  <pc:docChgLst>
    <pc:chgData name="早川　七月" userId="9ff95f46-5dfe-45e0-b834-a01e273b527b" providerId="ADAL" clId="{34513262-15BE-4E4E-B7AC-14E2E90A5CBC}"/>
    <pc:docChg chg="modMainMaster">
      <pc:chgData name="早川　七月" userId="9ff95f46-5dfe-45e0-b834-a01e273b527b" providerId="ADAL" clId="{34513262-15BE-4E4E-B7AC-14E2E90A5CBC}" dt="2022-05-19T03:49:07.593" v="33" actId="403"/>
      <pc:docMkLst>
        <pc:docMk/>
      </pc:docMkLst>
      <pc:sldMasterChg chg="modSldLayout">
        <pc:chgData name="早川　七月" userId="9ff95f46-5dfe-45e0-b834-a01e273b527b" providerId="ADAL" clId="{34513262-15BE-4E4E-B7AC-14E2E90A5CBC}" dt="2022-05-19T03:49:07.593" v="33" actId="403"/>
        <pc:sldMasterMkLst>
          <pc:docMk/>
          <pc:sldMasterMk cId="3400150215" sldId="2147483660"/>
        </pc:sldMasterMkLst>
        <pc:sldLayoutChg chg="modSp">
          <pc:chgData name="早川　七月" userId="9ff95f46-5dfe-45e0-b834-a01e273b527b" providerId="ADAL" clId="{34513262-15BE-4E4E-B7AC-14E2E90A5CBC}" dt="2022-05-19T03:48:51.312" v="25" actId="403"/>
          <pc:sldLayoutMkLst>
            <pc:docMk/>
            <pc:sldMasterMk cId="3400150215" sldId="2147483660"/>
            <pc:sldLayoutMk cId="2247395691" sldId="2147483661"/>
          </pc:sldLayoutMkLst>
          <pc:spChg chg="mod">
            <ac:chgData name="早川　七月" userId="9ff95f46-5dfe-45e0-b834-a01e273b527b" providerId="ADAL" clId="{34513262-15BE-4E4E-B7AC-14E2E90A5CBC}" dt="2022-05-19T02:16:51.035" v="5" actId="404"/>
            <ac:spMkLst>
              <pc:docMk/>
              <pc:sldMasterMk cId="3400150215" sldId="2147483660"/>
              <pc:sldLayoutMk cId="2247395691" sldId="2147483661"/>
              <ac:spMk id="7" creationId="{AD728971-2F91-43C5-994F-26E75ED43ED6}"/>
            </ac:spMkLst>
          </pc:spChg>
          <pc:spChg chg="mod">
            <ac:chgData name="早川　七月" userId="9ff95f46-5dfe-45e0-b834-a01e273b527b" providerId="ADAL" clId="{34513262-15BE-4E4E-B7AC-14E2E90A5CBC}" dt="2022-05-19T03:48:51.312" v="25" actId="403"/>
            <ac:spMkLst>
              <pc:docMk/>
              <pc:sldMasterMk cId="3400150215" sldId="2147483660"/>
              <pc:sldLayoutMk cId="2247395691" sldId="2147483661"/>
              <ac:spMk id="8" creationId="{044BAE3F-1472-4573-A16B-F36AC3AE4FE2}"/>
            </ac:spMkLst>
          </pc:spChg>
        </pc:sldLayoutChg>
        <pc:sldLayoutChg chg="addSp delSp modSp">
          <pc:chgData name="早川　七月" userId="9ff95f46-5dfe-45e0-b834-a01e273b527b" providerId="ADAL" clId="{34513262-15BE-4E4E-B7AC-14E2E90A5CBC}" dt="2022-05-19T03:48:46.996" v="23" actId="403"/>
          <pc:sldLayoutMkLst>
            <pc:docMk/>
            <pc:sldMasterMk cId="3400150215" sldId="2147483660"/>
            <pc:sldLayoutMk cId="148551714" sldId="2147483662"/>
          </pc:sldLayoutMkLst>
          <pc:spChg chg="add del mod">
            <ac:chgData name="早川　七月" userId="9ff95f46-5dfe-45e0-b834-a01e273b527b" providerId="ADAL" clId="{34513262-15BE-4E4E-B7AC-14E2E90A5CBC}" dt="2022-05-19T03:48:41.206" v="19"/>
            <ac:spMkLst>
              <pc:docMk/>
              <pc:sldMasterMk cId="3400150215" sldId="2147483660"/>
              <pc:sldLayoutMk cId="148551714" sldId="2147483662"/>
              <ac:spMk id="9" creationId="{AA7F7BE5-189F-4BB4-8EDB-083A12D1FA77}"/>
            </ac:spMkLst>
          </pc:spChg>
          <pc:spChg chg="add del mod">
            <ac:chgData name="早川　七月" userId="9ff95f46-5dfe-45e0-b834-a01e273b527b" providerId="ADAL" clId="{34513262-15BE-4E4E-B7AC-14E2E90A5CBC}" dt="2022-05-19T03:48:43.249" v="21"/>
            <ac:spMkLst>
              <pc:docMk/>
              <pc:sldMasterMk cId="3400150215" sldId="2147483660"/>
              <pc:sldLayoutMk cId="148551714" sldId="2147483662"/>
              <ac:spMk id="11" creationId="{A84C97FB-FD9F-4C7A-9198-2DAFE1A42599}"/>
            </ac:spMkLst>
          </pc:spChg>
          <pc:spChg chg="mod">
            <ac:chgData name="早川　七月" userId="9ff95f46-5dfe-45e0-b834-a01e273b527b" providerId="ADAL" clId="{34513262-15BE-4E4E-B7AC-14E2E90A5CBC}" dt="2022-05-19T02:16:47.790" v="3" actId="404"/>
            <ac:spMkLst>
              <pc:docMk/>
              <pc:sldMasterMk cId="3400150215" sldId="2147483660"/>
              <pc:sldLayoutMk cId="148551714" sldId="2147483662"/>
              <ac:spMk id="15" creationId="{BBEFAA79-EF1E-4C2C-B170-4EE810553F1C}"/>
            </ac:spMkLst>
          </pc:spChg>
          <pc:spChg chg="mod">
            <ac:chgData name="早川　七月" userId="9ff95f46-5dfe-45e0-b834-a01e273b527b" providerId="ADAL" clId="{34513262-15BE-4E4E-B7AC-14E2E90A5CBC}" dt="2022-05-19T03:48:46.996" v="23" actId="403"/>
            <ac:spMkLst>
              <pc:docMk/>
              <pc:sldMasterMk cId="3400150215" sldId="2147483660"/>
              <pc:sldLayoutMk cId="148551714" sldId="2147483662"/>
              <ac:spMk id="16" creationId="{EFA67E35-54D9-41A1-9E71-D6D1BA1C0BA2}"/>
            </ac:spMkLst>
          </pc:spChg>
        </pc:sldLayoutChg>
        <pc:sldLayoutChg chg="modSp">
          <pc:chgData name="早川　七月" userId="9ff95f46-5dfe-45e0-b834-a01e273b527b" providerId="ADAL" clId="{34513262-15BE-4E4E-B7AC-14E2E90A5CBC}" dt="2022-05-19T03:48:35.651" v="17" actId="403"/>
          <pc:sldLayoutMkLst>
            <pc:docMk/>
            <pc:sldMasterMk cId="3400150215" sldId="2147483660"/>
            <pc:sldLayoutMk cId="225920520" sldId="2147483668"/>
          </pc:sldLayoutMkLst>
          <pc:spChg chg="mod">
            <ac:chgData name="早川　七月" userId="9ff95f46-5dfe-45e0-b834-a01e273b527b" providerId="ADAL" clId="{34513262-15BE-4E4E-B7AC-14E2E90A5CBC}" dt="2022-05-19T02:16:44.522" v="1" actId="404"/>
            <ac:spMkLst>
              <pc:docMk/>
              <pc:sldMasterMk cId="3400150215" sldId="2147483660"/>
              <pc:sldLayoutMk cId="225920520" sldId="2147483668"/>
              <ac:spMk id="11" creationId="{00000000-0000-0000-0000-000000000000}"/>
            </ac:spMkLst>
          </pc:spChg>
          <pc:spChg chg="mod">
            <ac:chgData name="早川　七月" userId="9ff95f46-5dfe-45e0-b834-a01e273b527b" providerId="ADAL" clId="{34513262-15BE-4E4E-B7AC-14E2E90A5CBC}" dt="2022-05-19T03:48:35.651" v="17" actId="403"/>
            <ac:spMkLst>
              <pc:docMk/>
              <pc:sldMasterMk cId="3400150215" sldId="2147483660"/>
              <pc:sldLayoutMk cId="225920520" sldId="2147483668"/>
              <ac:spMk id="12" creationId="{00000000-0000-0000-0000-000000000000}"/>
            </ac:spMkLst>
          </pc:spChg>
        </pc:sldLayoutChg>
        <pc:sldLayoutChg chg="modSp">
          <pc:chgData name="早川　七月" userId="9ff95f46-5dfe-45e0-b834-a01e273b527b" providerId="ADAL" clId="{34513262-15BE-4E4E-B7AC-14E2E90A5CBC}" dt="2022-05-19T03:48:54.922" v="27" actId="403"/>
          <pc:sldLayoutMkLst>
            <pc:docMk/>
            <pc:sldMasterMk cId="3400150215" sldId="2147483660"/>
            <pc:sldLayoutMk cId="266787456" sldId="2147483669"/>
          </pc:sldLayoutMkLst>
          <pc:spChg chg="mod">
            <ac:chgData name="早川　七月" userId="9ff95f46-5dfe-45e0-b834-a01e273b527b" providerId="ADAL" clId="{34513262-15BE-4E4E-B7AC-14E2E90A5CBC}" dt="2022-05-19T02:16:55.720" v="7" actId="404"/>
            <ac:spMkLst>
              <pc:docMk/>
              <pc:sldMasterMk cId="3400150215" sldId="2147483660"/>
              <pc:sldLayoutMk cId="266787456" sldId="2147483669"/>
              <ac:spMk id="15" creationId="{73B07BC7-66AC-4595-B5FF-4A0D1B150D7E}"/>
            </ac:spMkLst>
          </pc:spChg>
          <pc:spChg chg="mod">
            <ac:chgData name="早川　七月" userId="9ff95f46-5dfe-45e0-b834-a01e273b527b" providerId="ADAL" clId="{34513262-15BE-4E4E-B7AC-14E2E90A5CBC}" dt="2022-05-19T03:48:54.922" v="27" actId="403"/>
            <ac:spMkLst>
              <pc:docMk/>
              <pc:sldMasterMk cId="3400150215" sldId="2147483660"/>
              <pc:sldLayoutMk cId="266787456" sldId="2147483669"/>
              <ac:spMk id="16" creationId="{D3F8291B-8F48-488D-9C02-77D7B3EE8F54}"/>
            </ac:spMkLst>
          </pc:spChg>
        </pc:sldLayoutChg>
        <pc:sldLayoutChg chg="modSp">
          <pc:chgData name="早川　七月" userId="9ff95f46-5dfe-45e0-b834-a01e273b527b" providerId="ADAL" clId="{34513262-15BE-4E4E-B7AC-14E2E90A5CBC}" dt="2022-05-19T02:16:58.735" v="9" actId="404"/>
          <pc:sldLayoutMkLst>
            <pc:docMk/>
            <pc:sldMasterMk cId="3400150215" sldId="2147483660"/>
            <pc:sldLayoutMk cId="1171739320" sldId="2147483670"/>
          </pc:sldLayoutMkLst>
          <pc:spChg chg="mod">
            <ac:chgData name="早川　七月" userId="9ff95f46-5dfe-45e0-b834-a01e273b527b" providerId="ADAL" clId="{34513262-15BE-4E4E-B7AC-14E2E90A5CBC}" dt="2022-05-19T02:16:58.735" v="9" actId="404"/>
            <ac:spMkLst>
              <pc:docMk/>
              <pc:sldMasterMk cId="3400150215" sldId="2147483660"/>
              <pc:sldLayoutMk cId="1171739320" sldId="2147483670"/>
              <ac:spMk id="7" creationId="{CDD163B1-8F8C-4A06-A335-E27535B8B0A0}"/>
            </ac:spMkLst>
          </pc:spChg>
        </pc:sldLayoutChg>
        <pc:sldLayoutChg chg="modSp">
          <pc:chgData name="早川　七月" userId="9ff95f46-5dfe-45e0-b834-a01e273b527b" providerId="ADAL" clId="{34513262-15BE-4E4E-B7AC-14E2E90A5CBC}" dt="2022-05-19T03:49:00.129" v="29" actId="403"/>
          <pc:sldLayoutMkLst>
            <pc:docMk/>
            <pc:sldMasterMk cId="3400150215" sldId="2147483660"/>
            <pc:sldLayoutMk cId="1541964460" sldId="2147483671"/>
          </pc:sldLayoutMkLst>
          <pc:spChg chg="mod">
            <ac:chgData name="早川　七月" userId="9ff95f46-5dfe-45e0-b834-a01e273b527b" providerId="ADAL" clId="{34513262-15BE-4E4E-B7AC-14E2E90A5CBC}" dt="2022-05-19T02:17:02.123" v="11" actId="404"/>
            <ac:spMkLst>
              <pc:docMk/>
              <pc:sldMasterMk cId="3400150215" sldId="2147483660"/>
              <pc:sldLayoutMk cId="1541964460" sldId="2147483671"/>
              <ac:spMk id="15" creationId="{2586DDCF-AB83-4BE4-AF48-AA07BBEB11ED}"/>
            </ac:spMkLst>
          </pc:spChg>
          <pc:spChg chg="mod">
            <ac:chgData name="早川　七月" userId="9ff95f46-5dfe-45e0-b834-a01e273b527b" providerId="ADAL" clId="{34513262-15BE-4E4E-B7AC-14E2E90A5CBC}" dt="2022-05-19T03:49:00.129" v="29" actId="403"/>
            <ac:spMkLst>
              <pc:docMk/>
              <pc:sldMasterMk cId="3400150215" sldId="2147483660"/>
              <pc:sldLayoutMk cId="1541964460" sldId="2147483671"/>
              <ac:spMk id="16" creationId="{C649FE67-E219-4DA3-BDEE-97556A5094B9}"/>
            </ac:spMkLst>
          </pc:spChg>
        </pc:sldLayoutChg>
        <pc:sldLayoutChg chg="modSp">
          <pc:chgData name="早川　七月" userId="9ff95f46-5dfe-45e0-b834-a01e273b527b" providerId="ADAL" clId="{34513262-15BE-4E4E-B7AC-14E2E90A5CBC}" dt="2022-05-19T03:49:03.779" v="31" actId="403"/>
          <pc:sldLayoutMkLst>
            <pc:docMk/>
            <pc:sldMasterMk cId="3400150215" sldId="2147483660"/>
            <pc:sldLayoutMk cId="1234091576" sldId="2147483672"/>
          </pc:sldLayoutMkLst>
          <pc:spChg chg="mod">
            <ac:chgData name="早川　七月" userId="9ff95f46-5dfe-45e0-b834-a01e273b527b" providerId="ADAL" clId="{34513262-15BE-4E4E-B7AC-14E2E90A5CBC}" dt="2022-05-19T02:17:05.976" v="13" actId="404"/>
            <ac:spMkLst>
              <pc:docMk/>
              <pc:sldMasterMk cId="3400150215" sldId="2147483660"/>
              <pc:sldLayoutMk cId="1234091576" sldId="2147483672"/>
              <ac:spMk id="7" creationId="{5E8FFDAF-9861-4204-941B-A09067524219}"/>
            </ac:spMkLst>
          </pc:spChg>
          <pc:spChg chg="mod">
            <ac:chgData name="早川　七月" userId="9ff95f46-5dfe-45e0-b834-a01e273b527b" providerId="ADAL" clId="{34513262-15BE-4E4E-B7AC-14E2E90A5CBC}" dt="2022-05-19T03:49:03.779" v="31" actId="403"/>
            <ac:spMkLst>
              <pc:docMk/>
              <pc:sldMasterMk cId="3400150215" sldId="2147483660"/>
              <pc:sldLayoutMk cId="1234091576" sldId="2147483672"/>
              <ac:spMk id="8" creationId="{04AB44D0-2C2A-4B0A-87E2-CCFCA45F2D5B}"/>
            </ac:spMkLst>
          </pc:spChg>
        </pc:sldLayoutChg>
        <pc:sldLayoutChg chg="modSp">
          <pc:chgData name="早川　七月" userId="9ff95f46-5dfe-45e0-b834-a01e273b527b" providerId="ADAL" clId="{34513262-15BE-4E4E-B7AC-14E2E90A5CBC}" dt="2022-05-19T03:49:07.593" v="33" actId="403"/>
          <pc:sldLayoutMkLst>
            <pc:docMk/>
            <pc:sldMasterMk cId="3400150215" sldId="2147483660"/>
            <pc:sldLayoutMk cId="3809595912" sldId="2147483673"/>
          </pc:sldLayoutMkLst>
          <pc:spChg chg="mod">
            <ac:chgData name="早川　七月" userId="9ff95f46-5dfe-45e0-b834-a01e273b527b" providerId="ADAL" clId="{34513262-15BE-4E4E-B7AC-14E2E90A5CBC}" dt="2022-05-19T02:17:09.349" v="15" actId="404"/>
            <ac:spMkLst>
              <pc:docMk/>
              <pc:sldMasterMk cId="3400150215" sldId="2147483660"/>
              <pc:sldLayoutMk cId="3809595912" sldId="2147483673"/>
              <ac:spMk id="15" creationId="{D8099F5B-3450-40AA-9C13-D63ECCEC2946}"/>
            </ac:spMkLst>
          </pc:spChg>
          <pc:spChg chg="mod">
            <ac:chgData name="早川　七月" userId="9ff95f46-5dfe-45e0-b834-a01e273b527b" providerId="ADAL" clId="{34513262-15BE-4E4E-B7AC-14E2E90A5CBC}" dt="2022-05-19T03:49:07.593" v="33" actId="403"/>
            <ac:spMkLst>
              <pc:docMk/>
              <pc:sldMasterMk cId="3400150215" sldId="2147483660"/>
              <pc:sldLayoutMk cId="3809595912" sldId="2147483673"/>
              <ac:spMk id="16" creationId="{A197D93C-61AE-4837-A9B6-ED8AEA967971}"/>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10459-EE34-42D3-9DE8-9B3CF6784CD5}" type="doc">
      <dgm:prSet loTypeId="urn:microsoft.com/office/officeart/2005/8/layout/hChevron3" loCatId="process" qsTypeId="urn:microsoft.com/office/officeart/2005/8/quickstyle/simple1" qsCatId="simple" csTypeId="urn:microsoft.com/office/officeart/2005/8/colors/colorful4" csCatId="colorful" phldr="1"/>
      <dgm:spPr/>
    </dgm:pt>
    <dgm:pt modelId="{B544EE89-E114-4FC1-A195-E0265067CFB7}">
      <dgm:prSet phldrT="[テキスト]" custT="1"/>
      <dgm:spPr/>
      <dgm:t>
        <a:bodyPr/>
        <a:lstStyle/>
        <a:p>
          <a:pPr algn="ctr"/>
          <a:r>
            <a:rPr kumimoji="1" lang="en-US" altLang="ja-JP" sz="1800" dirty="0"/>
            <a:t>2020</a:t>
          </a:r>
          <a:endParaRPr kumimoji="1" lang="ja-JP" altLang="en-US" sz="1800"/>
        </a:p>
      </dgm:t>
    </dgm:pt>
    <dgm:pt modelId="{D0AEF959-9D4F-4202-913A-1E82D1FC743F}" type="parTrans" cxnId="{40FCE11B-4285-43D7-ADAB-0DFA06185F42}">
      <dgm:prSet/>
      <dgm:spPr/>
      <dgm:t>
        <a:bodyPr/>
        <a:lstStyle/>
        <a:p>
          <a:pPr algn="ctr"/>
          <a:endParaRPr kumimoji="1" lang="ja-JP" altLang="en-US" sz="1200"/>
        </a:p>
      </dgm:t>
    </dgm:pt>
    <dgm:pt modelId="{1585929C-A03A-402D-AB26-541508768977}" type="sibTrans" cxnId="{40FCE11B-4285-43D7-ADAB-0DFA06185F42}">
      <dgm:prSet/>
      <dgm:spPr/>
      <dgm:t>
        <a:bodyPr/>
        <a:lstStyle/>
        <a:p>
          <a:pPr algn="ctr"/>
          <a:endParaRPr kumimoji="1" lang="ja-JP" altLang="en-US" sz="1200"/>
        </a:p>
      </dgm:t>
    </dgm:pt>
    <dgm:pt modelId="{21143EF9-4567-4BE4-996A-E733B3744AB8}">
      <dgm:prSet phldrT="[テキスト]" custT="1"/>
      <dgm:spPr/>
      <dgm:t>
        <a:bodyPr/>
        <a:lstStyle/>
        <a:p>
          <a:pPr algn="ctr"/>
          <a:r>
            <a:rPr kumimoji="1" lang="en-US" altLang="ja-JP" sz="1800" dirty="0"/>
            <a:t>2021</a:t>
          </a:r>
          <a:endParaRPr kumimoji="1" lang="ja-JP" altLang="en-US" sz="1800"/>
        </a:p>
      </dgm:t>
    </dgm:pt>
    <dgm:pt modelId="{A9D6F8FD-7137-42CF-9F56-1FFE1F3E63E4}" type="parTrans" cxnId="{E719C96C-770B-48FD-B2E9-163F062AD2A9}">
      <dgm:prSet/>
      <dgm:spPr/>
      <dgm:t>
        <a:bodyPr/>
        <a:lstStyle/>
        <a:p>
          <a:pPr algn="ctr"/>
          <a:endParaRPr kumimoji="1" lang="ja-JP" altLang="en-US" sz="1200"/>
        </a:p>
      </dgm:t>
    </dgm:pt>
    <dgm:pt modelId="{6323D782-19A4-4BDB-A31E-317AE20696D7}" type="sibTrans" cxnId="{E719C96C-770B-48FD-B2E9-163F062AD2A9}">
      <dgm:prSet/>
      <dgm:spPr/>
      <dgm:t>
        <a:bodyPr/>
        <a:lstStyle/>
        <a:p>
          <a:pPr algn="ctr"/>
          <a:endParaRPr kumimoji="1" lang="ja-JP" altLang="en-US" sz="1200"/>
        </a:p>
      </dgm:t>
    </dgm:pt>
    <dgm:pt modelId="{B0F01C84-9CB0-43E4-B881-2EBCA26378F8}">
      <dgm:prSet phldrT="[テキスト]" custT="1"/>
      <dgm:spPr/>
      <dgm:t>
        <a:bodyPr/>
        <a:lstStyle/>
        <a:p>
          <a:pPr algn="ctr"/>
          <a:r>
            <a:rPr kumimoji="1" lang="en-US" altLang="ja-JP" sz="1800" dirty="0"/>
            <a:t>2022</a:t>
          </a:r>
          <a:endParaRPr kumimoji="1" lang="ja-JP" altLang="en-US" sz="1800"/>
        </a:p>
      </dgm:t>
    </dgm:pt>
    <dgm:pt modelId="{1B808D8E-A99F-4EF8-9D34-BD5E403443B3}" type="parTrans" cxnId="{958FBB7C-B803-4B82-B62E-64221219C216}">
      <dgm:prSet/>
      <dgm:spPr/>
      <dgm:t>
        <a:bodyPr/>
        <a:lstStyle/>
        <a:p>
          <a:pPr algn="ctr"/>
          <a:endParaRPr kumimoji="1" lang="ja-JP" altLang="en-US" sz="1200"/>
        </a:p>
      </dgm:t>
    </dgm:pt>
    <dgm:pt modelId="{25168FF6-21C3-479D-9F22-E55E2C7E8474}" type="sibTrans" cxnId="{958FBB7C-B803-4B82-B62E-64221219C216}">
      <dgm:prSet/>
      <dgm:spPr/>
      <dgm:t>
        <a:bodyPr/>
        <a:lstStyle/>
        <a:p>
          <a:pPr algn="ctr"/>
          <a:endParaRPr kumimoji="1" lang="ja-JP" altLang="en-US" sz="1200"/>
        </a:p>
      </dgm:t>
    </dgm:pt>
    <dgm:pt modelId="{F54D9C26-51DD-42B6-BBA6-E3ECFD949217}">
      <dgm:prSet phldrT="[テキスト]" custT="1"/>
      <dgm:spPr/>
      <dgm:t>
        <a:bodyPr/>
        <a:lstStyle/>
        <a:p>
          <a:pPr algn="ctr"/>
          <a:r>
            <a:rPr kumimoji="1" lang="en-US" altLang="ja-JP" sz="1800" dirty="0"/>
            <a:t>2023</a:t>
          </a:r>
          <a:endParaRPr kumimoji="1" lang="ja-JP" altLang="en-US" sz="1800"/>
        </a:p>
      </dgm:t>
    </dgm:pt>
    <dgm:pt modelId="{4F5248B8-CB38-4F99-A3D4-B2531FEE01DC}" type="parTrans" cxnId="{6C114B32-3E79-4535-B6DA-84AF361A4120}">
      <dgm:prSet/>
      <dgm:spPr/>
      <dgm:t>
        <a:bodyPr/>
        <a:lstStyle/>
        <a:p>
          <a:pPr algn="ctr"/>
          <a:endParaRPr kumimoji="1" lang="ja-JP" altLang="en-US" sz="1200"/>
        </a:p>
      </dgm:t>
    </dgm:pt>
    <dgm:pt modelId="{D8865B43-F318-42CD-BDB4-EDFF0BE8082E}" type="sibTrans" cxnId="{6C114B32-3E79-4535-B6DA-84AF361A4120}">
      <dgm:prSet/>
      <dgm:spPr/>
      <dgm:t>
        <a:bodyPr/>
        <a:lstStyle/>
        <a:p>
          <a:pPr algn="ctr"/>
          <a:endParaRPr kumimoji="1" lang="ja-JP" altLang="en-US" sz="1200"/>
        </a:p>
      </dgm:t>
    </dgm:pt>
    <dgm:pt modelId="{5DD9DEF7-CAC2-4D47-8D52-FEA71116CBFC}">
      <dgm:prSet phldrT="[テキスト]" custT="1"/>
      <dgm:spPr/>
      <dgm:t>
        <a:bodyPr/>
        <a:lstStyle/>
        <a:p>
          <a:pPr algn="ctr"/>
          <a:r>
            <a:rPr kumimoji="1" lang="en-US" altLang="ja-JP" sz="1800" dirty="0"/>
            <a:t>2024</a:t>
          </a:r>
          <a:endParaRPr kumimoji="1" lang="ja-JP" altLang="en-US" sz="1800"/>
        </a:p>
      </dgm:t>
    </dgm:pt>
    <dgm:pt modelId="{544B7ED5-10E2-4AA1-8F19-2EED8B008BCD}" type="parTrans" cxnId="{D434EAAC-ADE9-482F-B1DD-8912DEFF6FF3}">
      <dgm:prSet/>
      <dgm:spPr/>
      <dgm:t>
        <a:bodyPr/>
        <a:lstStyle/>
        <a:p>
          <a:pPr algn="ctr"/>
          <a:endParaRPr kumimoji="1" lang="ja-JP" altLang="en-US" sz="1200"/>
        </a:p>
      </dgm:t>
    </dgm:pt>
    <dgm:pt modelId="{68BB6A45-545A-4BFE-8D7B-C8EB8A8BB6B4}" type="sibTrans" cxnId="{D434EAAC-ADE9-482F-B1DD-8912DEFF6FF3}">
      <dgm:prSet/>
      <dgm:spPr/>
      <dgm:t>
        <a:bodyPr/>
        <a:lstStyle/>
        <a:p>
          <a:pPr algn="ctr"/>
          <a:endParaRPr kumimoji="1" lang="ja-JP" altLang="en-US" sz="1200"/>
        </a:p>
      </dgm:t>
    </dgm:pt>
    <dgm:pt modelId="{46583516-2513-440A-AD82-8EA534C41FF3}">
      <dgm:prSet phldrT="[テキスト]" custT="1"/>
      <dgm:spPr/>
      <dgm:t>
        <a:bodyPr/>
        <a:lstStyle/>
        <a:p>
          <a:pPr algn="ctr"/>
          <a:r>
            <a:rPr kumimoji="1" lang="en-US" altLang="ja-JP" sz="1800" dirty="0"/>
            <a:t>2025</a:t>
          </a:r>
          <a:endParaRPr kumimoji="1" lang="ja-JP" altLang="en-US" sz="1800"/>
        </a:p>
      </dgm:t>
    </dgm:pt>
    <dgm:pt modelId="{65850F28-11DE-435F-8C10-C9F64954624E}" type="parTrans" cxnId="{138F2F86-2EF6-41F2-B661-F0EEED899CF9}">
      <dgm:prSet/>
      <dgm:spPr/>
      <dgm:t>
        <a:bodyPr/>
        <a:lstStyle/>
        <a:p>
          <a:endParaRPr kumimoji="1" lang="ja-JP" altLang="en-US"/>
        </a:p>
      </dgm:t>
    </dgm:pt>
    <dgm:pt modelId="{A71D87E1-325D-49CE-9752-F962D4D9FB7B}" type="sibTrans" cxnId="{138F2F86-2EF6-41F2-B661-F0EEED899CF9}">
      <dgm:prSet/>
      <dgm:spPr/>
      <dgm:t>
        <a:bodyPr/>
        <a:lstStyle/>
        <a:p>
          <a:endParaRPr kumimoji="1" lang="ja-JP" altLang="en-US"/>
        </a:p>
      </dgm:t>
    </dgm:pt>
    <dgm:pt modelId="{E9ADC8C7-75DE-4E8B-B081-4D48D314A167}">
      <dgm:prSet phldrT="[テキスト]" custT="1"/>
      <dgm:spPr/>
      <dgm:t>
        <a:bodyPr/>
        <a:lstStyle/>
        <a:p>
          <a:pPr algn="ctr"/>
          <a:r>
            <a:rPr kumimoji="1" lang="en-US" altLang="ja-JP" sz="1800" dirty="0"/>
            <a:t>2026</a:t>
          </a:r>
          <a:endParaRPr kumimoji="1" lang="ja-JP" altLang="en-US" sz="1800"/>
        </a:p>
      </dgm:t>
    </dgm:pt>
    <dgm:pt modelId="{93AC05FF-A34B-4011-9C77-5F7D547B180A}" type="parTrans" cxnId="{555C8770-8865-4B51-A3DD-1BA7AD61BE5B}">
      <dgm:prSet/>
      <dgm:spPr/>
      <dgm:t>
        <a:bodyPr/>
        <a:lstStyle/>
        <a:p>
          <a:endParaRPr kumimoji="1" lang="ja-JP" altLang="en-US"/>
        </a:p>
      </dgm:t>
    </dgm:pt>
    <dgm:pt modelId="{99246EA9-A2C1-4A6C-8455-14A37CA6452C}" type="sibTrans" cxnId="{555C8770-8865-4B51-A3DD-1BA7AD61BE5B}">
      <dgm:prSet/>
      <dgm:spPr/>
      <dgm:t>
        <a:bodyPr/>
        <a:lstStyle/>
        <a:p>
          <a:endParaRPr kumimoji="1" lang="ja-JP" altLang="en-US"/>
        </a:p>
      </dgm:t>
    </dgm:pt>
    <dgm:pt modelId="{E6E0989E-F026-411A-9D25-484C3740D018}" type="pres">
      <dgm:prSet presAssocID="{C1C10459-EE34-42D3-9DE8-9B3CF6784CD5}" presName="Name0" presStyleCnt="0">
        <dgm:presLayoutVars>
          <dgm:dir/>
          <dgm:resizeHandles val="exact"/>
        </dgm:presLayoutVars>
      </dgm:prSet>
      <dgm:spPr/>
    </dgm:pt>
    <dgm:pt modelId="{A8CA87E0-AC61-4D01-A3AA-A39EFA8CD6E3}" type="pres">
      <dgm:prSet presAssocID="{B544EE89-E114-4FC1-A195-E0265067CFB7}" presName="parTxOnly" presStyleLbl="node1" presStyleIdx="0" presStyleCnt="7" custScaleX="94854" custScaleY="59284">
        <dgm:presLayoutVars>
          <dgm:bulletEnabled val="1"/>
        </dgm:presLayoutVars>
      </dgm:prSet>
      <dgm:spPr/>
    </dgm:pt>
    <dgm:pt modelId="{E5887F34-5869-476C-B687-C7C32CA18D26}" type="pres">
      <dgm:prSet presAssocID="{1585929C-A03A-402D-AB26-541508768977}" presName="parSpace" presStyleCnt="0"/>
      <dgm:spPr/>
    </dgm:pt>
    <dgm:pt modelId="{12940FAA-DF79-4D84-82F1-5B02DC20108D}" type="pres">
      <dgm:prSet presAssocID="{21143EF9-4567-4BE4-996A-E733B3744AB8}" presName="parTxOnly" presStyleLbl="node1" presStyleIdx="1" presStyleCnt="7" custScaleY="59284" custLinFactNeighborX="-19288">
        <dgm:presLayoutVars>
          <dgm:bulletEnabled val="1"/>
        </dgm:presLayoutVars>
      </dgm:prSet>
      <dgm:spPr/>
    </dgm:pt>
    <dgm:pt modelId="{BE7428A6-07AF-4FDF-A978-1BD62CE4394A}" type="pres">
      <dgm:prSet presAssocID="{6323D782-19A4-4BDB-A31E-317AE20696D7}" presName="parSpace" presStyleCnt="0"/>
      <dgm:spPr/>
    </dgm:pt>
    <dgm:pt modelId="{26575F47-CDB4-49CD-BBD5-A5614B52090C}" type="pres">
      <dgm:prSet presAssocID="{B0F01C84-9CB0-43E4-B881-2EBCA26378F8}" presName="parTxOnly" presStyleLbl="node1" presStyleIdx="2" presStyleCnt="7" custScaleY="59284">
        <dgm:presLayoutVars>
          <dgm:bulletEnabled val="1"/>
        </dgm:presLayoutVars>
      </dgm:prSet>
      <dgm:spPr/>
    </dgm:pt>
    <dgm:pt modelId="{BBAA7F2B-997D-4A54-AC2B-7AFF88E19CDB}" type="pres">
      <dgm:prSet presAssocID="{25168FF6-21C3-479D-9F22-E55E2C7E8474}" presName="parSpace" presStyleCnt="0"/>
      <dgm:spPr/>
    </dgm:pt>
    <dgm:pt modelId="{273DAD91-8440-4F36-9E8C-7FA643216C7A}" type="pres">
      <dgm:prSet presAssocID="{F54D9C26-51DD-42B6-BBA6-E3ECFD949217}" presName="parTxOnly" presStyleLbl="node1" presStyleIdx="3" presStyleCnt="7" custScaleX="93800" custScaleY="58625" custLinFactNeighborX="-16712" custLinFactNeighborY="-622">
        <dgm:presLayoutVars>
          <dgm:bulletEnabled val="1"/>
        </dgm:presLayoutVars>
      </dgm:prSet>
      <dgm:spPr/>
    </dgm:pt>
    <dgm:pt modelId="{9AB189CF-EC8F-48B6-8EC5-A11E57B02CC0}" type="pres">
      <dgm:prSet presAssocID="{D8865B43-F318-42CD-BDB4-EDFF0BE8082E}" presName="parSpace" presStyleCnt="0"/>
      <dgm:spPr/>
    </dgm:pt>
    <dgm:pt modelId="{5965E35E-AAF0-4C1C-A0DC-C08DDB397C0E}" type="pres">
      <dgm:prSet presAssocID="{5DD9DEF7-CAC2-4D47-8D52-FEA71116CBFC}" presName="parTxOnly" presStyleLbl="node1" presStyleIdx="4" presStyleCnt="7" custScaleY="59284" custLinFactNeighborX="6645" custLinFactNeighborY="958">
        <dgm:presLayoutVars>
          <dgm:bulletEnabled val="1"/>
        </dgm:presLayoutVars>
      </dgm:prSet>
      <dgm:spPr/>
    </dgm:pt>
    <dgm:pt modelId="{312E0189-2D65-448E-8DAC-43BED00DDF1D}" type="pres">
      <dgm:prSet presAssocID="{68BB6A45-545A-4BFE-8D7B-C8EB8A8BB6B4}" presName="parSpace" presStyleCnt="0"/>
      <dgm:spPr/>
    </dgm:pt>
    <dgm:pt modelId="{67AAEA09-1720-427C-86BB-D41785E1B01B}" type="pres">
      <dgm:prSet presAssocID="{46583516-2513-440A-AD82-8EA534C41FF3}" presName="parTxOnly" presStyleLbl="node1" presStyleIdx="5" presStyleCnt="7" custScaleY="59284">
        <dgm:presLayoutVars>
          <dgm:bulletEnabled val="1"/>
        </dgm:presLayoutVars>
      </dgm:prSet>
      <dgm:spPr/>
    </dgm:pt>
    <dgm:pt modelId="{21780179-99C1-4A5E-9C7C-DF3A3CD3CA19}" type="pres">
      <dgm:prSet presAssocID="{A71D87E1-325D-49CE-9752-F962D4D9FB7B}" presName="parSpace" presStyleCnt="0"/>
      <dgm:spPr/>
    </dgm:pt>
    <dgm:pt modelId="{A0F64367-6400-40D7-9EC1-3D0BADE51FCA}" type="pres">
      <dgm:prSet presAssocID="{E9ADC8C7-75DE-4E8B-B081-4D48D314A167}" presName="parTxOnly" presStyleLbl="node1" presStyleIdx="6" presStyleCnt="7" custScaleY="59284">
        <dgm:presLayoutVars>
          <dgm:bulletEnabled val="1"/>
        </dgm:presLayoutVars>
      </dgm:prSet>
      <dgm:spPr/>
    </dgm:pt>
  </dgm:ptLst>
  <dgm:cxnLst>
    <dgm:cxn modelId="{40FCE11B-4285-43D7-ADAB-0DFA06185F42}" srcId="{C1C10459-EE34-42D3-9DE8-9B3CF6784CD5}" destId="{B544EE89-E114-4FC1-A195-E0265067CFB7}" srcOrd="0" destOrd="0" parTransId="{D0AEF959-9D4F-4202-913A-1E82D1FC743F}" sibTransId="{1585929C-A03A-402D-AB26-541508768977}"/>
    <dgm:cxn modelId="{3CE46D24-BB2B-4BB6-B93E-5919EDFC0A18}" type="presOf" srcId="{F54D9C26-51DD-42B6-BBA6-E3ECFD949217}" destId="{273DAD91-8440-4F36-9E8C-7FA643216C7A}" srcOrd="0" destOrd="0" presId="urn:microsoft.com/office/officeart/2005/8/layout/hChevron3"/>
    <dgm:cxn modelId="{B84FFB28-821D-47F6-97D7-91C2D5F4EAD4}" type="presOf" srcId="{B544EE89-E114-4FC1-A195-E0265067CFB7}" destId="{A8CA87E0-AC61-4D01-A3AA-A39EFA8CD6E3}" srcOrd="0" destOrd="0" presId="urn:microsoft.com/office/officeart/2005/8/layout/hChevron3"/>
    <dgm:cxn modelId="{02C93A2E-9C8E-4814-9664-93EFCA09862F}" type="presOf" srcId="{21143EF9-4567-4BE4-996A-E733B3744AB8}" destId="{12940FAA-DF79-4D84-82F1-5B02DC20108D}" srcOrd="0" destOrd="0" presId="urn:microsoft.com/office/officeart/2005/8/layout/hChevron3"/>
    <dgm:cxn modelId="{6C114B32-3E79-4535-B6DA-84AF361A4120}" srcId="{C1C10459-EE34-42D3-9DE8-9B3CF6784CD5}" destId="{F54D9C26-51DD-42B6-BBA6-E3ECFD949217}" srcOrd="3" destOrd="0" parTransId="{4F5248B8-CB38-4F99-A3D4-B2531FEE01DC}" sibTransId="{D8865B43-F318-42CD-BDB4-EDFF0BE8082E}"/>
    <dgm:cxn modelId="{E719C96C-770B-48FD-B2E9-163F062AD2A9}" srcId="{C1C10459-EE34-42D3-9DE8-9B3CF6784CD5}" destId="{21143EF9-4567-4BE4-996A-E733B3744AB8}" srcOrd="1" destOrd="0" parTransId="{A9D6F8FD-7137-42CF-9F56-1FFE1F3E63E4}" sibTransId="{6323D782-19A4-4BDB-A31E-317AE20696D7}"/>
    <dgm:cxn modelId="{555C8770-8865-4B51-A3DD-1BA7AD61BE5B}" srcId="{C1C10459-EE34-42D3-9DE8-9B3CF6784CD5}" destId="{E9ADC8C7-75DE-4E8B-B081-4D48D314A167}" srcOrd="6" destOrd="0" parTransId="{93AC05FF-A34B-4011-9C77-5F7D547B180A}" sibTransId="{99246EA9-A2C1-4A6C-8455-14A37CA6452C}"/>
    <dgm:cxn modelId="{958FBB7C-B803-4B82-B62E-64221219C216}" srcId="{C1C10459-EE34-42D3-9DE8-9B3CF6784CD5}" destId="{B0F01C84-9CB0-43E4-B881-2EBCA26378F8}" srcOrd="2" destOrd="0" parTransId="{1B808D8E-A99F-4EF8-9D34-BD5E403443B3}" sibTransId="{25168FF6-21C3-479D-9F22-E55E2C7E8474}"/>
    <dgm:cxn modelId="{138F2F86-2EF6-41F2-B661-F0EEED899CF9}" srcId="{C1C10459-EE34-42D3-9DE8-9B3CF6784CD5}" destId="{46583516-2513-440A-AD82-8EA534C41FF3}" srcOrd="5" destOrd="0" parTransId="{65850F28-11DE-435F-8C10-C9F64954624E}" sibTransId="{A71D87E1-325D-49CE-9752-F962D4D9FB7B}"/>
    <dgm:cxn modelId="{A94E9292-A50A-4355-820B-6BC73C342598}" type="presOf" srcId="{E9ADC8C7-75DE-4E8B-B081-4D48D314A167}" destId="{A0F64367-6400-40D7-9EC1-3D0BADE51FCA}" srcOrd="0" destOrd="0" presId="urn:microsoft.com/office/officeart/2005/8/layout/hChevron3"/>
    <dgm:cxn modelId="{C2AB0AA7-AD86-4CDC-842F-5FB86AB6522F}" type="presOf" srcId="{46583516-2513-440A-AD82-8EA534C41FF3}" destId="{67AAEA09-1720-427C-86BB-D41785E1B01B}" srcOrd="0" destOrd="0" presId="urn:microsoft.com/office/officeart/2005/8/layout/hChevron3"/>
    <dgm:cxn modelId="{D434EAAC-ADE9-482F-B1DD-8912DEFF6FF3}" srcId="{C1C10459-EE34-42D3-9DE8-9B3CF6784CD5}" destId="{5DD9DEF7-CAC2-4D47-8D52-FEA71116CBFC}" srcOrd="4" destOrd="0" parTransId="{544B7ED5-10E2-4AA1-8F19-2EED8B008BCD}" sibTransId="{68BB6A45-545A-4BFE-8D7B-C8EB8A8BB6B4}"/>
    <dgm:cxn modelId="{835990C9-148B-4434-86DB-8DDE79005FDB}" type="presOf" srcId="{5DD9DEF7-CAC2-4D47-8D52-FEA71116CBFC}" destId="{5965E35E-AAF0-4C1C-A0DC-C08DDB397C0E}" srcOrd="0" destOrd="0" presId="urn:microsoft.com/office/officeart/2005/8/layout/hChevron3"/>
    <dgm:cxn modelId="{A1DC69D9-BB05-4DE9-8DBC-4F8F725C4CB8}" type="presOf" srcId="{C1C10459-EE34-42D3-9DE8-9B3CF6784CD5}" destId="{E6E0989E-F026-411A-9D25-484C3740D018}" srcOrd="0" destOrd="0" presId="urn:microsoft.com/office/officeart/2005/8/layout/hChevron3"/>
    <dgm:cxn modelId="{1C9C8EEC-F64B-4BFC-8F4B-0DB651FE5662}" type="presOf" srcId="{B0F01C84-9CB0-43E4-B881-2EBCA26378F8}" destId="{26575F47-CDB4-49CD-BBD5-A5614B52090C}" srcOrd="0" destOrd="0" presId="urn:microsoft.com/office/officeart/2005/8/layout/hChevron3"/>
    <dgm:cxn modelId="{CA414647-7561-427B-958F-A9E913932345}" type="presParOf" srcId="{E6E0989E-F026-411A-9D25-484C3740D018}" destId="{A8CA87E0-AC61-4D01-A3AA-A39EFA8CD6E3}" srcOrd="0" destOrd="0" presId="urn:microsoft.com/office/officeart/2005/8/layout/hChevron3"/>
    <dgm:cxn modelId="{E241B6E1-A62E-4A50-BEFD-E0EF0A468BAE}" type="presParOf" srcId="{E6E0989E-F026-411A-9D25-484C3740D018}" destId="{E5887F34-5869-476C-B687-C7C32CA18D26}" srcOrd="1" destOrd="0" presId="urn:microsoft.com/office/officeart/2005/8/layout/hChevron3"/>
    <dgm:cxn modelId="{EA22C853-0098-4132-8232-7986282D0030}" type="presParOf" srcId="{E6E0989E-F026-411A-9D25-484C3740D018}" destId="{12940FAA-DF79-4D84-82F1-5B02DC20108D}" srcOrd="2" destOrd="0" presId="urn:microsoft.com/office/officeart/2005/8/layout/hChevron3"/>
    <dgm:cxn modelId="{76A105D0-6131-4D2D-B2F3-09D79FE1E4F7}" type="presParOf" srcId="{E6E0989E-F026-411A-9D25-484C3740D018}" destId="{BE7428A6-07AF-4FDF-A978-1BD62CE4394A}" srcOrd="3" destOrd="0" presId="urn:microsoft.com/office/officeart/2005/8/layout/hChevron3"/>
    <dgm:cxn modelId="{67C72B9D-25B2-4F74-A7F2-B3D689772AFA}" type="presParOf" srcId="{E6E0989E-F026-411A-9D25-484C3740D018}" destId="{26575F47-CDB4-49CD-BBD5-A5614B52090C}" srcOrd="4" destOrd="0" presId="urn:microsoft.com/office/officeart/2005/8/layout/hChevron3"/>
    <dgm:cxn modelId="{DD2AD928-D059-467A-901A-848EF24E527F}" type="presParOf" srcId="{E6E0989E-F026-411A-9D25-484C3740D018}" destId="{BBAA7F2B-997D-4A54-AC2B-7AFF88E19CDB}" srcOrd="5" destOrd="0" presId="urn:microsoft.com/office/officeart/2005/8/layout/hChevron3"/>
    <dgm:cxn modelId="{89724216-9B29-43BC-963A-EC960C4153E9}" type="presParOf" srcId="{E6E0989E-F026-411A-9D25-484C3740D018}" destId="{273DAD91-8440-4F36-9E8C-7FA643216C7A}" srcOrd="6" destOrd="0" presId="urn:microsoft.com/office/officeart/2005/8/layout/hChevron3"/>
    <dgm:cxn modelId="{0A3112E3-1FA3-408C-98FF-3BB4ACA59754}" type="presParOf" srcId="{E6E0989E-F026-411A-9D25-484C3740D018}" destId="{9AB189CF-EC8F-48B6-8EC5-A11E57B02CC0}" srcOrd="7" destOrd="0" presId="urn:microsoft.com/office/officeart/2005/8/layout/hChevron3"/>
    <dgm:cxn modelId="{DB5FD0C9-F49C-4DDF-AB84-0A4A21F75EE7}" type="presParOf" srcId="{E6E0989E-F026-411A-9D25-484C3740D018}" destId="{5965E35E-AAF0-4C1C-A0DC-C08DDB397C0E}" srcOrd="8" destOrd="0" presId="urn:microsoft.com/office/officeart/2005/8/layout/hChevron3"/>
    <dgm:cxn modelId="{8C76CED0-2731-4F6C-8C56-15BEA70DBF63}" type="presParOf" srcId="{E6E0989E-F026-411A-9D25-484C3740D018}" destId="{312E0189-2D65-448E-8DAC-43BED00DDF1D}" srcOrd="9" destOrd="0" presId="urn:microsoft.com/office/officeart/2005/8/layout/hChevron3"/>
    <dgm:cxn modelId="{3B1C3187-BA33-4519-8C7F-C98829F3016E}" type="presParOf" srcId="{E6E0989E-F026-411A-9D25-484C3740D018}" destId="{67AAEA09-1720-427C-86BB-D41785E1B01B}" srcOrd="10" destOrd="0" presId="urn:microsoft.com/office/officeart/2005/8/layout/hChevron3"/>
    <dgm:cxn modelId="{70CA4B11-C121-409C-B9C2-D5A2791AB4BA}" type="presParOf" srcId="{E6E0989E-F026-411A-9D25-484C3740D018}" destId="{21780179-99C1-4A5E-9C7C-DF3A3CD3CA19}" srcOrd="11" destOrd="0" presId="urn:microsoft.com/office/officeart/2005/8/layout/hChevron3"/>
    <dgm:cxn modelId="{9E328859-6688-4181-ADDB-1E89CE6B5E9A}" type="presParOf" srcId="{E6E0989E-F026-411A-9D25-484C3740D018}" destId="{A0F64367-6400-40D7-9EC1-3D0BADE51FCA}"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A87E0-AC61-4D01-A3AA-A39EFA8CD6E3}">
      <dsp:nvSpPr>
        <dsp:cNvPr id="0" name=""/>
        <dsp:cNvSpPr/>
      </dsp:nvSpPr>
      <dsp:spPr>
        <a:xfrm>
          <a:off x="1802" y="37605"/>
          <a:ext cx="1456184" cy="364047"/>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t>2020</a:t>
          </a:r>
          <a:endParaRPr kumimoji="1" lang="ja-JP" altLang="en-US" sz="1800" kern="1200"/>
        </a:p>
      </dsp:txBody>
      <dsp:txXfrm>
        <a:off x="1802" y="37605"/>
        <a:ext cx="1365172" cy="364047"/>
      </dsp:txXfrm>
    </dsp:sp>
    <dsp:sp modelId="{12940FAA-DF79-4D84-82F1-5B02DC20108D}">
      <dsp:nvSpPr>
        <dsp:cNvPr id="0" name=""/>
        <dsp:cNvSpPr/>
      </dsp:nvSpPr>
      <dsp:spPr>
        <a:xfrm>
          <a:off x="1091728" y="37605"/>
          <a:ext cx="1535184" cy="364047"/>
        </a:xfrm>
        <a:prstGeom prst="chevron">
          <a:avLst/>
        </a:prstGeom>
        <a:solidFill>
          <a:schemeClr val="accent4">
            <a:hueOff val="300649"/>
            <a:satOff val="-3166"/>
            <a:lumOff val="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t>2021</a:t>
          </a:r>
          <a:endParaRPr kumimoji="1" lang="ja-JP" altLang="en-US" sz="1800" kern="1200"/>
        </a:p>
      </dsp:txBody>
      <dsp:txXfrm>
        <a:off x="1273752" y="37605"/>
        <a:ext cx="1171137" cy="364047"/>
      </dsp:txXfrm>
    </dsp:sp>
    <dsp:sp modelId="{26575F47-CDB4-49CD-BBD5-A5614B52090C}">
      <dsp:nvSpPr>
        <dsp:cNvPr id="0" name=""/>
        <dsp:cNvSpPr/>
      </dsp:nvSpPr>
      <dsp:spPr>
        <a:xfrm>
          <a:off x="2379098" y="37605"/>
          <a:ext cx="1535184" cy="364047"/>
        </a:xfrm>
        <a:prstGeom prst="chevron">
          <a:avLst/>
        </a:prstGeom>
        <a:solidFill>
          <a:schemeClr val="accent4">
            <a:hueOff val="601298"/>
            <a:satOff val="-6331"/>
            <a:lumOff val="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t>2022</a:t>
          </a:r>
          <a:endParaRPr kumimoji="1" lang="ja-JP" altLang="en-US" sz="1800" kern="1200"/>
        </a:p>
      </dsp:txBody>
      <dsp:txXfrm>
        <a:off x="2561122" y="37605"/>
        <a:ext cx="1171137" cy="364047"/>
      </dsp:txXfrm>
    </dsp:sp>
    <dsp:sp modelId="{273DAD91-8440-4F36-9E8C-7FA643216C7A}">
      <dsp:nvSpPr>
        <dsp:cNvPr id="0" name=""/>
        <dsp:cNvSpPr/>
      </dsp:nvSpPr>
      <dsp:spPr>
        <a:xfrm>
          <a:off x="3555933" y="35809"/>
          <a:ext cx="1440003" cy="360000"/>
        </a:xfrm>
        <a:prstGeom prst="chevron">
          <a:avLst/>
        </a:prstGeom>
        <a:solidFill>
          <a:schemeClr val="accent4">
            <a:hueOff val="901947"/>
            <a:satOff val="-9497"/>
            <a:lumOff val="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t>2023</a:t>
          </a:r>
          <a:endParaRPr kumimoji="1" lang="ja-JP" altLang="en-US" sz="1800" kern="1200"/>
        </a:p>
      </dsp:txBody>
      <dsp:txXfrm>
        <a:off x="3735933" y="35809"/>
        <a:ext cx="1080003" cy="360000"/>
      </dsp:txXfrm>
    </dsp:sp>
    <dsp:sp modelId="{5965E35E-AAF0-4C1C-A0DC-C08DDB397C0E}">
      <dsp:nvSpPr>
        <dsp:cNvPr id="0" name=""/>
        <dsp:cNvSpPr/>
      </dsp:nvSpPr>
      <dsp:spPr>
        <a:xfrm>
          <a:off x="4760615" y="43488"/>
          <a:ext cx="1535184" cy="364047"/>
        </a:xfrm>
        <a:prstGeom prst="chevron">
          <a:avLst/>
        </a:prstGeom>
        <a:solidFill>
          <a:schemeClr val="accent4">
            <a:hueOff val="1202596"/>
            <a:satOff val="-12662"/>
            <a:lumOff val="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t>2024</a:t>
          </a:r>
          <a:endParaRPr kumimoji="1" lang="ja-JP" altLang="en-US" sz="1800" kern="1200"/>
        </a:p>
      </dsp:txBody>
      <dsp:txXfrm>
        <a:off x="4942639" y="43488"/>
        <a:ext cx="1171137" cy="364047"/>
      </dsp:txXfrm>
    </dsp:sp>
    <dsp:sp modelId="{67AAEA09-1720-427C-86BB-D41785E1B01B}">
      <dsp:nvSpPr>
        <dsp:cNvPr id="0" name=""/>
        <dsp:cNvSpPr/>
      </dsp:nvSpPr>
      <dsp:spPr>
        <a:xfrm>
          <a:off x="5968360" y="37605"/>
          <a:ext cx="1535184" cy="364047"/>
        </a:xfrm>
        <a:prstGeom prst="chevron">
          <a:avLst/>
        </a:prstGeom>
        <a:solidFill>
          <a:schemeClr val="accent4">
            <a:hueOff val="1503246"/>
            <a:satOff val="-15828"/>
            <a:lumOff val="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t>2025</a:t>
          </a:r>
          <a:endParaRPr kumimoji="1" lang="ja-JP" altLang="en-US" sz="1800" kern="1200"/>
        </a:p>
      </dsp:txBody>
      <dsp:txXfrm>
        <a:off x="6150384" y="37605"/>
        <a:ext cx="1171137" cy="364047"/>
      </dsp:txXfrm>
    </dsp:sp>
    <dsp:sp modelId="{A0F64367-6400-40D7-9EC1-3D0BADE51FCA}">
      <dsp:nvSpPr>
        <dsp:cNvPr id="0" name=""/>
        <dsp:cNvSpPr/>
      </dsp:nvSpPr>
      <dsp:spPr>
        <a:xfrm>
          <a:off x="7196508" y="37605"/>
          <a:ext cx="1535184" cy="364047"/>
        </a:xfrm>
        <a:prstGeom prst="chevron">
          <a:avLst/>
        </a:prstGeom>
        <a:solidFill>
          <a:schemeClr val="accent4">
            <a:hueOff val="1803895"/>
            <a:satOff val="-18993"/>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t>2026</a:t>
          </a:r>
          <a:endParaRPr kumimoji="1" lang="ja-JP" altLang="en-US" sz="1800" kern="1200"/>
        </a:p>
      </dsp:txBody>
      <dsp:txXfrm>
        <a:off x="7378532" y="37605"/>
        <a:ext cx="1171137" cy="36404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19D5404-48F4-4BB9-85EC-8AB30D7B88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D413E4-C1B5-4C85-96BB-53CC9962C3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DB807C-FCAF-4F6A-B3FA-993FA41CB64E}" type="datetimeFigureOut">
              <a:rPr kumimoji="1" lang="ja-JP" altLang="en-US" smtClean="0"/>
              <a:t>2023/5/29</a:t>
            </a:fld>
            <a:endParaRPr kumimoji="1" lang="ja-JP" altLang="en-US"/>
          </a:p>
        </p:txBody>
      </p:sp>
      <p:sp>
        <p:nvSpPr>
          <p:cNvPr id="4" name="フッター プレースホルダー 3">
            <a:extLst>
              <a:ext uri="{FF2B5EF4-FFF2-40B4-BE49-F238E27FC236}">
                <a16:creationId xmlns:a16="http://schemas.microsoft.com/office/drawing/2014/main" id="{06D1D607-E1AE-4C6C-BC0C-208E5DB94F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8E4A4E5-1D21-41E5-BB7B-49A0A2DFA0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576E3-6104-4428-881B-7B26DD586B3A}" type="slidenum">
              <a:rPr kumimoji="1" lang="ja-JP" altLang="en-US" smtClean="0"/>
              <a:t>‹#›</a:t>
            </a:fld>
            <a:endParaRPr kumimoji="1" lang="ja-JP" altLang="en-US"/>
          </a:p>
        </p:txBody>
      </p:sp>
    </p:spTree>
    <p:extLst>
      <p:ext uri="{BB962C8B-B14F-4D97-AF65-F5344CB8AC3E}">
        <p14:creationId xmlns:p14="http://schemas.microsoft.com/office/powerpoint/2010/main" val="1930134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DBE93-AA18-4919-B970-934F3DAF0422}" type="datetimeFigureOut">
              <a:rPr kumimoji="1" lang="ja-JP" altLang="en-US" smtClean="0"/>
              <a:t>2023/5/29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F74AC-9330-4CED-929D-5F888350233A}" type="slidenum">
              <a:rPr kumimoji="1" lang="ja-JP" altLang="en-US" smtClean="0"/>
              <a:t>‹#›</a:t>
            </a:fld>
            <a:endParaRPr kumimoji="1" lang="ja-JP" altLang="en-US"/>
          </a:p>
        </p:txBody>
      </p:sp>
    </p:spTree>
    <p:extLst>
      <p:ext uri="{BB962C8B-B14F-4D97-AF65-F5344CB8AC3E}">
        <p14:creationId xmlns:p14="http://schemas.microsoft.com/office/powerpoint/2010/main" val="29199170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2</a:t>
            </a:fld>
            <a:endParaRPr lang="en-US" altLang="ja-JP" dirty="0"/>
          </a:p>
        </p:txBody>
      </p:sp>
    </p:spTree>
    <p:extLst>
      <p:ext uri="{BB962C8B-B14F-4D97-AF65-F5344CB8AC3E}">
        <p14:creationId xmlns:p14="http://schemas.microsoft.com/office/powerpoint/2010/main" val="1715945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17</a:t>
            </a:fld>
            <a:endParaRPr lang="en-US" altLang="ja-JP" dirty="0"/>
          </a:p>
        </p:txBody>
      </p:sp>
    </p:spTree>
    <p:extLst>
      <p:ext uri="{BB962C8B-B14F-4D97-AF65-F5344CB8AC3E}">
        <p14:creationId xmlns:p14="http://schemas.microsoft.com/office/powerpoint/2010/main" val="1043347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18</a:t>
            </a:fld>
            <a:endParaRPr lang="en-US" altLang="ja-JP" dirty="0"/>
          </a:p>
        </p:txBody>
      </p:sp>
    </p:spTree>
    <p:extLst>
      <p:ext uri="{BB962C8B-B14F-4D97-AF65-F5344CB8AC3E}">
        <p14:creationId xmlns:p14="http://schemas.microsoft.com/office/powerpoint/2010/main" val="886806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19</a:t>
            </a:fld>
            <a:endParaRPr lang="en-US" altLang="ja-JP" dirty="0"/>
          </a:p>
        </p:txBody>
      </p:sp>
    </p:spTree>
    <p:extLst>
      <p:ext uri="{BB962C8B-B14F-4D97-AF65-F5344CB8AC3E}">
        <p14:creationId xmlns:p14="http://schemas.microsoft.com/office/powerpoint/2010/main" val="1007562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20</a:t>
            </a:fld>
            <a:endParaRPr lang="en-US" altLang="ja-JP" dirty="0"/>
          </a:p>
        </p:txBody>
      </p:sp>
    </p:spTree>
    <p:extLst>
      <p:ext uri="{BB962C8B-B14F-4D97-AF65-F5344CB8AC3E}">
        <p14:creationId xmlns:p14="http://schemas.microsoft.com/office/powerpoint/2010/main" val="3593830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21</a:t>
            </a:fld>
            <a:endParaRPr lang="en-US" altLang="ja-JP" dirty="0"/>
          </a:p>
        </p:txBody>
      </p:sp>
    </p:spTree>
    <p:extLst>
      <p:ext uri="{BB962C8B-B14F-4D97-AF65-F5344CB8AC3E}">
        <p14:creationId xmlns:p14="http://schemas.microsoft.com/office/powerpoint/2010/main" val="3586598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22</a:t>
            </a:fld>
            <a:endParaRPr lang="en-US" altLang="ja-JP" dirty="0"/>
          </a:p>
        </p:txBody>
      </p:sp>
    </p:spTree>
    <p:extLst>
      <p:ext uri="{BB962C8B-B14F-4D97-AF65-F5344CB8AC3E}">
        <p14:creationId xmlns:p14="http://schemas.microsoft.com/office/powerpoint/2010/main" val="2126546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23</a:t>
            </a:fld>
            <a:endParaRPr lang="en-US" altLang="ja-JP" dirty="0"/>
          </a:p>
        </p:txBody>
      </p:sp>
    </p:spTree>
    <p:extLst>
      <p:ext uri="{BB962C8B-B14F-4D97-AF65-F5344CB8AC3E}">
        <p14:creationId xmlns:p14="http://schemas.microsoft.com/office/powerpoint/2010/main" val="1160489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24</a:t>
            </a:fld>
            <a:endParaRPr lang="en-US" altLang="ja-JP" dirty="0"/>
          </a:p>
        </p:txBody>
      </p:sp>
    </p:spTree>
    <p:extLst>
      <p:ext uri="{BB962C8B-B14F-4D97-AF65-F5344CB8AC3E}">
        <p14:creationId xmlns:p14="http://schemas.microsoft.com/office/powerpoint/2010/main" val="2274996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25</a:t>
            </a:fld>
            <a:endParaRPr lang="en-US" altLang="ja-JP" dirty="0"/>
          </a:p>
        </p:txBody>
      </p:sp>
    </p:spTree>
    <p:extLst>
      <p:ext uri="{BB962C8B-B14F-4D97-AF65-F5344CB8AC3E}">
        <p14:creationId xmlns:p14="http://schemas.microsoft.com/office/powerpoint/2010/main" val="2363497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26</a:t>
            </a:fld>
            <a:endParaRPr lang="en-US" altLang="ja-JP" dirty="0"/>
          </a:p>
        </p:txBody>
      </p:sp>
    </p:spTree>
    <p:extLst>
      <p:ext uri="{BB962C8B-B14F-4D97-AF65-F5344CB8AC3E}">
        <p14:creationId xmlns:p14="http://schemas.microsoft.com/office/powerpoint/2010/main" val="158984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3</a:t>
            </a:fld>
            <a:endParaRPr lang="en-US" altLang="ja-JP" dirty="0"/>
          </a:p>
        </p:txBody>
      </p:sp>
    </p:spTree>
    <p:extLst>
      <p:ext uri="{BB962C8B-B14F-4D97-AF65-F5344CB8AC3E}">
        <p14:creationId xmlns:p14="http://schemas.microsoft.com/office/powerpoint/2010/main" val="2046997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27</a:t>
            </a:fld>
            <a:endParaRPr lang="en-US" altLang="ja-JP" dirty="0"/>
          </a:p>
        </p:txBody>
      </p:sp>
    </p:spTree>
    <p:extLst>
      <p:ext uri="{BB962C8B-B14F-4D97-AF65-F5344CB8AC3E}">
        <p14:creationId xmlns:p14="http://schemas.microsoft.com/office/powerpoint/2010/main" val="844535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28</a:t>
            </a:fld>
            <a:endParaRPr lang="en-US" altLang="ja-JP" dirty="0"/>
          </a:p>
        </p:txBody>
      </p:sp>
    </p:spTree>
    <p:extLst>
      <p:ext uri="{BB962C8B-B14F-4D97-AF65-F5344CB8AC3E}">
        <p14:creationId xmlns:p14="http://schemas.microsoft.com/office/powerpoint/2010/main" val="3639072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29</a:t>
            </a:fld>
            <a:endParaRPr lang="en-US" altLang="ja-JP" dirty="0"/>
          </a:p>
        </p:txBody>
      </p:sp>
    </p:spTree>
    <p:extLst>
      <p:ext uri="{BB962C8B-B14F-4D97-AF65-F5344CB8AC3E}">
        <p14:creationId xmlns:p14="http://schemas.microsoft.com/office/powerpoint/2010/main" val="3738845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30</a:t>
            </a:fld>
            <a:endParaRPr lang="en-US" altLang="ja-JP" dirty="0"/>
          </a:p>
        </p:txBody>
      </p:sp>
    </p:spTree>
    <p:extLst>
      <p:ext uri="{BB962C8B-B14F-4D97-AF65-F5344CB8AC3E}">
        <p14:creationId xmlns:p14="http://schemas.microsoft.com/office/powerpoint/2010/main" val="1471678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31</a:t>
            </a:fld>
            <a:endParaRPr lang="en-US" altLang="ja-JP" dirty="0"/>
          </a:p>
        </p:txBody>
      </p:sp>
    </p:spTree>
    <p:extLst>
      <p:ext uri="{BB962C8B-B14F-4D97-AF65-F5344CB8AC3E}">
        <p14:creationId xmlns:p14="http://schemas.microsoft.com/office/powerpoint/2010/main" val="1303022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32</a:t>
            </a:fld>
            <a:endParaRPr lang="en-US" altLang="ja-JP" dirty="0"/>
          </a:p>
        </p:txBody>
      </p:sp>
    </p:spTree>
    <p:extLst>
      <p:ext uri="{BB962C8B-B14F-4D97-AF65-F5344CB8AC3E}">
        <p14:creationId xmlns:p14="http://schemas.microsoft.com/office/powerpoint/2010/main" val="1926272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33</a:t>
            </a:fld>
            <a:endParaRPr lang="en-US" altLang="ja-JP" dirty="0"/>
          </a:p>
        </p:txBody>
      </p:sp>
    </p:spTree>
    <p:extLst>
      <p:ext uri="{BB962C8B-B14F-4D97-AF65-F5344CB8AC3E}">
        <p14:creationId xmlns:p14="http://schemas.microsoft.com/office/powerpoint/2010/main" val="3419095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34</a:t>
            </a:fld>
            <a:endParaRPr lang="en-US" altLang="ja-JP" dirty="0"/>
          </a:p>
        </p:txBody>
      </p:sp>
    </p:spTree>
    <p:extLst>
      <p:ext uri="{BB962C8B-B14F-4D97-AF65-F5344CB8AC3E}">
        <p14:creationId xmlns:p14="http://schemas.microsoft.com/office/powerpoint/2010/main" val="1888680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35</a:t>
            </a:fld>
            <a:endParaRPr lang="en-US" altLang="ja-JP" dirty="0"/>
          </a:p>
        </p:txBody>
      </p:sp>
    </p:spTree>
    <p:extLst>
      <p:ext uri="{BB962C8B-B14F-4D97-AF65-F5344CB8AC3E}">
        <p14:creationId xmlns:p14="http://schemas.microsoft.com/office/powerpoint/2010/main" val="1619323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37</a:t>
            </a:fld>
            <a:endParaRPr lang="en-US" altLang="ja-JP" dirty="0"/>
          </a:p>
        </p:txBody>
      </p:sp>
    </p:spTree>
    <p:extLst>
      <p:ext uri="{BB962C8B-B14F-4D97-AF65-F5344CB8AC3E}">
        <p14:creationId xmlns:p14="http://schemas.microsoft.com/office/powerpoint/2010/main" val="218071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5</a:t>
            </a:fld>
            <a:endParaRPr lang="en-US" altLang="ja-JP" dirty="0"/>
          </a:p>
        </p:txBody>
      </p:sp>
    </p:spTree>
    <p:extLst>
      <p:ext uri="{BB962C8B-B14F-4D97-AF65-F5344CB8AC3E}">
        <p14:creationId xmlns:p14="http://schemas.microsoft.com/office/powerpoint/2010/main" val="490058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38</a:t>
            </a:fld>
            <a:endParaRPr lang="en-US" altLang="ja-JP" dirty="0"/>
          </a:p>
        </p:txBody>
      </p:sp>
    </p:spTree>
    <p:extLst>
      <p:ext uri="{BB962C8B-B14F-4D97-AF65-F5344CB8AC3E}">
        <p14:creationId xmlns:p14="http://schemas.microsoft.com/office/powerpoint/2010/main" val="1854387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39</a:t>
            </a:fld>
            <a:endParaRPr lang="en-US" altLang="ja-JP" dirty="0"/>
          </a:p>
        </p:txBody>
      </p:sp>
    </p:spTree>
    <p:extLst>
      <p:ext uri="{BB962C8B-B14F-4D97-AF65-F5344CB8AC3E}">
        <p14:creationId xmlns:p14="http://schemas.microsoft.com/office/powerpoint/2010/main" val="3039514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40</a:t>
            </a:fld>
            <a:endParaRPr lang="en-US" altLang="ja-JP" dirty="0"/>
          </a:p>
        </p:txBody>
      </p:sp>
    </p:spTree>
    <p:extLst>
      <p:ext uri="{BB962C8B-B14F-4D97-AF65-F5344CB8AC3E}">
        <p14:creationId xmlns:p14="http://schemas.microsoft.com/office/powerpoint/2010/main" val="769712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41</a:t>
            </a:fld>
            <a:endParaRPr lang="en-US" altLang="ja-JP" dirty="0"/>
          </a:p>
        </p:txBody>
      </p:sp>
    </p:spTree>
    <p:extLst>
      <p:ext uri="{BB962C8B-B14F-4D97-AF65-F5344CB8AC3E}">
        <p14:creationId xmlns:p14="http://schemas.microsoft.com/office/powerpoint/2010/main" val="2401060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42</a:t>
            </a:fld>
            <a:endParaRPr lang="en-US" altLang="ja-JP" dirty="0"/>
          </a:p>
        </p:txBody>
      </p:sp>
    </p:spTree>
    <p:extLst>
      <p:ext uri="{BB962C8B-B14F-4D97-AF65-F5344CB8AC3E}">
        <p14:creationId xmlns:p14="http://schemas.microsoft.com/office/powerpoint/2010/main" val="2407204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43</a:t>
            </a:fld>
            <a:endParaRPr lang="en-US" altLang="ja-JP" dirty="0"/>
          </a:p>
        </p:txBody>
      </p:sp>
    </p:spTree>
    <p:extLst>
      <p:ext uri="{BB962C8B-B14F-4D97-AF65-F5344CB8AC3E}">
        <p14:creationId xmlns:p14="http://schemas.microsoft.com/office/powerpoint/2010/main" val="2873098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47</a:t>
            </a:fld>
            <a:endParaRPr lang="en-US" altLang="ja-JP" dirty="0"/>
          </a:p>
        </p:txBody>
      </p:sp>
    </p:spTree>
    <p:extLst>
      <p:ext uri="{BB962C8B-B14F-4D97-AF65-F5344CB8AC3E}">
        <p14:creationId xmlns:p14="http://schemas.microsoft.com/office/powerpoint/2010/main" val="420871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6</a:t>
            </a:fld>
            <a:endParaRPr lang="en-US" altLang="ja-JP" dirty="0"/>
          </a:p>
        </p:txBody>
      </p:sp>
    </p:spTree>
    <p:extLst>
      <p:ext uri="{BB962C8B-B14F-4D97-AF65-F5344CB8AC3E}">
        <p14:creationId xmlns:p14="http://schemas.microsoft.com/office/powerpoint/2010/main" val="183321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ACEB6F-BDF0-4BFE-B593-680678E763A4}"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87333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dirty="0">
                <a:effectLst/>
                <a:latin typeface="Meiryo UI" panose="020B0604030504040204" pitchFamily="50" charset="-128"/>
                <a:ea typeface="游明朝" panose="02020400000000000000" pitchFamily="18" charset="-128"/>
                <a:cs typeface="Times New Roman" panose="02020603050405020304" pitchFamily="18" charset="0"/>
              </a:rPr>
              <a:t>The biggest concern for SiC market is absolutely the capacity.</a:t>
            </a:r>
          </a:p>
          <a:p>
            <a:pPr algn="just"/>
            <a:r>
              <a:rPr lang="en-US" altLang="ja-JP" sz="1800" kern="100" dirty="0">
                <a:effectLst/>
                <a:latin typeface="Meiryo UI" panose="020B0604030504040204" pitchFamily="50" charset="-128"/>
                <a:ea typeface="游明朝" panose="02020400000000000000" pitchFamily="18" charset="-128"/>
                <a:cs typeface="Times New Roman" panose="02020603050405020304" pitchFamily="18" charset="0"/>
              </a:rPr>
              <a:t>We're increasing our capacity aggressively to catch up strong market demand.</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Meiryo UI" panose="020B0604030504040204" pitchFamily="50" charset="-128"/>
                <a:ea typeface="游明朝" panose="02020400000000000000" pitchFamily="18" charset="-128"/>
                <a:cs typeface="Times New Roman" panose="02020603050405020304" pitchFamily="18" charset="0"/>
              </a:rPr>
              <a:t>By our latest plan the capacity in 2025 is going to be six times greater than in 2021 and capacity in 2030 is going to be 25 times greater than in 2021.</a:t>
            </a:r>
          </a:p>
          <a:p>
            <a:pPr algn="just"/>
            <a:endParaRPr lang="en-US" altLang="ja-JP" sz="1800" kern="100" dirty="0">
              <a:effectLst/>
              <a:latin typeface="Meiryo UI" panose="020B0604030504040204" pitchFamily="50" charset="-128"/>
              <a:ea typeface="游明朝" panose="02020400000000000000" pitchFamily="18" charset="-128"/>
              <a:cs typeface="Times New Roman" panose="02020603050405020304" pitchFamily="18" charset="0"/>
            </a:endParaRPr>
          </a:p>
          <a:p>
            <a:pPr algn="just"/>
            <a:r>
              <a:rPr lang="en-US" altLang="ja-JP" sz="1800" kern="100" dirty="0">
                <a:effectLst/>
                <a:latin typeface="Meiryo UI" panose="020B0604030504040204" pitchFamily="50" charset="-128"/>
                <a:ea typeface="游明朝" panose="02020400000000000000" pitchFamily="18" charset="-128"/>
                <a:cs typeface="Times New Roman" panose="02020603050405020304" pitchFamily="18" charset="0"/>
              </a:rPr>
              <a:t>Needless to say </a:t>
            </a:r>
            <a:r>
              <a:rPr lang="en-US" altLang="ja-JP" sz="1800" kern="100" dirty="0" err="1">
                <a:effectLst/>
                <a:latin typeface="Meiryo UI" panose="020B0604030504040204" pitchFamily="50" charset="-128"/>
                <a:ea typeface="游明朝" panose="02020400000000000000" pitchFamily="18" charset="-128"/>
                <a:cs typeface="Times New Roman" panose="02020603050405020304" pitchFamily="18" charset="0"/>
              </a:rPr>
              <a:t>bosch</a:t>
            </a:r>
            <a:r>
              <a:rPr lang="en-US" altLang="ja-JP" sz="1800" kern="100" dirty="0">
                <a:effectLst/>
                <a:latin typeface="Meiryo UI" panose="020B0604030504040204" pitchFamily="50" charset="-128"/>
                <a:ea typeface="游明朝" panose="02020400000000000000" pitchFamily="18" charset="-128"/>
                <a:cs typeface="Times New Roman" panose="02020603050405020304" pitchFamily="18" charset="0"/>
              </a:rPr>
              <a:t> is the most important customer for </a:t>
            </a:r>
            <a:r>
              <a:rPr lang="en-US" altLang="ja-JP" sz="1800" kern="100" dirty="0" err="1">
                <a:effectLst/>
                <a:latin typeface="Meiryo UI" panose="020B0604030504040204" pitchFamily="50" charset="-128"/>
                <a:ea typeface="游明朝" panose="02020400000000000000" pitchFamily="18" charset="-128"/>
                <a:cs typeface="Times New Roman" panose="02020603050405020304" pitchFamily="18" charset="0"/>
              </a:rPr>
              <a:t>rohm</a:t>
            </a:r>
            <a:r>
              <a:rPr lang="en-US" altLang="ja-JP" sz="1800" kern="100" dirty="0">
                <a:effectLst/>
                <a:latin typeface="Meiryo UI" panose="020B0604030504040204" pitchFamily="50" charset="-128"/>
                <a:ea typeface="游明朝" panose="02020400000000000000" pitchFamily="18" charset="-128"/>
                <a:cs typeface="Times New Roman" panose="02020603050405020304" pitchFamily="18" charset="0"/>
              </a:rPr>
              <a:t>.</a:t>
            </a:r>
          </a:p>
          <a:p>
            <a:pPr algn="just"/>
            <a:r>
              <a:rPr lang="en-US" altLang="ja-JP" sz="1800" kern="100" dirty="0">
                <a:effectLst/>
                <a:latin typeface="Meiryo UI" panose="020B0604030504040204" pitchFamily="50" charset="-128"/>
                <a:ea typeface="游明朝" panose="02020400000000000000" pitchFamily="18" charset="-128"/>
                <a:cs typeface="Times New Roman" panose="02020603050405020304" pitchFamily="18" charset="0"/>
              </a:rPr>
              <a:t>We would like to contribute CN through the PD business and change the world for the better with Bosch.</a:t>
            </a:r>
          </a:p>
          <a:p>
            <a:pPr algn="just"/>
            <a:endParaRPr lang="en-US" altLang="ja-JP" sz="1800" kern="100" dirty="0">
              <a:effectLst/>
              <a:latin typeface="Meiryo UI" panose="020B0604030504040204" pitchFamily="50" charset="-128"/>
              <a:ea typeface="游明朝" panose="02020400000000000000" pitchFamily="18" charset="-128"/>
              <a:cs typeface="Times New Roman" panose="02020603050405020304" pitchFamily="18" charset="0"/>
            </a:endParaRPr>
          </a:p>
          <a:p>
            <a:pPr algn="just"/>
            <a:r>
              <a:rPr lang="en-US" altLang="ja-JP" sz="1800" kern="100" dirty="0">
                <a:effectLst/>
                <a:latin typeface="Meiryo UI" panose="020B0604030504040204" pitchFamily="50" charset="-128"/>
                <a:ea typeface="游明朝" panose="02020400000000000000" pitchFamily="18" charset="-128"/>
                <a:cs typeface="Times New Roman" panose="02020603050405020304" pitchFamily="18" charset="0"/>
              </a:rPr>
              <a:t>Unfortunately Bosch is competitor in the SiC market.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Meiryo UI" panose="020B0604030504040204" pitchFamily="50" charset="-128"/>
                <a:ea typeface="游明朝" panose="02020400000000000000" pitchFamily="18" charset="-128"/>
                <a:cs typeface="Times New Roman" panose="02020603050405020304" pitchFamily="18" charset="0"/>
              </a:rPr>
              <a:t>In term of growing market, strong competitors are welcome.</a:t>
            </a: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ACEB6F-BDF0-4BFE-B593-680678E763A4}" type="slidenum">
              <a:rPr kumimoji="1" lang="en-US" altLang="ja-JP" sz="19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9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84730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EACEB6F-BDF0-4BFE-B593-680678E763A4}" type="slidenum">
              <a:rPr lang="en-US" altLang="ja-JP" smtClean="0"/>
              <a:pPr>
                <a:defRPr/>
              </a:pPr>
              <a:t>10</a:t>
            </a:fld>
            <a:endParaRPr lang="en-US" altLang="ja-JP" dirty="0"/>
          </a:p>
        </p:txBody>
      </p:sp>
    </p:spTree>
    <p:extLst>
      <p:ext uri="{BB962C8B-B14F-4D97-AF65-F5344CB8AC3E}">
        <p14:creationId xmlns:p14="http://schemas.microsoft.com/office/powerpoint/2010/main" val="1224914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11</a:t>
            </a:fld>
            <a:endParaRPr lang="en-US" altLang="ja-JP" dirty="0"/>
          </a:p>
        </p:txBody>
      </p:sp>
    </p:spTree>
    <p:extLst>
      <p:ext uri="{BB962C8B-B14F-4D97-AF65-F5344CB8AC3E}">
        <p14:creationId xmlns:p14="http://schemas.microsoft.com/office/powerpoint/2010/main" val="281225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EACEB6F-BDF0-4BFE-B593-680678E763A4}" type="slidenum">
              <a:rPr lang="en-US" altLang="ja-JP" smtClean="0"/>
              <a:pPr>
                <a:defRPr/>
              </a:pPr>
              <a:t>13</a:t>
            </a:fld>
            <a:endParaRPr lang="en-US" altLang="ja-JP" dirty="0"/>
          </a:p>
        </p:txBody>
      </p:sp>
    </p:spTree>
    <p:extLst>
      <p:ext uri="{BB962C8B-B14F-4D97-AF65-F5344CB8AC3E}">
        <p14:creationId xmlns:p14="http://schemas.microsoft.com/office/powerpoint/2010/main" val="2962085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bg bwMode="gray">
      <p:bgPr>
        <a:solidFill>
          <a:schemeClr val="bg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1775943-06DD-4069-900A-A4F03419B0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4"/>
            <a:ext cx="12191299" cy="6857605"/>
          </a:xfrm>
          <a:prstGeom prst="rect">
            <a:avLst/>
          </a:prstGeom>
        </p:spPr>
      </p:pic>
      <p:sp>
        <p:nvSpPr>
          <p:cNvPr id="11" name="Rectangle 2"/>
          <p:cNvSpPr>
            <a:spLocks noGrp="1" noChangeArrowheads="1"/>
          </p:cNvSpPr>
          <p:nvPr userDrawn="1">
            <p:ph type="ctrTitle" hasCustomPrompt="1"/>
          </p:nvPr>
        </p:nvSpPr>
        <p:spPr>
          <a:xfrm>
            <a:off x="873564" y="2982444"/>
            <a:ext cx="5510468" cy="864096"/>
          </a:xfrm>
        </p:spPr>
        <p:txBody>
          <a:bodyPr lIns="0"/>
          <a:lstStyle>
            <a:lvl1pPr>
              <a:defRPr sz="3600">
                <a:solidFill>
                  <a:schemeClr val="tx2"/>
                </a:solidFill>
                <a:latin typeface="+mj-lt"/>
              </a:defRPr>
            </a:lvl1pPr>
          </a:lstStyle>
          <a:p>
            <a:r>
              <a:rPr lang="en-US" altLang="ja-JP" dirty="0"/>
              <a:t>Title</a:t>
            </a:r>
          </a:p>
        </p:txBody>
      </p:sp>
      <p:sp>
        <p:nvSpPr>
          <p:cNvPr id="12" name="Rectangle 3"/>
          <p:cNvSpPr>
            <a:spLocks noGrp="1" noChangeArrowheads="1"/>
          </p:cNvSpPr>
          <p:nvPr userDrawn="1">
            <p:ph type="subTitle" idx="1" hasCustomPrompt="1"/>
          </p:nvPr>
        </p:nvSpPr>
        <p:spPr>
          <a:xfrm>
            <a:off x="873566" y="4844752"/>
            <a:ext cx="4992555" cy="1176536"/>
          </a:xfrm>
        </p:spPr>
        <p:txBody>
          <a:bodyPr lIns="0" anchor="t"/>
          <a:lstStyle>
            <a:lvl1pPr marL="0" indent="0">
              <a:spcBef>
                <a:spcPts val="0"/>
              </a:spcBef>
              <a:buFontTx/>
              <a:buNone/>
              <a:defRPr sz="1800" baseline="0">
                <a:latin typeface="+mj-lt"/>
              </a:defRPr>
            </a:lvl1pPr>
          </a:lstStyle>
          <a:p>
            <a:r>
              <a:rPr lang="en-US" altLang="ja-JP" dirty="0"/>
              <a:t>MM,</a:t>
            </a:r>
            <a:r>
              <a:rPr lang="ja-JP" altLang="en-US" dirty="0"/>
              <a:t> </a:t>
            </a:r>
            <a:r>
              <a:rPr lang="en-US" altLang="ja-JP" dirty="0"/>
              <a:t>DD, 20XX</a:t>
            </a:r>
            <a:br>
              <a:rPr lang="en-US" altLang="ja-JP" dirty="0"/>
            </a:br>
            <a:r>
              <a:rPr lang="ja-JP" altLang="en-US" dirty="0"/>
              <a:t>○○</a:t>
            </a:r>
            <a:r>
              <a:rPr lang="en-US" altLang="ja-JP" dirty="0"/>
              <a:t> Name </a:t>
            </a:r>
            <a:br>
              <a:rPr lang="en-US" altLang="ja-JP" dirty="0"/>
            </a:br>
            <a:r>
              <a:rPr lang="ja-JP" altLang="en-US" dirty="0"/>
              <a:t>○○</a:t>
            </a:r>
            <a:r>
              <a:rPr lang="en-US" altLang="ja-JP" dirty="0"/>
              <a:t> Job Title</a:t>
            </a:r>
            <a:endParaRPr lang="ja-JP" altLang="en-US" dirty="0"/>
          </a:p>
        </p:txBody>
      </p:sp>
      <p:sp>
        <p:nvSpPr>
          <p:cNvPr id="14" name="Rectangle 18"/>
          <p:cNvSpPr>
            <a:spLocks noChangeArrowheads="1"/>
          </p:cNvSpPr>
          <p:nvPr userDrawn="1"/>
        </p:nvSpPr>
        <p:spPr bwMode="auto">
          <a:xfrm>
            <a:off x="426495" y="6469307"/>
            <a:ext cx="41432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ja-JP" sz="700" kern="1200" dirty="0">
                <a:solidFill>
                  <a:srgbClr val="272727"/>
                </a:solidFill>
                <a:cs typeface="Arial" pitchFamily="34" charset="0"/>
              </a:rPr>
              <a:t>©  ROHM Co., Ltd.  </a:t>
            </a:r>
          </a:p>
        </p:txBody>
      </p:sp>
      <p:pic>
        <p:nvPicPr>
          <p:cNvPr id="9" name="図 8">
            <a:extLst>
              <a:ext uri="{FF2B5EF4-FFF2-40B4-BE49-F238E27FC236}">
                <a16:creationId xmlns:a16="http://schemas.microsoft.com/office/drawing/2014/main" id="{63216AD4-E448-144E-884D-D2DDF2FF26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612" y="153410"/>
            <a:ext cx="5090474" cy="1630800"/>
          </a:xfrm>
          <a:prstGeom prst="rect">
            <a:avLst/>
          </a:prstGeom>
        </p:spPr>
      </p:pic>
    </p:spTree>
    <p:extLst>
      <p:ext uri="{BB962C8B-B14F-4D97-AF65-F5344CB8AC3E}">
        <p14:creationId xmlns:p14="http://schemas.microsoft.com/office/powerpoint/2010/main" val="225920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atin typeface="+mj-lt"/>
              </a:defRPr>
            </a:lvl1pPr>
          </a:lstStyle>
          <a:p>
            <a:r>
              <a:rPr lang="en-US" altLang="ja-JP" dirty="0"/>
              <a:t>Master Title</a:t>
            </a:r>
            <a:endParaRPr lang="ja-JP" altLang="en-US" dirty="0"/>
          </a:p>
        </p:txBody>
      </p:sp>
    </p:spTree>
    <p:extLst>
      <p:ext uri="{BB962C8B-B14F-4D97-AF65-F5344CB8AC3E}">
        <p14:creationId xmlns:p14="http://schemas.microsoft.com/office/powerpoint/2010/main" val="14835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fidential_lower lef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sz="2400" b="0" i="0" u="none" strike="noStrike" kern="0" cap="none" spc="0" normalizeH="0" baseline="0" noProof="0" dirty="0">
                <a:ln>
                  <a:noFill/>
                </a:ln>
                <a:solidFill>
                  <a:srgbClr val="444F58"/>
                </a:solidFill>
                <a:effectLst/>
                <a:uLnTx/>
                <a:uFillTx/>
                <a:latin typeface="Arial"/>
                <a:ea typeface="Meiryo UI"/>
              </a:rPr>
              <a:t>Master Title</a:t>
            </a:r>
            <a:endParaRPr lang="ja-JP" altLang="en-US" dirty="0"/>
          </a:p>
        </p:txBody>
      </p:sp>
      <p:sp>
        <p:nvSpPr>
          <p:cNvPr id="3" name="Rectangle 18">
            <a:extLst>
              <a:ext uri="{FF2B5EF4-FFF2-40B4-BE49-F238E27FC236}">
                <a16:creationId xmlns:a16="http://schemas.microsoft.com/office/drawing/2014/main" id="{EA6E77BD-BCE4-4A03-A292-0BA7C0E768F8}"/>
              </a:ext>
            </a:extLst>
          </p:cNvPr>
          <p:cNvSpPr>
            <a:spLocks noChangeArrowheads="1"/>
          </p:cNvSpPr>
          <p:nvPr userDrawn="1"/>
        </p:nvSpPr>
        <p:spPr bwMode="auto">
          <a:xfrm>
            <a:off x="1460939" y="6491495"/>
            <a:ext cx="13656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ja-JP" sz="1000" kern="1200" dirty="0">
                <a:solidFill>
                  <a:schemeClr val="accent1"/>
                </a:solidFill>
                <a:latin typeface="+mj-lt"/>
                <a:cs typeface="Arial" pitchFamily="34" charset="0"/>
              </a:rPr>
              <a:t>Only Accessible by </a:t>
            </a:r>
          </a:p>
        </p:txBody>
      </p:sp>
      <p:sp>
        <p:nvSpPr>
          <p:cNvPr id="4" name="テキスト プレースホルダー 6">
            <a:extLst>
              <a:ext uri="{FF2B5EF4-FFF2-40B4-BE49-F238E27FC236}">
                <a16:creationId xmlns:a16="http://schemas.microsoft.com/office/drawing/2014/main" id="{E96033BF-5A65-4B9D-AA6D-B3AC787953F9}"/>
              </a:ext>
            </a:extLst>
          </p:cNvPr>
          <p:cNvSpPr>
            <a:spLocks noGrp="1"/>
          </p:cNvSpPr>
          <p:nvPr>
            <p:ph type="body" sz="quarter" idx="10" hasCustomPrompt="1"/>
          </p:nvPr>
        </p:nvSpPr>
        <p:spPr>
          <a:xfrm>
            <a:off x="2604526" y="6490950"/>
            <a:ext cx="7729042" cy="247312"/>
          </a:xfrm>
        </p:spPr>
        <p:txBody>
          <a:bodyPr wrap="square" tIns="46800" rIns="0" anchor="ctr">
            <a:spAutoFit/>
          </a:bodyPr>
          <a:lstStyle>
            <a:lvl1pPr marL="0" indent="0" algn="l">
              <a:lnSpc>
                <a:spcPct val="100000"/>
              </a:lnSpc>
              <a:buNone/>
              <a:defRPr sz="1000">
                <a:solidFill>
                  <a:schemeClr val="accent1"/>
                </a:solidFill>
                <a:latin typeface="+mj-lt"/>
              </a:defRPr>
            </a:lvl1pPr>
          </a:lstStyle>
          <a:p>
            <a:pPr lvl="0"/>
            <a:r>
              <a:rPr kumimoji="1" lang="en-US" altLang="ja-JP" dirty="0"/>
              <a:t>XX Department of ROHM</a:t>
            </a:r>
            <a:endParaRPr kumimoji="1" lang="ja-JP" altLang="en-US" dirty="0"/>
          </a:p>
        </p:txBody>
      </p:sp>
      <p:sp>
        <p:nvSpPr>
          <p:cNvPr id="5" name="正方形/長方形 4">
            <a:extLst>
              <a:ext uri="{FF2B5EF4-FFF2-40B4-BE49-F238E27FC236}">
                <a16:creationId xmlns:a16="http://schemas.microsoft.com/office/drawing/2014/main" id="{2B9E8280-63E4-4F33-8A66-43187F9F0EEE}"/>
              </a:ext>
            </a:extLst>
          </p:cNvPr>
          <p:cNvSpPr/>
          <p:nvPr userDrawn="1"/>
        </p:nvSpPr>
        <p:spPr>
          <a:xfrm>
            <a:off x="346710" y="6518679"/>
            <a:ext cx="1074871" cy="1918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400"/>
              </a:spcBef>
              <a:spcAft>
                <a:spcPts val="0"/>
              </a:spcAft>
              <a:buClrTx/>
              <a:buSzTx/>
              <a:buFontTx/>
              <a:buNone/>
              <a:tabLst/>
              <a:defRPr/>
            </a:pPr>
            <a:r>
              <a:rPr lang="en-US" altLang="ja-JP" sz="1300" b="1" kern="1200" dirty="0">
                <a:solidFill>
                  <a:schemeClr val="accent1"/>
                </a:solidFill>
                <a:cs typeface="Arial" pitchFamily="34" charset="0"/>
              </a:rPr>
              <a:t>Confidential</a:t>
            </a:r>
            <a:endParaRPr lang="en-US" altLang="ja-JP" sz="1300" kern="1200" dirty="0">
              <a:solidFill>
                <a:schemeClr val="accent1"/>
              </a:solidFill>
              <a:cs typeface="Arial" pitchFamily="34" charset="0"/>
            </a:endParaRPr>
          </a:p>
        </p:txBody>
      </p:sp>
    </p:spTree>
    <p:extLst>
      <p:ext uri="{BB962C8B-B14F-4D97-AF65-F5344CB8AC3E}">
        <p14:creationId xmlns:p14="http://schemas.microsoft.com/office/powerpoint/2010/main" val="3092190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fidential_Top righ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35360" y="97200"/>
            <a:ext cx="9360000" cy="594628"/>
          </a:xfrm>
        </p:spPr>
        <p:txBody>
          <a:bodyPr/>
          <a:lstStyle>
            <a:lvl1pPr>
              <a:defRPr>
                <a:latin typeface="+mj-lt"/>
              </a:defRPr>
            </a:lvl1pPr>
          </a:lstStyle>
          <a:p>
            <a:r>
              <a:rPr lang="en-US" altLang="ja-JP" dirty="0"/>
              <a:t>Master Title</a:t>
            </a:r>
            <a:endParaRPr lang="ja-JP" altLang="en-US" dirty="0"/>
          </a:p>
        </p:txBody>
      </p:sp>
      <p:sp>
        <p:nvSpPr>
          <p:cNvPr id="3" name="コンテンツ プレースホルダ 2"/>
          <p:cNvSpPr>
            <a:spLocks noGrp="1"/>
          </p:cNvSpPr>
          <p:nvPr>
            <p:ph idx="1" hasCustomPrompt="1"/>
          </p:nvPr>
        </p:nvSpPr>
        <p:spPr>
          <a:xfrm>
            <a:off x="335360" y="836712"/>
            <a:ext cx="11593288" cy="949475"/>
          </a:xfrm>
        </p:spPr>
        <p:txBody>
          <a:bodyPr/>
          <a:lstStyle>
            <a:lvl1pPr>
              <a:buFontTx/>
              <a:buNone/>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marL="0" marR="0" lvl="0" indent="0" algn="l" defTabSz="914400" rtl="0" eaLnBrk="0" fontAlgn="base" latinLnBrk="0" hangingPunct="0">
              <a:lnSpc>
                <a:spcPct val="100000"/>
              </a:lnSpc>
              <a:spcBef>
                <a:spcPts val="400"/>
              </a:spcBef>
              <a:spcAft>
                <a:spcPct val="0"/>
              </a:spcAft>
              <a:buClrTx/>
              <a:buSzTx/>
              <a:buFontTx/>
              <a:buNone/>
              <a:tabLst/>
              <a:defRPr/>
            </a:pPr>
            <a:r>
              <a:rPr kumimoji="1" lang="en-US" altLang="ja-JP" sz="1800" b="0" i="0" u="none" strike="noStrike" kern="0" cap="none" spc="0" normalizeH="0" baseline="0" noProof="0" dirty="0">
                <a:ln>
                  <a:noFill/>
                </a:ln>
                <a:solidFill>
                  <a:srgbClr val="444F58"/>
                </a:solidFill>
                <a:effectLst/>
                <a:uLnTx/>
                <a:uFillTx/>
                <a:latin typeface="Arial"/>
                <a:ea typeface="Meiryo UI" panose="020B0604030504040204" pitchFamily="50" charset="-128"/>
              </a:rPr>
              <a:t>Master Text</a:t>
            </a:r>
            <a:endParaRPr kumimoji="1" lang="ja-JP" altLang="en-US" sz="1800" b="0" i="0" u="none" strike="noStrike" kern="0" cap="none" spc="0" normalizeH="0" baseline="0" noProof="0" dirty="0">
              <a:ln>
                <a:noFill/>
              </a:ln>
              <a:solidFill>
                <a:srgbClr val="444F58"/>
              </a:solidFill>
              <a:effectLst/>
              <a:uLnTx/>
              <a:uFillTx/>
              <a:latin typeface="Arial"/>
              <a:ea typeface="Meiryo UI" panose="020B0604030504040204" pitchFamily="50" charset="-128"/>
            </a:endParaRPr>
          </a:p>
        </p:txBody>
      </p:sp>
      <p:sp>
        <p:nvSpPr>
          <p:cNvPr id="6" name="正方形/長方形 5">
            <a:extLst>
              <a:ext uri="{FF2B5EF4-FFF2-40B4-BE49-F238E27FC236}">
                <a16:creationId xmlns:a16="http://schemas.microsoft.com/office/drawing/2014/main" id="{F3F9C987-D3D6-4678-97EE-A25AECC3B8ED}"/>
              </a:ext>
            </a:extLst>
          </p:cNvPr>
          <p:cNvSpPr/>
          <p:nvPr userDrawn="1"/>
        </p:nvSpPr>
        <p:spPr>
          <a:xfrm>
            <a:off x="9846000" y="147600"/>
            <a:ext cx="1221642" cy="2397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432"/>
              </a:spcBef>
            </a:pPr>
            <a:r>
              <a:rPr lang="en-US" altLang="ja-JP" sz="1400" b="1" dirty="0">
                <a:solidFill>
                  <a:schemeClr val="accent1"/>
                </a:solidFill>
                <a:cs typeface="メイリオ" panose="020B0604030504040204" pitchFamily="50" charset="-128"/>
              </a:rPr>
              <a:t>Confidential</a:t>
            </a:r>
            <a:endParaRPr kumimoji="1" lang="ja-JP" altLang="en-US" sz="1400" b="1" dirty="0">
              <a:solidFill>
                <a:schemeClr val="accent1"/>
              </a:solidFill>
              <a:cs typeface="メイリオ" panose="020B0604030504040204" pitchFamily="50" charset="-128"/>
            </a:endParaRPr>
          </a:p>
        </p:txBody>
      </p:sp>
      <p:sp>
        <p:nvSpPr>
          <p:cNvPr id="9" name="テキスト プレースホルダー 6">
            <a:extLst>
              <a:ext uri="{FF2B5EF4-FFF2-40B4-BE49-F238E27FC236}">
                <a16:creationId xmlns:a16="http://schemas.microsoft.com/office/drawing/2014/main" id="{1810FD52-0E38-4281-AC30-5FE79C20C10D}"/>
              </a:ext>
            </a:extLst>
          </p:cNvPr>
          <p:cNvSpPr>
            <a:spLocks noGrp="1"/>
          </p:cNvSpPr>
          <p:nvPr>
            <p:ph type="body" sz="quarter" idx="10" hasCustomPrompt="1"/>
          </p:nvPr>
        </p:nvSpPr>
        <p:spPr>
          <a:xfrm>
            <a:off x="9702000" y="404664"/>
            <a:ext cx="1365658" cy="324256"/>
          </a:xfrm>
        </p:spPr>
        <p:txBody>
          <a:bodyPr wrap="square" tIns="46800" rIns="0">
            <a:spAutoFit/>
          </a:bodyPr>
          <a:lstStyle>
            <a:lvl1pPr marL="0" indent="0" algn="r">
              <a:lnSpc>
                <a:spcPts val="900"/>
              </a:lnSpc>
              <a:buNone/>
              <a:defRPr sz="800">
                <a:solidFill>
                  <a:schemeClr val="accent1"/>
                </a:solidFill>
                <a:latin typeface="+mj-lt"/>
              </a:defRPr>
            </a:lvl1pPr>
          </a:lstStyle>
          <a:p>
            <a:pPr lvl="0"/>
            <a:r>
              <a:rPr kumimoji="1" lang="en-US" altLang="ja-JP" dirty="0"/>
              <a:t>Only Accessible by XX Department of ROHM</a:t>
            </a:r>
          </a:p>
        </p:txBody>
      </p:sp>
    </p:spTree>
    <p:extLst>
      <p:ext uri="{BB962C8B-B14F-4D97-AF65-F5344CB8AC3E}">
        <p14:creationId xmlns:p14="http://schemas.microsoft.com/office/powerpoint/2010/main" val="3290873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_Title">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36F5021-A45D-458D-835E-E376687C49C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タイトル 1"/>
          <p:cNvSpPr>
            <a:spLocks noGrp="1"/>
          </p:cNvSpPr>
          <p:nvPr>
            <p:ph type="title" hasCustomPrompt="1"/>
          </p:nvPr>
        </p:nvSpPr>
        <p:spPr/>
        <p:txBody>
          <a:bodyPr/>
          <a:lstStyle>
            <a:lvl1pPr>
              <a:defRPr>
                <a:latin typeface="+mj-lt"/>
              </a:defRPr>
            </a:lvl1pPr>
          </a:lstStyle>
          <a:p>
            <a:r>
              <a:rPr lang="en-US" altLang="ja-JP" dirty="0"/>
              <a:t>Master Title</a:t>
            </a:r>
            <a:endParaRPr lang="ja-JP" altLang="en-US" dirty="0"/>
          </a:p>
        </p:txBody>
      </p:sp>
    </p:spTree>
    <p:extLst>
      <p:ext uri="{BB962C8B-B14F-4D97-AF65-F5344CB8AC3E}">
        <p14:creationId xmlns:p14="http://schemas.microsoft.com/office/powerpoint/2010/main" val="384422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_confidential_lower left">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C640B11-A980-4434-A938-0D8D328D0B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タイトル 1"/>
          <p:cNvSpPr>
            <a:spLocks noGrp="1"/>
          </p:cNvSpPr>
          <p:nvPr>
            <p:ph type="title" hasCustomPrompt="1"/>
          </p:nvPr>
        </p:nvSpPr>
        <p:spPr/>
        <p:txBody>
          <a:bodyPr/>
          <a:lstStyle/>
          <a:p>
            <a:r>
              <a:rPr kumimoji="1" lang="en-US" altLang="ja-JP" sz="2400" b="0" i="0" u="none" strike="noStrike" kern="0" cap="none" spc="0" normalizeH="0" baseline="0" noProof="0" dirty="0">
                <a:ln>
                  <a:noFill/>
                </a:ln>
                <a:solidFill>
                  <a:srgbClr val="444F58"/>
                </a:solidFill>
                <a:effectLst/>
                <a:uLnTx/>
                <a:uFillTx/>
                <a:latin typeface="Arial"/>
                <a:ea typeface="Meiryo UI"/>
              </a:rPr>
              <a:t>Master Title</a:t>
            </a:r>
            <a:endParaRPr lang="ja-JP" altLang="en-US" dirty="0"/>
          </a:p>
        </p:txBody>
      </p:sp>
      <p:sp>
        <p:nvSpPr>
          <p:cNvPr id="3" name="Rectangle 18">
            <a:extLst>
              <a:ext uri="{FF2B5EF4-FFF2-40B4-BE49-F238E27FC236}">
                <a16:creationId xmlns:a16="http://schemas.microsoft.com/office/drawing/2014/main" id="{EA6E77BD-BCE4-4A03-A292-0BA7C0E768F8}"/>
              </a:ext>
            </a:extLst>
          </p:cNvPr>
          <p:cNvSpPr>
            <a:spLocks noChangeArrowheads="1"/>
          </p:cNvSpPr>
          <p:nvPr userDrawn="1"/>
        </p:nvSpPr>
        <p:spPr bwMode="auto">
          <a:xfrm>
            <a:off x="1460939" y="6491495"/>
            <a:ext cx="13656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ja-JP" sz="1000" kern="1200" dirty="0">
                <a:solidFill>
                  <a:schemeClr val="accent1"/>
                </a:solidFill>
                <a:latin typeface="+mj-lt"/>
                <a:cs typeface="Arial" pitchFamily="34" charset="0"/>
              </a:rPr>
              <a:t>Only Accessible by </a:t>
            </a:r>
          </a:p>
        </p:txBody>
      </p:sp>
      <p:sp>
        <p:nvSpPr>
          <p:cNvPr id="4" name="テキスト プレースホルダー 6">
            <a:extLst>
              <a:ext uri="{FF2B5EF4-FFF2-40B4-BE49-F238E27FC236}">
                <a16:creationId xmlns:a16="http://schemas.microsoft.com/office/drawing/2014/main" id="{E96033BF-5A65-4B9D-AA6D-B3AC787953F9}"/>
              </a:ext>
            </a:extLst>
          </p:cNvPr>
          <p:cNvSpPr>
            <a:spLocks noGrp="1"/>
          </p:cNvSpPr>
          <p:nvPr>
            <p:ph type="body" sz="quarter" idx="10" hasCustomPrompt="1"/>
          </p:nvPr>
        </p:nvSpPr>
        <p:spPr>
          <a:xfrm>
            <a:off x="2604526" y="6490950"/>
            <a:ext cx="7729042" cy="247312"/>
          </a:xfrm>
        </p:spPr>
        <p:txBody>
          <a:bodyPr wrap="square" tIns="46800" rIns="0" anchor="ctr">
            <a:spAutoFit/>
          </a:bodyPr>
          <a:lstStyle>
            <a:lvl1pPr marL="0" indent="0" algn="l">
              <a:lnSpc>
                <a:spcPct val="100000"/>
              </a:lnSpc>
              <a:buNone/>
              <a:defRPr sz="1000">
                <a:solidFill>
                  <a:schemeClr val="accent1"/>
                </a:solidFill>
                <a:latin typeface="+mj-lt"/>
              </a:defRPr>
            </a:lvl1pPr>
          </a:lstStyle>
          <a:p>
            <a:pPr lvl="0"/>
            <a:r>
              <a:rPr kumimoji="1" lang="en-US" altLang="ja-JP" dirty="0"/>
              <a:t>XX Department of ROHM</a:t>
            </a:r>
            <a:endParaRPr kumimoji="1" lang="ja-JP" altLang="en-US" dirty="0"/>
          </a:p>
        </p:txBody>
      </p:sp>
      <p:sp>
        <p:nvSpPr>
          <p:cNvPr id="5" name="正方形/長方形 4">
            <a:extLst>
              <a:ext uri="{FF2B5EF4-FFF2-40B4-BE49-F238E27FC236}">
                <a16:creationId xmlns:a16="http://schemas.microsoft.com/office/drawing/2014/main" id="{2B9E8280-63E4-4F33-8A66-43187F9F0EEE}"/>
              </a:ext>
            </a:extLst>
          </p:cNvPr>
          <p:cNvSpPr/>
          <p:nvPr userDrawn="1"/>
        </p:nvSpPr>
        <p:spPr>
          <a:xfrm>
            <a:off x="346710" y="6518679"/>
            <a:ext cx="1074871" cy="1918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400"/>
              </a:spcBef>
              <a:spcAft>
                <a:spcPts val="0"/>
              </a:spcAft>
              <a:buClrTx/>
              <a:buSzTx/>
              <a:buFontTx/>
              <a:buNone/>
              <a:tabLst/>
              <a:defRPr/>
            </a:pPr>
            <a:r>
              <a:rPr lang="en-US" altLang="ja-JP" sz="1300" b="1" kern="1200" dirty="0">
                <a:solidFill>
                  <a:schemeClr val="accent1"/>
                </a:solidFill>
                <a:cs typeface="Arial" pitchFamily="34" charset="0"/>
              </a:rPr>
              <a:t>Confidential</a:t>
            </a:r>
            <a:endParaRPr lang="en-US" altLang="ja-JP" sz="1300" kern="1200" dirty="0">
              <a:solidFill>
                <a:schemeClr val="accent1"/>
              </a:solidFill>
              <a:cs typeface="Arial" pitchFamily="34" charset="0"/>
            </a:endParaRPr>
          </a:p>
        </p:txBody>
      </p:sp>
    </p:spTree>
    <p:extLst>
      <p:ext uri="{BB962C8B-B14F-4D97-AF65-F5344CB8AC3E}">
        <p14:creationId xmlns:p14="http://schemas.microsoft.com/office/powerpoint/2010/main" val="1319824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_confidential_Top right">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5670D6F-D7BB-489F-86A9-8BB79D66A80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タイトル 1"/>
          <p:cNvSpPr>
            <a:spLocks noGrp="1"/>
          </p:cNvSpPr>
          <p:nvPr>
            <p:ph type="title" hasCustomPrompt="1"/>
          </p:nvPr>
        </p:nvSpPr>
        <p:spPr>
          <a:xfrm>
            <a:off x="335360" y="97200"/>
            <a:ext cx="9360000" cy="594628"/>
          </a:xfrm>
        </p:spPr>
        <p:txBody>
          <a:bodyPr/>
          <a:lstStyle>
            <a:lvl1pPr>
              <a:defRPr>
                <a:latin typeface="+mj-lt"/>
              </a:defRPr>
            </a:lvl1pPr>
          </a:lstStyle>
          <a:p>
            <a:r>
              <a:rPr lang="en-US" altLang="ja-JP" dirty="0"/>
              <a:t>Master Title</a:t>
            </a:r>
            <a:endParaRPr lang="ja-JP" altLang="en-US" dirty="0"/>
          </a:p>
        </p:txBody>
      </p:sp>
      <p:sp>
        <p:nvSpPr>
          <p:cNvPr id="6" name="正方形/長方形 5">
            <a:extLst>
              <a:ext uri="{FF2B5EF4-FFF2-40B4-BE49-F238E27FC236}">
                <a16:creationId xmlns:a16="http://schemas.microsoft.com/office/drawing/2014/main" id="{F3F9C987-D3D6-4678-97EE-A25AECC3B8ED}"/>
              </a:ext>
            </a:extLst>
          </p:cNvPr>
          <p:cNvSpPr/>
          <p:nvPr userDrawn="1"/>
        </p:nvSpPr>
        <p:spPr>
          <a:xfrm>
            <a:off x="9846000" y="147600"/>
            <a:ext cx="1221642" cy="2397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432"/>
              </a:spcBef>
            </a:pPr>
            <a:r>
              <a:rPr lang="en-US" altLang="ja-JP" sz="1400" b="1" dirty="0">
                <a:solidFill>
                  <a:schemeClr val="accent1"/>
                </a:solidFill>
                <a:cs typeface="メイリオ" panose="020B0604030504040204" pitchFamily="50" charset="-128"/>
              </a:rPr>
              <a:t>Confidential</a:t>
            </a:r>
            <a:endParaRPr kumimoji="1" lang="ja-JP" altLang="en-US" sz="1400" b="1" dirty="0">
              <a:solidFill>
                <a:schemeClr val="accent1"/>
              </a:solidFill>
              <a:cs typeface="メイリオ" panose="020B0604030504040204" pitchFamily="50" charset="-128"/>
            </a:endParaRPr>
          </a:p>
        </p:txBody>
      </p:sp>
      <p:sp>
        <p:nvSpPr>
          <p:cNvPr id="9" name="テキスト プレースホルダー 6">
            <a:extLst>
              <a:ext uri="{FF2B5EF4-FFF2-40B4-BE49-F238E27FC236}">
                <a16:creationId xmlns:a16="http://schemas.microsoft.com/office/drawing/2014/main" id="{1810FD52-0E38-4281-AC30-5FE79C20C10D}"/>
              </a:ext>
            </a:extLst>
          </p:cNvPr>
          <p:cNvSpPr>
            <a:spLocks noGrp="1"/>
          </p:cNvSpPr>
          <p:nvPr>
            <p:ph type="body" sz="quarter" idx="10" hasCustomPrompt="1"/>
          </p:nvPr>
        </p:nvSpPr>
        <p:spPr>
          <a:xfrm>
            <a:off x="9702000" y="404664"/>
            <a:ext cx="1365658" cy="324256"/>
          </a:xfrm>
        </p:spPr>
        <p:txBody>
          <a:bodyPr wrap="square" tIns="46800" rIns="0">
            <a:spAutoFit/>
          </a:bodyPr>
          <a:lstStyle>
            <a:lvl1pPr marL="0" indent="0" algn="r">
              <a:lnSpc>
                <a:spcPts val="900"/>
              </a:lnSpc>
              <a:buNone/>
              <a:defRPr sz="800">
                <a:solidFill>
                  <a:schemeClr val="accent1"/>
                </a:solidFill>
                <a:latin typeface="+mj-lt"/>
              </a:defRPr>
            </a:lvl1pPr>
          </a:lstStyle>
          <a:p>
            <a:pPr lvl="0"/>
            <a:r>
              <a:rPr kumimoji="1" lang="en-US" altLang="ja-JP" dirty="0"/>
              <a:t>Only Accessible by XX Department of ROHM</a:t>
            </a:r>
          </a:p>
        </p:txBody>
      </p:sp>
    </p:spTree>
    <p:extLst>
      <p:ext uri="{BB962C8B-B14F-4D97-AF65-F5344CB8AC3E}">
        <p14:creationId xmlns:p14="http://schemas.microsoft.com/office/powerpoint/2010/main" val="2921937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_Title">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9866782-9B8D-4455-B245-B186AF9D73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8" cy="6857998"/>
          </a:xfrm>
          <a:prstGeom prst="rect">
            <a:avLst/>
          </a:prstGeom>
        </p:spPr>
      </p:pic>
      <p:sp>
        <p:nvSpPr>
          <p:cNvPr id="2" name="タイトル 1"/>
          <p:cNvSpPr>
            <a:spLocks noGrp="1"/>
          </p:cNvSpPr>
          <p:nvPr>
            <p:ph type="title" hasCustomPrompt="1"/>
          </p:nvPr>
        </p:nvSpPr>
        <p:spPr/>
        <p:txBody>
          <a:bodyPr/>
          <a:lstStyle>
            <a:lvl1pPr>
              <a:defRPr>
                <a:latin typeface="+mj-lt"/>
              </a:defRPr>
            </a:lvl1pPr>
          </a:lstStyle>
          <a:p>
            <a:r>
              <a:rPr lang="en-US" altLang="ja-JP" dirty="0"/>
              <a:t>Master Title</a:t>
            </a:r>
            <a:endParaRPr lang="ja-JP" altLang="en-US" dirty="0"/>
          </a:p>
        </p:txBody>
      </p:sp>
    </p:spTree>
    <p:extLst>
      <p:ext uri="{BB962C8B-B14F-4D97-AF65-F5344CB8AC3E}">
        <p14:creationId xmlns:p14="http://schemas.microsoft.com/office/powerpoint/2010/main" val="2613992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_confidential_lower left">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2A7686-7D21-4CA0-A392-B8A69C5625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8" cy="6857998"/>
          </a:xfrm>
          <a:prstGeom prst="rect">
            <a:avLst/>
          </a:prstGeom>
        </p:spPr>
      </p:pic>
      <p:sp>
        <p:nvSpPr>
          <p:cNvPr id="2" name="タイトル 1"/>
          <p:cNvSpPr>
            <a:spLocks noGrp="1"/>
          </p:cNvSpPr>
          <p:nvPr>
            <p:ph type="title" hasCustomPrompt="1"/>
          </p:nvPr>
        </p:nvSpPr>
        <p:spPr/>
        <p:txBody>
          <a:bodyPr/>
          <a:lstStyle/>
          <a:p>
            <a:r>
              <a:rPr kumimoji="1" lang="en-US" altLang="ja-JP" sz="2400" b="0" i="0" u="none" strike="noStrike" kern="0" cap="none" spc="0" normalizeH="0" baseline="0" noProof="0" dirty="0">
                <a:ln>
                  <a:noFill/>
                </a:ln>
                <a:solidFill>
                  <a:srgbClr val="444F58"/>
                </a:solidFill>
                <a:effectLst/>
                <a:uLnTx/>
                <a:uFillTx/>
                <a:latin typeface="Arial"/>
                <a:ea typeface="Meiryo UI"/>
              </a:rPr>
              <a:t>Master Title</a:t>
            </a:r>
            <a:endParaRPr lang="ja-JP" altLang="en-US" dirty="0"/>
          </a:p>
        </p:txBody>
      </p:sp>
      <p:sp>
        <p:nvSpPr>
          <p:cNvPr id="3" name="Rectangle 18">
            <a:extLst>
              <a:ext uri="{FF2B5EF4-FFF2-40B4-BE49-F238E27FC236}">
                <a16:creationId xmlns:a16="http://schemas.microsoft.com/office/drawing/2014/main" id="{EA6E77BD-BCE4-4A03-A292-0BA7C0E768F8}"/>
              </a:ext>
            </a:extLst>
          </p:cNvPr>
          <p:cNvSpPr>
            <a:spLocks noChangeArrowheads="1"/>
          </p:cNvSpPr>
          <p:nvPr userDrawn="1"/>
        </p:nvSpPr>
        <p:spPr bwMode="auto">
          <a:xfrm>
            <a:off x="1460939" y="6491495"/>
            <a:ext cx="13656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ja-JP" sz="1000" kern="1200" dirty="0">
                <a:solidFill>
                  <a:schemeClr val="accent1"/>
                </a:solidFill>
                <a:latin typeface="+mj-lt"/>
                <a:cs typeface="Arial" pitchFamily="34" charset="0"/>
              </a:rPr>
              <a:t>Only Accessible by </a:t>
            </a:r>
          </a:p>
        </p:txBody>
      </p:sp>
      <p:sp>
        <p:nvSpPr>
          <p:cNvPr id="4" name="テキスト プレースホルダー 6">
            <a:extLst>
              <a:ext uri="{FF2B5EF4-FFF2-40B4-BE49-F238E27FC236}">
                <a16:creationId xmlns:a16="http://schemas.microsoft.com/office/drawing/2014/main" id="{E96033BF-5A65-4B9D-AA6D-B3AC787953F9}"/>
              </a:ext>
            </a:extLst>
          </p:cNvPr>
          <p:cNvSpPr>
            <a:spLocks noGrp="1"/>
          </p:cNvSpPr>
          <p:nvPr>
            <p:ph type="body" sz="quarter" idx="10" hasCustomPrompt="1"/>
          </p:nvPr>
        </p:nvSpPr>
        <p:spPr>
          <a:xfrm>
            <a:off x="2604526" y="6490950"/>
            <a:ext cx="7729042" cy="247312"/>
          </a:xfrm>
        </p:spPr>
        <p:txBody>
          <a:bodyPr wrap="square" tIns="46800" rIns="0" anchor="ctr">
            <a:spAutoFit/>
          </a:bodyPr>
          <a:lstStyle>
            <a:lvl1pPr marL="0" indent="0" algn="l">
              <a:lnSpc>
                <a:spcPct val="100000"/>
              </a:lnSpc>
              <a:buNone/>
              <a:defRPr sz="1000">
                <a:solidFill>
                  <a:schemeClr val="accent1"/>
                </a:solidFill>
                <a:latin typeface="+mj-lt"/>
              </a:defRPr>
            </a:lvl1pPr>
          </a:lstStyle>
          <a:p>
            <a:pPr lvl="0"/>
            <a:r>
              <a:rPr kumimoji="1" lang="en-US" altLang="ja-JP" dirty="0"/>
              <a:t>XX Department of ROHM</a:t>
            </a:r>
            <a:endParaRPr kumimoji="1" lang="ja-JP" altLang="en-US" dirty="0"/>
          </a:p>
        </p:txBody>
      </p:sp>
      <p:sp>
        <p:nvSpPr>
          <p:cNvPr id="5" name="正方形/長方形 4">
            <a:extLst>
              <a:ext uri="{FF2B5EF4-FFF2-40B4-BE49-F238E27FC236}">
                <a16:creationId xmlns:a16="http://schemas.microsoft.com/office/drawing/2014/main" id="{2B9E8280-63E4-4F33-8A66-43187F9F0EEE}"/>
              </a:ext>
            </a:extLst>
          </p:cNvPr>
          <p:cNvSpPr/>
          <p:nvPr userDrawn="1"/>
        </p:nvSpPr>
        <p:spPr>
          <a:xfrm>
            <a:off x="346710" y="6518679"/>
            <a:ext cx="1074871" cy="1918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400"/>
              </a:spcBef>
              <a:spcAft>
                <a:spcPts val="0"/>
              </a:spcAft>
              <a:buClrTx/>
              <a:buSzTx/>
              <a:buFontTx/>
              <a:buNone/>
              <a:tabLst/>
              <a:defRPr/>
            </a:pPr>
            <a:r>
              <a:rPr lang="en-US" altLang="ja-JP" sz="1300" b="1" kern="1200" dirty="0">
                <a:solidFill>
                  <a:schemeClr val="accent1"/>
                </a:solidFill>
                <a:cs typeface="Arial" pitchFamily="34" charset="0"/>
              </a:rPr>
              <a:t>Confidential</a:t>
            </a:r>
            <a:endParaRPr lang="en-US" altLang="ja-JP" sz="1300" kern="1200" dirty="0">
              <a:solidFill>
                <a:schemeClr val="accent1"/>
              </a:solidFill>
              <a:cs typeface="Arial" pitchFamily="34" charset="0"/>
            </a:endParaRPr>
          </a:p>
        </p:txBody>
      </p:sp>
    </p:spTree>
    <p:extLst>
      <p:ext uri="{BB962C8B-B14F-4D97-AF65-F5344CB8AC3E}">
        <p14:creationId xmlns:p14="http://schemas.microsoft.com/office/powerpoint/2010/main" val="487957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_confidential_Top right">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C814915-534A-4D79-B789-C417258EB7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8" cy="6857998"/>
          </a:xfrm>
          <a:prstGeom prst="rect">
            <a:avLst/>
          </a:prstGeom>
        </p:spPr>
      </p:pic>
      <p:sp>
        <p:nvSpPr>
          <p:cNvPr id="2" name="タイトル 1"/>
          <p:cNvSpPr>
            <a:spLocks noGrp="1"/>
          </p:cNvSpPr>
          <p:nvPr>
            <p:ph type="title" hasCustomPrompt="1"/>
          </p:nvPr>
        </p:nvSpPr>
        <p:spPr>
          <a:xfrm>
            <a:off x="335360" y="97200"/>
            <a:ext cx="9360000" cy="594628"/>
          </a:xfrm>
        </p:spPr>
        <p:txBody>
          <a:bodyPr/>
          <a:lstStyle>
            <a:lvl1pPr>
              <a:defRPr>
                <a:latin typeface="+mj-lt"/>
              </a:defRPr>
            </a:lvl1pPr>
          </a:lstStyle>
          <a:p>
            <a:r>
              <a:rPr lang="en-US" altLang="ja-JP" dirty="0"/>
              <a:t>Master Title</a:t>
            </a:r>
            <a:endParaRPr lang="ja-JP" altLang="en-US" dirty="0"/>
          </a:p>
        </p:txBody>
      </p:sp>
      <p:sp>
        <p:nvSpPr>
          <p:cNvPr id="6" name="正方形/長方形 5">
            <a:extLst>
              <a:ext uri="{FF2B5EF4-FFF2-40B4-BE49-F238E27FC236}">
                <a16:creationId xmlns:a16="http://schemas.microsoft.com/office/drawing/2014/main" id="{F3F9C987-D3D6-4678-97EE-A25AECC3B8ED}"/>
              </a:ext>
            </a:extLst>
          </p:cNvPr>
          <p:cNvSpPr/>
          <p:nvPr userDrawn="1"/>
        </p:nvSpPr>
        <p:spPr>
          <a:xfrm>
            <a:off x="9846000" y="147600"/>
            <a:ext cx="1221642" cy="2397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432"/>
              </a:spcBef>
            </a:pPr>
            <a:r>
              <a:rPr lang="en-US" altLang="ja-JP" sz="1400" b="1" dirty="0">
                <a:solidFill>
                  <a:schemeClr val="accent1"/>
                </a:solidFill>
                <a:cs typeface="メイリオ" panose="020B0604030504040204" pitchFamily="50" charset="-128"/>
              </a:rPr>
              <a:t>Confidential</a:t>
            </a:r>
            <a:endParaRPr kumimoji="1" lang="ja-JP" altLang="en-US" sz="1400" b="1" dirty="0">
              <a:solidFill>
                <a:schemeClr val="accent1"/>
              </a:solidFill>
              <a:cs typeface="メイリオ" panose="020B0604030504040204" pitchFamily="50" charset="-128"/>
            </a:endParaRPr>
          </a:p>
        </p:txBody>
      </p:sp>
      <p:sp>
        <p:nvSpPr>
          <p:cNvPr id="9" name="テキスト プレースホルダー 6">
            <a:extLst>
              <a:ext uri="{FF2B5EF4-FFF2-40B4-BE49-F238E27FC236}">
                <a16:creationId xmlns:a16="http://schemas.microsoft.com/office/drawing/2014/main" id="{1810FD52-0E38-4281-AC30-5FE79C20C10D}"/>
              </a:ext>
            </a:extLst>
          </p:cNvPr>
          <p:cNvSpPr>
            <a:spLocks noGrp="1"/>
          </p:cNvSpPr>
          <p:nvPr>
            <p:ph type="body" sz="quarter" idx="10" hasCustomPrompt="1"/>
          </p:nvPr>
        </p:nvSpPr>
        <p:spPr>
          <a:xfrm>
            <a:off x="9702000" y="404664"/>
            <a:ext cx="1365658" cy="324256"/>
          </a:xfrm>
        </p:spPr>
        <p:txBody>
          <a:bodyPr wrap="square" tIns="46800" rIns="0">
            <a:spAutoFit/>
          </a:bodyPr>
          <a:lstStyle>
            <a:lvl1pPr marL="0" indent="0" algn="r">
              <a:lnSpc>
                <a:spcPts val="900"/>
              </a:lnSpc>
              <a:buNone/>
              <a:defRPr sz="800">
                <a:solidFill>
                  <a:schemeClr val="accent1"/>
                </a:solidFill>
                <a:latin typeface="+mj-lt"/>
              </a:defRPr>
            </a:lvl1pPr>
          </a:lstStyle>
          <a:p>
            <a:pPr lvl="0"/>
            <a:r>
              <a:rPr kumimoji="1" lang="en-US" altLang="ja-JP" dirty="0"/>
              <a:t>Only Accessible by XX Department of ROHM</a:t>
            </a:r>
          </a:p>
        </p:txBody>
      </p:sp>
    </p:spTree>
    <p:extLst>
      <p:ext uri="{BB962C8B-B14F-4D97-AF65-F5344CB8AC3E}">
        <p14:creationId xmlns:p14="http://schemas.microsoft.com/office/powerpoint/2010/main" val="1146236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_Title">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65B8F13-4007-4188-B618-D8FF6F98A7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hasCustomPrompt="1"/>
          </p:nvPr>
        </p:nvSpPr>
        <p:spPr/>
        <p:txBody>
          <a:bodyPr/>
          <a:lstStyle>
            <a:lvl1pPr>
              <a:defRPr>
                <a:latin typeface="+mj-lt"/>
              </a:defRPr>
            </a:lvl1pPr>
          </a:lstStyle>
          <a:p>
            <a:r>
              <a:rPr lang="en-US" altLang="ja-JP" dirty="0"/>
              <a:t>Master Title</a:t>
            </a:r>
            <a:endParaRPr lang="ja-JP" altLang="en-US" dirty="0"/>
          </a:p>
        </p:txBody>
      </p:sp>
    </p:spTree>
    <p:extLst>
      <p:ext uri="{BB962C8B-B14F-4D97-AF65-F5344CB8AC3E}">
        <p14:creationId xmlns:p14="http://schemas.microsoft.com/office/powerpoint/2010/main" val="419306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nfidential">
    <p:bg bwMode="gray">
      <p:bgPr>
        <a:solidFill>
          <a:schemeClr val="bg1"/>
        </a:solidFill>
        <a:effectLst/>
      </p:bgPr>
    </p:bg>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0415508-9726-4E87-B33C-CE58C3DDF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4"/>
            <a:ext cx="12191299" cy="6857605"/>
          </a:xfrm>
          <a:prstGeom prst="rect">
            <a:avLst/>
          </a:prstGeom>
        </p:spPr>
      </p:pic>
      <p:sp>
        <p:nvSpPr>
          <p:cNvPr id="14" name="Rectangle 18"/>
          <p:cNvSpPr>
            <a:spLocks noChangeArrowheads="1"/>
          </p:cNvSpPr>
          <p:nvPr userDrawn="1"/>
        </p:nvSpPr>
        <p:spPr bwMode="auto">
          <a:xfrm>
            <a:off x="426495" y="6469307"/>
            <a:ext cx="41432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ja-JP" sz="700" kern="1200" dirty="0">
                <a:solidFill>
                  <a:srgbClr val="272727"/>
                </a:solidFill>
                <a:cs typeface="Arial" pitchFamily="34" charset="0"/>
              </a:rPr>
              <a:t>©  ROHM Co., Ltd.  </a:t>
            </a:r>
          </a:p>
        </p:txBody>
      </p:sp>
      <p:sp>
        <p:nvSpPr>
          <p:cNvPr id="8" name="正方形/長方形 7">
            <a:extLst>
              <a:ext uri="{FF2B5EF4-FFF2-40B4-BE49-F238E27FC236}">
                <a16:creationId xmlns:a16="http://schemas.microsoft.com/office/drawing/2014/main" id="{09703BB0-5EA8-464E-8E8F-90AC0828B571}"/>
              </a:ext>
            </a:extLst>
          </p:cNvPr>
          <p:cNvSpPr/>
          <p:nvPr userDrawn="1"/>
        </p:nvSpPr>
        <p:spPr>
          <a:xfrm>
            <a:off x="10128448" y="404664"/>
            <a:ext cx="1512161" cy="276999"/>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432"/>
              </a:spcBef>
            </a:pPr>
            <a:r>
              <a:rPr lang="en-US" altLang="ja-JP" sz="1800" b="1">
                <a:solidFill>
                  <a:schemeClr val="accent1"/>
                </a:solidFill>
                <a:cs typeface="メイリオ" panose="020B0604030504040204" pitchFamily="50" charset="-128"/>
              </a:rPr>
              <a:t>Confidential</a:t>
            </a:r>
            <a:endParaRPr kumimoji="1" lang="ja-JP" altLang="en-US" sz="1800" b="1">
              <a:solidFill>
                <a:schemeClr val="accent1"/>
              </a:solidFill>
              <a:cs typeface="メイリオ" panose="020B0604030504040204" pitchFamily="50" charset="-128"/>
            </a:endParaRPr>
          </a:p>
        </p:txBody>
      </p:sp>
      <p:pic>
        <p:nvPicPr>
          <p:cNvPr id="10" name="図 9">
            <a:extLst>
              <a:ext uri="{FF2B5EF4-FFF2-40B4-BE49-F238E27FC236}">
                <a16:creationId xmlns:a16="http://schemas.microsoft.com/office/drawing/2014/main" id="{93F4FE54-6A0E-7643-9609-A0A554B718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612" y="153410"/>
            <a:ext cx="5090474" cy="1630800"/>
          </a:xfrm>
          <a:prstGeom prst="rect">
            <a:avLst/>
          </a:prstGeom>
        </p:spPr>
      </p:pic>
      <p:sp>
        <p:nvSpPr>
          <p:cNvPr id="15" name="Rectangle 2">
            <a:extLst>
              <a:ext uri="{FF2B5EF4-FFF2-40B4-BE49-F238E27FC236}">
                <a16:creationId xmlns:a16="http://schemas.microsoft.com/office/drawing/2014/main" id="{BBEFAA79-EF1E-4C2C-B170-4EE810553F1C}"/>
              </a:ext>
            </a:extLst>
          </p:cNvPr>
          <p:cNvSpPr>
            <a:spLocks noGrp="1" noChangeArrowheads="1"/>
          </p:cNvSpPr>
          <p:nvPr>
            <p:ph type="ctrTitle" hasCustomPrompt="1"/>
          </p:nvPr>
        </p:nvSpPr>
        <p:spPr>
          <a:xfrm>
            <a:off x="873564" y="2982444"/>
            <a:ext cx="5510468" cy="864096"/>
          </a:xfrm>
        </p:spPr>
        <p:txBody>
          <a:bodyPr lIns="0"/>
          <a:lstStyle>
            <a:lvl1pPr>
              <a:defRPr sz="3600">
                <a:solidFill>
                  <a:schemeClr val="tx2"/>
                </a:solidFill>
                <a:latin typeface="+mj-lt"/>
              </a:defRPr>
            </a:lvl1pPr>
          </a:lstStyle>
          <a:p>
            <a:r>
              <a:rPr lang="en-US" altLang="ja-JP" dirty="0"/>
              <a:t>Title</a:t>
            </a:r>
          </a:p>
        </p:txBody>
      </p:sp>
      <p:sp>
        <p:nvSpPr>
          <p:cNvPr id="16" name="Rectangle 3">
            <a:extLst>
              <a:ext uri="{FF2B5EF4-FFF2-40B4-BE49-F238E27FC236}">
                <a16:creationId xmlns:a16="http://schemas.microsoft.com/office/drawing/2014/main" id="{EFA67E35-54D9-41A1-9E71-D6D1BA1C0BA2}"/>
              </a:ext>
            </a:extLst>
          </p:cNvPr>
          <p:cNvSpPr>
            <a:spLocks noGrp="1" noChangeArrowheads="1"/>
          </p:cNvSpPr>
          <p:nvPr>
            <p:ph type="subTitle" idx="1" hasCustomPrompt="1"/>
          </p:nvPr>
        </p:nvSpPr>
        <p:spPr>
          <a:xfrm>
            <a:off x="873566" y="4844752"/>
            <a:ext cx="4992555" cy="1176536"/>
          </a:xfrm>
        </p:spPr>
        <p:txBody>
          <a:bodyPr lIns="0" anchor="t"/>
          <a:lstStyle>
            <a:lvl1pPr marL="0" indent="0">
              <a:spcBef>
                <a:spcPts val="0"/>
              </a:spcBef>
              <a:buFontTx/>
              <a:buNone/>
              <a:defRPr sz="1800" baseline="0">
                <a:latin typeface="+mj-lt"/>
              </a:defRPr>
            </a:lvl1pPr>
          </a:lstStyle>
          <a:p>
            <a:r>
              <a:rPr lang="en-US" altLang="ja-JP" dirty="0"/>
              <a:t>MM,</a:t>
            </a:r>
            <a:r>
              <a:rPr lang="ja-JP" altLang="en-US" dirty="0"/>
              <a:t> </a:t>
            </a:r>
            <a:r>
              <a:rPr lang="en-US" altLang="ja-JP" dirty="0"/>
              <a:t>DD, 20XX</a:t>
            </a:r>
            <a:br>
              <a:rPr lang="en-US" altLang="ja-JP" dirty="0"/>
            </a:br>
            <a:r>
              <a:rPr lang="ja-JP" altLang="en-US" dirty="0"/>
              <a:t>○○</a:t>
            </a:r>
            <a:r>
              <a:rPr lang="en-US" altLang="ja-JP" dirty="0"/>
              <a:t> Name </a:t>
            </a:r>
            <a:br>
              <a:rPr lang="en-US" altLang="ja-JP" dirty="0"/>
            </a:br>
            <a:r>
              <a:rPr lang="ja-JP" altLang="en-US" dirty="0"/>
              <a:t>○○</a:t>
            </a:r>
            <a:r>
              <a:rPr lang="en-US" altLang="ja-JP" dirty="0"/>
              <a:t> Job Title</a:t>
            </a:r>
            <a:endParaRPr lang="ja-JP" altLang="en-US" dirty="0"/>
          </a:p>
        </p:txBody>
      </p:sp>
      <p:sp>
        <p:nvSpPr>
          <p:cNvPr id="19" name="テキスト プレースホルダー 6">
            <a:extLst>
              <a:ext uri="{FF2B5EF4-FFF2-40B4-BE49-F238E27FC236}">
                <a16:creationId xmlns:a16="http://schemas.microsoft.com/office/drawing/2014/main" id="{CA788F1B-A2F0-42BF-BBA0-5FAF584D3550}"/>
              </a:ext>
            </a:extLst>
          </p:cNvPr>
          <p:cNvSpPr>
            <a:spLocks noGrp="1"/>
          </p:cNvSpPr>
          <p:nvPr>
            <p:ph type="body" sz="quarter" idx="10" hasCustomPrompt="1"/>
          </p:nvPr>
        </p:nvSpPr>
        <p:spPr>
          <a:xfrm>
            <a:off x="8400256" y="820463"/>
            <a:ext cx="3240353" cy="276999"/>
          </a:xfrm>
          <a:solidFill>
            <a:schemeClr val="bg1"/>
          </a:solidFill>
        </p:spPr>
        <p:txBody>
          <a:bodyPr wrap="square">
            <a:spAutoFit/>
          </a:bodyPr>
          <a:lstStyle>
            <a:lvl1pPr marL="0" indent="0" algn="r">
              <a:buNone/>
              <a:defRPr sz="1200">
                <a:solidFill>
                  <a:schemeClr val="accent1"/>
                </a:solidFill>
                <a:latin typeface="+mj-lt"/>
              </a:defRPr>
            </a:lvl1pPr>
          </a:lstStyle>
          <a:p>
            <a:pPr lvl="0"/>
            <a:r>
              <a:rPr kumimoji="1" lang="en-US" altLang="ja-JP" dirty="0"/>
              <a:t>Only Accessible by XX Department of ROHM</a:t>
            </a:r>
          </a:p>
        </p:txBody>
      </p:sp>
    </p:spTree>
    <p:extLst>
      <p:ext uri="{BB962C8B-B14F-4D97-AF65-F5344CB8AC3E}">
        <p14:creationId xmlns:p14="http://schemas.microsoft.com/office/powerpoint/2010/main" val="148551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_confidential_lower left">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1FB2085-DE2E-4421-A34E-B019824351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hasCustomPrompt="1"/>
          </p:nvPr>
        </p:nvSpPr>
        <p:spPr/>
        <p:txBody>
          <a:bodyPr/>
          <a:lstStyle/>
          <a:p>
            <a:r>
              <a:rPr kumimoji="1" lang="en-US" altLang="ja-JP" sz="2400" b="0" i="0" u="none" strike="noStrike" kern="0" cap="none" spc="0" normalizeH="0" baseline="0" noProof="0" dirty="0">
                <a:ln>
                  <a:noFill/>
                </a:ln>
                <a:solidFill>
                  <a:srgbClr val="444F58"/>
                </a:solidFill>
                <a:effectLst/>
                <a:uLnTx/>
                <a:uFillTx/>
                <a:latin typeface="Arial"/>
                <a:ea typeface="Meiryo UI"/>
              </a:rPr>
              <a:t>Master Title</a:t>
            </a:r>
            <a:endParaRPr lang="ja-JP" altLang="en-US" dirty="0"/>
          </a:p>
        </p:txBody>
      </p:sp>
      <p:sp>
        <p:nvSpPr>
          <p:cNvPr id="3" name="Rectangle 18">
            <a:extLst>
              <a:ext uri="{FF2B5EF4-FFF2-40B4-BE49-F238E27FC236}">
                <a16:creationId xmlns:a16="http://schemas.microsoft.com/office/drawing/2014/main" id="{EA6E77BD-BCE4-4A03-A292-0BA7C0E768F8}"/>
              </a:ext>
            </a:extLst>
          </p:cNvPr>
          <p:cNvSpPr>
            <a:spLocks noChangeArrowheads="1"/>
          </p:cNvSpPr>
          <p:nvPr userDrawn="1"/>
        </p:nvSpPr>
        <p:spPr bwMode="auto">
          <a:xfrm>
            <a:off x="1460939" y="6491495"/>
            <a:ext cx="13656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ja-JP" sz="1000" kern="1200" dirty="0">
                <a:solidFill>
                  <a:schemeClr val="accent1"/>
                </a:solidFill>
                <a:latin typeface="+mj-lt"/>
                <a:cs typeface="Arial" pitchFamily="34" charset="0"/>
              </a:rPr>
              <a:t>Only Accessible by </a:t>
            </a:r>
          </a:p>
        </p:txBody>
      </p:sp>
      <p:sp>
        <p:nvSpPr>
          <p:cNvPr id="4" name="テキスト プレースホルダー 6">
            <a:extLst>
              <a:ext uri="{FF2B5EF4-FFF2-40B4-BE49-F238E27FC236}">
                <a16:creationId xmlns:a16="http://schemas.microsoft.com/office/drawing/2014/main" id="{E96033BF-5A65-4B9D-AA6D-B3AC787953F9}"/>
              </a:ext>
            </a:extLst>
          </p:cNvPr>
          <p:cNvSpPr>
            <a:spLocks noGrp="1"/>
          </p:cNvSpPr>
          <p:nvPr>
            <p:ph type="body" sz="quarter" idx="10" hasCustomPrompt="1"/>
          </p:nvPr>
        </p:nvSpPr>
        <p:spPr>
          <a:xfrm>
            <a:off x="2604526" y="6490950"/>
            <a:ext cx="7729042" cy="247312"/>
          </a:xfrm>
        </p:spPr>
        <p:txBody>
          <a:bodyPr wrap="square" tIns="46800" rIns="0" anchor="ctr">
            <a:spAutoFit/>
          </a:bodyPr>
          <a:lstStyle>
            <a:lvl1pPr marL="0" indent="0" algn="l">
              <a:lnSpc>
                <a:spcPct val="100000"/>
              </a:lnSpc>
              <a:buNone/>
              <a:defRPr sz="1000">
                <a:solidFill>
                  <a:schemeClr val="accent1"/>
                </a:solidFill>
                <a:latin typeface="+mj-lt"/>
              </a:defRPr>
            </a:lvl1pPr>
          </a:lstStyle>
          <a:p>
            <a:pPr lvl="0"/>
            <a:r>
              <a:rPr kumimoji="1" lang="en-US" altLang="ja-JP" dirty="0"/>
              <a:t>XX Department of ROHM</a:t>
            </a:r>
            <a:endParaRPr kumimoji="1" lang="ja-JP" altLang="en-US" dirty="0"/>
          </a:p>
        </p:txBody>
      </p:sp>
      <p:sp>
        <p:nvSpPr>
          <p:cNvPr id="5" name="正方形/長方形 4">
            <a:extLst>
              <a:ext uri="{FF2B5EF4-FFF2-40B4-BE49-F238E27FC236}">
                <a16:creationId xmlns:a16="http://schemas.microsoft.com/office/drawing/2014/main" id="{2B9E8280-63E4-4F33-8A66-43187F9F0EEE}"/>
              </a:ext>
            </a:extLst>
          </p:cNvPr>
          <p:cNvSpPr/>
          <p:nvPr userDrawn="1"/>
        </p:nvSpPr>
        <p:spPr>
          <a:xfrm>
            <a:off x="346710" y="6518679"/>
            <a:ext cx="1074871" cy="1918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400"/>
              </a:spcBef>
              <a:spcAft>
                <a:spcPts val="0"/>
              </a:spcAft>
              <a:buClrTx/>
              <a:buSzTx/>
              <a:buFontTx/>
              <a:buNone/>
              <a:tabLst/>
              <a:defRPr/>
            </a:pPr>
            <a:r>
              <a:rPr lang="en-US" altLang="ja-JP" sz="1300" b="1" kern="1200" dirty="0">
                <a:solidFill>
                  <a:schemeClr val="accent1"/>
                </a:solidFill>
                <a:cs typeface="Arial" pitchFamily="34" charset="0"/>
              </a:rPr>
              <a:t>Confidential</a:t>
            </a:r>
            <a:endParaRPr lang="en-US" altLang="ja-JP" sz="1300" kern="1200" dirty="0">
              <a:solidFill>
                <a:schemeClr val="accent1"/>
              </a:solidFill>
              <a:cs typeface="Arial" pitchFamily="34" charset="0"/>
            </a:endParaRPr>
          </a:p>
        </p:txBody>
      </p:sp>
    </p:spTree>
    <p:extLst>
      <p:ext uri="{BB962C8B-B14F-4D97-AF65-F5344CB8AC3E}">
        <p14:creationId xmlns:p14="http://schemas.microsoft.com/office/powerpoint/2010/main" val="2189970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_confidential_Top right">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014F6FD-90C2-47FE-A21E-6026F1AFBC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hasCustomPrompt="1"/>
          </p:nvPr>
        </p:nvSpPr>
        <p:spPr>
          <a:xfrm>
            <a:off x="335360" y="97200"/>
            <a:ext cx="9360000" cy="594628"/>
          </a:xfrm>
        </p:spPr>
        <p:txBody>
          <a:bodyPr/>
          <a:lstStyle>
            <a:lvl1pPr>
              <a:defRPr>
                <a:latin typeface="+mj-lt"/>
              </a:defRPr>
            </a:lvl1pPr>
          </a:lstStyle>
          <a:p>
            <a:r>
              <a:rPr lang="en-US" altLang="ja-JP" dirty="0"/>
              <a:t>Master Title</a:t>
            </a:r>
            <a:endParaRPr lang="ja-JP" altLang="en-US" dirty="0"/>
          </a:p>
        </p:txBody>
      </p:sp>
      <p:sp>
        <p:nvSpPr>
          <p:cNvPr id="6" name="正方形/長方形 5">
            <a:extLst>
              <a:ext uri="{FF2B5EF4-FFF2-40B4-BE49-F238E27FC236}">
                <a16:creationId xmlns:a16="http://schemas.microsoft.com/office/drawing/2014/main" id="{F3F9C987-D3D6-4678-97EE-A25AECC3B8ED}"/>
              </a:ext>
            </a:extLst>
          </p:cNvPr>
          <p:cNvSpPr/>
          <p:nvPr userDrawn="1"/>
        </p:nvSpPr>
        <p:spPr>
          <a:xfrm>
            <a:off x="9846000" y="147600"/>
            <a:ext cx="1221642" cy="2397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432"/>
              </a:spcBef>
            </a:pPr>
            <a:r>
              <a:rPr lang="en-US" altLang="ja-JP" sz="1400" b="1" dirty="0">
                <a:solidFill>
                  <a:schemeClr val="accent1"/>
                </a:solidFill>
                <a:cs typeface="メイリオ" panose="020B0604030504040204" pitchFamily="50" charset="-128"/>
              </a:rPr>
              <a:t>Confidential</a:t>
            </a:r>
            <a:endParaRPr kumimoji="1" lang="ja-JP" altLang="en-US" sz="1400" b="1" dirty="0">
              <a:solidFill>
                <a:schemeClr val="accent1"/>
              </a:solidFill>
              <a:cs typeface="メイリオ" panose="020B0604030504040204" pitchFamily="50" charset="-128"/>
            </a:endParaRPr>
          </a:p>
        </p:txBody>
      </p:sp>
      <p:sp>
        <p:nvSpPr>
          <p:cNvPr id="9" name="テキスト プレースホルダー 6">
            <a:extLst>
              <a:ext uri="{FF2B5EF4-FFF2-40B4-BE49-F238E27FC236}">
                <a16:creationId xmlns:a16="http://schemas.microsoft.com/office/drawing/2014/main" id="{1810FD52-0E38-4281-AC30-5FE79C20C10D}"/>
              </a:ext>
            </a:extLst>
          </p:cNvPr>
          <p:cNvSpPr>
            <a:spLocks noGrp="1"/>
          </p:cNvSpPr>
          <p:nvPr>
            <p:ph type="body" sz="quarter" idx="10" hasCustomPrompt="1"/>
          </p:nvPr>
        </p:nvSpPr>
        <p:spPr>
          <a:xfrm>
            <a:off x="9702000" y="404664"/>
            <a:ext cx="1365658" cy="324256"/>
          </a:xfrm>
        </p:spPr>
        <p:txBody>
          <a:bodyPr wrap="square" tIns="46800" rIns="0">
            <a:spAutoFit/>
          </a:bodyPr>
          <a:lstStyle>
            <a:lvl1pPr marL="0" indent="0" algn="r">
              <a:lnSpc>
                <a:spcPts val="900"/>
              </a:lnSpc>
              <a:buNone/>
              <a:defRPr sz="800">
                <a:solidFill>
                  <a:schemeClr val="accent1"/>
                </a:solidFill>
                <a:latin typeface="+mj-lt"/>
              </a:defRPr>
            </a:lvl1pPr>
          </a:lstStyle>
          <a:p>
            <a:pPr lvl="0"/>
            <a:r>
              <a:rPr kumimoji="1" lang="en-US" altLang="ja-JP" dirty="0"/>
              <a:t>Only Accessible by XX Department of ROHM</a:t>
            </a:r>
          </a:p>
        </p:txBody>
      </p:sp>
    </p:spTree>
    <p:extLst>
      <p:ext uri="{BB962C8B-B14F-4D97-AF65-F5344CB8AC3E}">
        <p14:creationId xmlns:p14="http://schemas.microsoft.com/office/powerpoint/2010/main" val="3418327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_Title">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6AB0A89-3A8E-40D1-AD00-A13088D31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hasCustomPrompt="1"/>
          </p:nvPr>
        </p:nvSpPr>
        <p:spPr/>
        <p:txBody>
          <a:bodyPr/>
          <a:lstStyle>
            <a:lvl1pPr>
              <a:defRPr>
                <a:latin typeface="+mj-lt"/>
              </a:defRPr>
            </a:lvl1pPr>
          </a:lstStyle>
          <a:p>
            <a:r>
              <a:rPr lang="en-US" altLang="ja-JP" dirty="0"/>
              <a:t>Master Title</a:t>
            </a:r>
            <a:endParaRPr lang="ja-JP" altLang="en-US" dirty="0"/>
          </a:p>
        </p:txBody>
      </p:sp>
    </p:spTree>
    <p:extLst>
      <p:ext uri="{BB962C8B-B14F-4D97-AF65-F5344CB8AC3E}">
        <p14:creationId xmlns:p14="http://schemas.microsoft.com/office/powerpoint/2010/main" val="2023741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_confidential_lower left">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A1C4259-FC7D-40F3-8A98-DB28F93BEA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hasCustomPrompt="1"/>
          </p:nvPr>
        </p:nvSpPr>
        <p:spPr/>
        <p:txBody>
          <a:bodyPr/>
          <a:lstStyle/>
          <a:p>
            <a:r>
              <a:rPr kumimoji="1" lang="en-US" altLang="ja-JP" sz="2400" b="0" i="0" u="none" strike="noStrike" kern="0" cap="none" spc="0" normalizeH="0" baseline="0" noProof="0" dirty="0">
                <a:ln>
                  <a:noFill/>
                </a:ln>
                <a:solidFill>
                  <a:srgbClr val="444F58"/>
                </a:solidFill>
                <a:effectLst/>
                <a:uLnTx/>
                <a:uFillTx/>
                <a:latin typeface="Arial"/>
                <a:ea typeface="Meiryo UI"/>
              </a:rPr>
              <a:t>Master Title</a:t>
            </a:r>
            <a:endParaRPr lang="ja-JP" altLang="en-US" dirty="0"/>
          </a:p>
        </p:txBody>
      </p:sp>
      <p:sp>
        <p:nvSpPr>
          <p:cNvPr id="3" name="Rectangle 18">
            <a:extLst>
              <a:ext uri="{FF2B5EF4-FFF2-40B4-BE49-F238E27FC236}">
                <a16:creationId xmlns:a16="http://schemas.microsoft.com/office/drawing/2014/main" id="{EA6E77BD-BCE4-4A03-A292-0BA7C0E768F8}"/>
              </a:ext>
            </a:extLst>
          </p:cNvPr>
          <p:cNvSpPr>
            <a:spLocks noChangeArrowheads="1"/>
          </p:cNvSpPr>
          <p:nvPr userDrawn="1"/>
        </p:nvSpPr>
        <p:spPr bwMode="auto">
          <a:xfrm>
            <a:off x="1460939" y="6491495"/>
            <a:ext cx="13656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ja-JP" sz="1000" kern="1200" dirty="0">
                <a:solidFill>
                  <a:schemeClr val="accent1"/>
                </a:solidFill>
                <a:latin typeface="+mj-lt"/>
                <a:cs typeface="Arial" pitchFamily="34" charset="0"/>
              </a:rPr>
              <a:t>Only Accessible by </a:t>
            </a:r>
          </a:p>
        </p:txBody>
      </p:sp>
      <p:sp>
        <p:nvSpPr>
          <p:cNvPr id="4" name="テキスト プレースホルダー 6">
            <a:extLst>
              <a:ext uri="{FF2B5EF4-FFF2-40B4-BE49-F238E27FC236}">
                <a16:creationId xmlns:a16="http://schemas.microsoft.com/office/drawing/2014/main" id="{E96033BF-5A65-4B9D-AA6D-B3AC787953F9}"/>
              </a:ext>
            </a:extLst>
          </p:cNvPr>
          <p:cNvSpPr>
            <a:spLocks noGrp="1"/>
          </p:cNvSpPr>
          <p:nvPr>
            <p:ph type="body" sz="quarter" idx="10" hasCustomPrompt="1"/>
          </p:nvPr>
        </p:nvSpPr>
        <p:spPr>
          <a:xfrm>
            <a:off x="2604526" y="6490950"/>
            <a:ext cx="7729042" cy="247312"/>
          </a:xfrm>
        </p:spPr>
        <p:txBody>
          <a:bodyPr wrap="square" tIns="46800" rIns="0" anchor="ctr">
            <a:spAutoFit/>
          </a:bodyPr>
          <a:lstStyle>
            <a:lvl1pPr marL="0" indent="0" algn="l">
              <a:lnSpc>
                <a:spcPct val="100000"/>
              </a:lnSpc>
              <a:buNone/>
              <a:defRPr sz="1000">
                <a:solidFill>
                  <a:schemeClr val="accent1"/>
                </a:solidFill>
                <a:latin typeface="+mj-lt"/>
              </a:defRPr>
            </a:lvl1pPr>
          </a:lstStyle>
          <a:p>
            <a:pPr lvl="0"/>
            <a:r>
              <a:rPr kumimoji="1" lang="en-US" altLang="ja-JP" dirty="0"/>
              <a:t>XX Department of ROHM</a:t>
            </a:r>
            <a:endParaRPr kumimoji="1" lang="ja-JP" altLang="en-US" dirty="0"/>
          </a:p>
        </p:txBody>
      </p:sp>
      <p:sp>
        <p:nvSpPr>
          <p:cNvPr id="5" name="正方形/長方形 4">
            <a:extLst>
              <a:ext uri="{FF2B5EF4-FFF2-40B4-BE49-F238E27FC236}">
                <a16:creationId xmlns:a16="http://schemas.microsoft.com/office/drawing/2014/main" id="{2B9E8280-63E4-4F33-8A66-43187F9F0EEE}"/>
              </a:ext>
            </a:extLst>
          </p:cNvPr>
          <p:cNvSpPr/>
          <p:nvPr userDrawn="1"/>
        </p:nvSpPr>
        <p:spPr>
          <a:xfrm>
            <a:off x="346710" y="6518679"/>
            <a:ext cx="1074871" cy="1918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400"/>
              </a:spcBef>
              <a:spcAft>
                <a:spcPts val="0"/>
              </a:spcAft>
              <a:buClrTx/>
              <a:buSzTx/>
              <a:buFontTx/>
              <a:buNone/>
              <a:tabLst/>
              <a:defRPr/>
            </a:pPr>
            <a:r>
              <a:rPr lang="en-US" altLang="ja-JP" sz="1300" b="1" kern="1200" dirty="0">
                <a:solidFill>
                  <a:schemeClr val="accent1"/>
                </a:solidFill>
                <a:cs typeface="Arial" pitchFamily="34" charset="0"/>
              </a:rPr>
              <a:t>Confidential</a:t>
            </a:r>
            <a:endParaRPr lang="en-US" altLang="ja-JP" sz="1300" kern="1200" dirty="0">
              <a:solidFill>
                <a:schemeClr val="accent1"/>
              </a:solidFill>
              <a:cs typeface="Arial" pitchFamily="34" charset="0"/>
            </a:endParaRPr>
          </a:p>
        </p:txBody>
      </p:sp>
    </p:spTree>
    <p:extLst>
      <p:ext uri="{BB962C8B-B14F-4D97-AF65-F5344CB8AC3E}">
        <p14:creationId xmlns:p14="http://schemas.microsoft.com/office/powerpoint/2010/main" val="3041194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_confidential_Top right">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14E9C98-4289-45CC-A91A-DA6333F7AD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hasCustomPrompt="1"/>
          </p:nvPr>
        </p:nvSpPr>
        <p:spPr>
          <a:xfrm>
            <a:off x="335360" y="97200"/>
            <a:ext cx="9360000" cy="594628"/>
          </a:xfrm>
        </p:spPr>
        <p:txBody>
          <a:bodyPr/>
          <a:lstStyle>
            <a:lvl1pPr>
              <a:defRPr>
                <a:latin typeface="+mj-lt"/>
              </a:defRPr>
            </a:lvl1pPr>
          </a:lstStyle>
          <a:p>
            <a:r>
              <a:rPr lang="en-US" altLang="ja-JP" dirty="0"/>
              <a:t>Master Title</a:t>
            </a:r>
            <a:endParaRPr lang="ja-JP" altLang="en-US" dirty="0"/>
          </a:p>
        </p:txBody>
      </p:sp>
      <p:sp>
        <p:nvSpPr>
          <p:cNvPr id="6" name="正方形/長方形 5">
            <a:extLst>
              <a:ext uri="{FF2B5EF4-FFF2-40B4-BE49-F238E27FC236}">
                <a16:creationId xmlns:a16="http://schemas.microsoft.com/office/drawing/2014/main" id="{F3F9C987-D3D6-4678-97EE-A25AECC3B8ED}"/>
              </a:ext>
            </a:extLst>
          </p:cNvPr>
          <p:cNvSpPr/>
          <p:nvPr userDrawn="1"/>
        </p:nvSpPr>
        <p:spPr>
          <a:xfrm>
            <a:off x="9846000" y="147600"/>
            <a:ext cx="1221642" cy="2397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432"/>
              </a:spcBef>
            </a:pPr>
            <a:r>
              <a:rPr lang="en-US" altLang="ja-JP" sz="1400" b="1" dirty="0">
                <a:solidFill>
                  <a:schemeClr val="accent1"/>
                </a:solidFill>
                <a:cs typeface="メイリオ" panose="020B0604030504040204" pitchFamily="50" charset="-128"/>
              </a:rPr>
              <a:t>Confidential</a:t>
            </a:r>
            <a:endParaRPr kumimoji="1" lang="ja-JP" altLang="en-US" sz="1400" b="1" dirty="0">
              <a:solidFill>
                <a:schemeClr val="accent1"/>
              </a:solidFill>
              <a:cs typeface="メイリオ" panose="020B0604030504040204" pitchFamily="50" charset="-128"/>
            </a:endParaRPr>
          </a:p>
        </p:txBody>
      </p:sp>
      <p:sp>
        <p:nvSpPr>
          <p:cNvPr id="9" name="テキスト プレースホルダー 6">
            <a:extLst>
              <a:ext uri="{FF2B5EF4-FFF2-40B4-BE49-F238E27FC236}">
                <a16:creationId xmlns:a16="http://schemas.microsoft.com/office/drawing/2014/main" id="{1810FD52-0E38-4281-AC30-5FE79C20C10D}"/>
              </a:ext>
            </a:extLst>
          </p:cNvPr>
          <p:cNvSpPr>
            <a:spLocks noGrp="1"/>
          </p:cNvSpPr>
          <p:nvPr>
            <p:ph type="body" sz="quarter" idx="10" hasCustomPrompt="1"/>
          </p:nvPr>
        </p:nvSpPr>
        <p:spPr>
          <a:xfrm>
            <a:off x="9702000" y="404664"/>
            <a:ext cx="1365658" cy="324256"/>
          </a:xfrm>
        </p:spPr>
        <p:txBody>
          <a:bodyPr wrap="square" tIns="46800" rIns="0">
            <a:spAutoFit/>
          </a:bodyPr>
          <a:lstStyle>
            <a:lvl1pPr marL="0" indent="0" algn="r">
              <a:lnSpc>
                <a:spcPts val="900"/>
              </a:lnSpc>
              <a:buNone/>
              <a:defRPr sz="800">
                <a:solidFill>
                  <a:schemeClr val="accent1"/>
                </a:solidFill>
                <a:latin typeface="+mj-lt"/>
              </a:defRPr>
            </a:lvl1pPr>
          </a:lstStyle>
          <a:p>
            <a:pPr lvl="0"/>
            <a:r>
              <a:rPr kumimoji="1" lang="en-US" altLang="ja-JP" dirty="0"/>
              <a:t>Only Accessible by XX Department of ROHM</a:t>
            </a:r>
          </a:p>
        </p:txBody>
      </p:sp>
    </p:spTree>
    <p:extLst>
      <p:ext uri="{BB962C8B-B14F-4D97-AF65-F5344CB8AC3E}">
        <p14:creationId xmlns:p14="http://schemas.microsoft.com/office/powerpoint/2010/main" val="1227775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_Title">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FB0D099-8A25-44E1-BD75-6A4103911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hasCustomPrompt="1"/>
          </p:nvPr>
        </p:nvSpPr>
        <p:spPr/>
        <p:txBody>
          <a:bodyPr/>
          <a:lstStyle>
            <a:lvl1pPr>
              <a:defRPr>
                <a:latin typeface="+mj-lt"/>
              </a:defRPr>
            </a:lvl1pPr>
          </a:lstStyle>
          <a:p>
            <a:r>
              <a:rPr lang="en-US" altLang="ja-JP" dirty="0"/>
              <a:t>Master Title</a:t>
            </a:r>
            <a:endParaRPr lang="ja-JP" altLang="en-US" dirty="0"/>
          </a:p>
        </p:txBody>
      </p:sp>
    </p:spTree>
    <p:extLst>
      <p:ext uri="{BB962C8B-B14F-4D97-AF65-F5344CB8AC3E}">
        <p14:creationId xmlns:p14="http://schemas.microsoft.com/office/powerpoint/2010/main" val="489701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_confidential_lower left">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CBB277C-16CD-4A6A-9DAB-AE10BB883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hasCustomPrompt="1"/>
          </p:nvPr>
        </p:nvSpPr>
        <p:spPr/>
        <p:txBody>
          <a:bodyPr/>
          <a:lstStyle/>
          <a:p>
            <a:r>
              <a:rPr kumimoji="1" lang="en-US" altLang="ja-JP" sz="2400" b="0" i="0" u="none" strike="noStrike" kern="0" cap="none" spc="0" normalizeH="0" baseline="0" noProof="0" dirty="0">
                <a:ln>
                  <a:noFill/>
                </a:ln>
                <a:solidFill>
                  <a:srgbClr val="444F58"/>
                </a:solidFill>
                <a:effectLst/>
                <a:uLnTx/>
                <a:uFillTx/>
                <a:latin typeface="Arial"/>
                <a:ea typeface="Meiryo UI"/>
              </a:rPr>
              <a:t>Master Title</a:t>
            </a:r>
            <a:endParaRPr lang="ja-JP" altLang="en-US" dirty="0"/>
          </a:p>
        </p:txBody>
      </p:sp>
      <p:sp>
        <p:nvSpPr>
          <p:cNvPr id="3" name="Rectangle 18">
            <a:extLst>
              <a:ext uri="{FF2B5EF4-FFF2-40B4-BE49-F238E27FC236}">
                <a16:creationId xmlns:a16="http://schemas.microsoft.com/office/drawing/2014/main" id="{EA6E77BD-BCE4-4A03-A292-0BA7C0E768F8}"/>
              </a:ext>
            </a:extLst>
          </p:cNvPr>
          <p:cNvSpPr>
            <a:spLocks noChangeArrowheads="1"/>
          </p:cNvSpPr>
          <p:nvPr userDrawn="1"/>
        </p:nvSpPr>
        <p:spPr bwMode="auto">
          <a:xfrm>
            <a:off x="1460939" y="6491495"/>
            <a:ext cx="13656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ja-JP" sz="1000" kern="1200" dirty="0">
                <a:solidFill>
                  <a:schemeClr val="accent1"/>
                </a:solidFill>
                <a:latin typeface="+mj-lt"/>
                <a:cs typeface="Arial" pitchFamily="34" charset="0"/>
              </a:rPr>
              <a:t>Only Accessible by </a:t>
            </a:r>
          </a:p>
        </p:txBody>
      </p:sp>
      <p:sp>
        <p:nvSpPr>
          <p:cNvPr id="4" name="テキスト プレースホルダー 6">
            <a:extLst>
              <a:ext uri="{FF2B5EF4-FFF2-40B4-BE49-F238E27FC236}">
                <a16:creationId xmlns:a16="http://schemas.microsoft.com/office/drawing/2014/main" id="{E96033BF-5A65-4B9D-AA6D-B3AC787953F9}"/>
              </a:ext>
            </a:extLst>
          </p:cNvPr>
          <p:cNvSpPr>
            <a:spLocks noGrp="1"/>
          </p:cNvSpPr>
          <p:nvPr>
            <p:ph type="body" sz="quarter" idx="10" hasCustomPrompt="1"/>
          </p:nvPr>
        </p:nvSpPr>
        <p:spPr>
          <a:xfrm>
            <a:off x="2604526" y="6490950"/>
            <a:ext cx="7729042" cy="247312"/>
          </a:xfrm>
        </p:spPr>
        <p:txBody>
          <a:bodyPr wrap="square" tIns="46800" rIns="0" anchor="ctr">
            <a:spAutoFit/>
          </a:bodyPr>
          <a:lstStyle>
            <a:lvl1pPr marL="0" indent="0" algn="l">
              <a:lnSpc>
                <a:spcPct val="100000"/>
              </a:lnSpc>
              <a:buNone/>
              <a:defRPr sz="1000">
                <a:solidFill>
                  <a:schemeClr val="accent1"/>
                </a:solidFill>
                <a:latin typeface="+mj-lt"/>
              </a:defRPr>
            </a:lvl1pPr>
          </a:lstStyle>
          <a:p>
            <a:pPr lvl="0"/>
            <a:r>
              <a:rPr kumimoji="1" lang="en-US" altLang="ja-JP" dirty="0"/>
              <a:t>XX Department of ROHM</a:t>
            </a:r>
            <a:endParaRPr kumimoji="1" lang="ja-JP" altLang="en-US" dirty="0"/>
          </a:p>
        </p:txBody>
      </p:sp>
      <p:sp>
        <p:nvSpPr>
          <p:cNvPr id="5" name="正方形/長方形 4">
            <a:extLst>
              <a:ext uri="{FF2B5EF4-FFF2-40B4-BE49-F238E27FC236}">
                <a16:creationId xmlns:a16="http://schemas.microsoft.com/office/drawing/2014/main" id="{2B9E8280-63E4-4F33-8A66-43187F9F0EEE}"/>
              </a:ext>
            </a:extLst>
          </p:cNvPr>
          <p:cNvSpPr/>
          <p:nvPr userDrawn="1"/>
        </p:nvSpPr>
        <p:spPr>
          <a:xfrm>
            <a:off x="346710" y="6518679"/>
            <a:ext cx="1074871" cy="1918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400"/>
              </a:spcBef>
              <a:spcAft>
                <a:spcPts val="0"/>
              </a:spcAft>
              <a:buClrTx/>
              <a:buSzTx/>
              <a:buFontTx/>
              <a:buNone/>
              <a:tabLst/>
              <a:defRPr/>
            </a:pPr>
            <a:r>
              <a:rPr lang="en-US" altLang="ja-JP" sz="1300" b="1" kern="1200" dirty="0">
                <a:solidFill>
                  <a:schemeClr val="accent1"/>
                </a:solidFill>
                <a:cs typeface="Arial" pitchFamily="34" charset="0"/>
              </a:rPr>
              <a:t>Confidential</a:t>
            </a:r>
            <a:endParaRPr lang="en-US" altLang="ja-JP" sz="1300" kern="1200" dirty="0">
              <a:solidFill>
                <a:schemeClr val="accent1"/>
              </a:solidFill>
              <a:cs typeface="Arial" pitchFamily="34" charset="0"/>
            </a:endParaRPr>
          </a:p>
        </p:txBody>
      </p:sp>
    </p:spTree>
    <p:extLst>
      <p:ext uri="{BB962C8B-B14F-4D97-AF65-F5344CB8AC3E}">
        <p14:creationId xmlns:p14="http://schemas.microsoft.com/office/powerpoint/2010/main" val="3254790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_confidential_Top right">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157921C-E109-4F34-A327-7C6F7CA6E2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hasCustomPrompt="1"/>
          </p:nvPr>
        </p:nvSpPr>
        <p:spPr>
          <a:xfrm>
            <a:off x="335360" y="97200"/>
            <a:ext cx="9360000" cy="594628"/>
          </a:xfrm>
        </p:spPr>
        <p:txBody>
          <a:bodyPr/>
          <a:lstStyle>
            <a:lvl1pPr>
              <a:defRPr>
                <a:latin typeface="+mj-lt"/>
              </a:defRPr>
            </a:lvl1pPr>
          </a:lstStyle>
          <a:p>
            <a:r>
              <a:rPr lang="en-US" altLang="ja-JP" dirty="0"/>
              <a:t>Master Title</a:t>
            </a:r>
            <a:endParaRPr lang="ja-JP" altLang="en-US" dirty="0"/>
          </a:p>
        </p:txBody>
      </p:sp>
      <p:sp>
        <p:nvSpPr>
          <p:cNvPr id="6" name="正方形/長方形 5">
            <a:extLst>
              <a:ext uri="{FF2B5EF4-FFF2-40B4-BE49-F238E27FC236}">
                <a16:creationId xmlns:a16="http://schemas.microsoft.com/office/drawing/2014/main" id="{F3F9C987-D3D6-4678-97EE-A25AECC3B8ED}"/>
              </a:ext>
            </a:extLst>
          </p:cNvPr>
          <p:cNvSpPr/>
          <p:nvPr userDrawn="1"/>
        </p:nvSpPr>
        <p:spPr>
          <a:xfrm>
            <a:off x="9846000" y="147600"/>
            <a:ext cx="1221642" cy="2397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432"/>
              </a:spcBef>
            </a:pPr>
            <a:r>
              <a:rPr lang="en-US" altLang="ja-JP" sz="1400" b="1" dirty="0">
                <a:solidFill>
                  <a:schemeClr val="accent1"/>
                </a:solidFill>
                <a:cs typeface="メイリオ" panose="020B0604030504040204" pitchFamily="50" charset="-128"/>
              </a:rPr>
              <a:t>Confidential</a:t>
            </a:r>
            <a:endParaRPr kumimoji="1" lang="ja-JP" altLang="en-US" sz="1400" b="1" dirty="0">
              <a:solidFill>
                <a:schemeClr val="accent1"/>
              </a:solidFill>
              <a:cs typeface="メイリオ" panose="020B0604030504040204" pitchFamily="50" charset="-128"/>
            </a:endParaRPr>
          </a:p>
        </p:txBody>
      </p:sp>
      <p:sp>
        <p:nvSpPr>
          <p:cNvPr id="9" name="テキスト プレースホルダー 6">
            <a:extLst>
              <a:ext uri="{FF2B5EF4-FFF2-40B4-BE49-F238E27FC236}">
                <a16:creationId xmlns:a16="http://schemas.microsoft.com/office/drawing/2014/main" id="{1810FD52-0E38-4281-AC30-5FE79C20C10D}"/>
              </a:ext>
            </a:extLst>
          </p:cNvPr>
          <p:cNvSpPr>
            <a:spLocks noGrp="1"/>
          </p:cNvSpPr>
          <p:nvPr>
            <p:ph type="body" sz="quarter" idx="10" hasCustomPrompt="1"/>
          </p:nvPr>
        </p:nvSpPr>
        <p:spPr>
          <a:xfrm>
            <a:off x="9702000" y="404664"/>
            <a:ext cx="1365658" cy="324256"/>
          </a:xfrm>
        </p:spPr>
        <p:txBody>
          <a:bodyPr wrap="square" tIns="46800" rIns="0">
            <a:spAutoFit/>
          </a:bodyPr>
          <a:lstStyle>
            <a:lvl1pPr marL="0" indent="0" algn="r">
              <a:lnSpc>
                <a:spcPts val="900"/>
              </a:lnSpc>
              <a:buNone/>
              <a:defRPr sz="800">
                <a:solidFill>
                  <a:schemeClr val="accent1"/>
                </a:solidFill>
                <a:latin typeface="+mj-lt"/>
              </a:defRPr>
            </a:lvl1pPr>
          </a:lstStyle>
          <a:p>
            <a:pPr lvl="0"/>
            <a:r>
              <a:rPr kumimoji="1" lang="en-US" altLang="ja-JP" dirty="0"/>
              <a:t>Only Accessible by XX Department of ROHM</a:t>
            </a:r>
          </a:p>
        </p:txBody>
      </p:sp>
    </p:spTree>
    <p:extLst>
      <p:ext uri="{BB962C8B-B14F-4D97-AF65-F5344CB8AC3E}">
        <p14:creationId xmlns:p14="http://schemas.microsoft.com/office/powerpoint/2010/main" val="3064077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14" name="Rectangle 18">
            <a:extLst>
              <a:ext uri="{FF2B5EF4-FFF2-40B4-BE49-F238E27FC236}">
                <a16:creationId xmlns:a16="http://schemas.microsoft.com/office/drawing/2014/main" id="{2E66AEBC-07DA-1147-AE55-1F0554F5DF5A}"/>
              </a:ext>
            </a:extLst>
          </p:cNvPr>
          <p:cNvSpPr>
            <a:spLocks noChangeArrowheads="1"/>
          </p:cNvSpPr>
          <p:nvPr userDrawn="1"/>
        </p:nvSpPr>
        <p:spPr bwMode="auto">
          <a:xfrm>
            <a:off x="6301456" y="6469530"/>
            <a:ext cx="14901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ja-JP" sz="800" kern="1200" dirty="0">
                <a:solidFill>
                  <a:srgbClr val="272727"/>
                </a:solidFill>
                <a:cs typeface="Arial" pitchFamily="34" charset="0"/>
              </a:rPr>
              <a:t>©  ROHM Co., Ltd.  </a:t>
            </a:r>
          </a:p>
        </p:txBody>
      </p:sp>
      <p:pic>
        <p:nvPicPr>
          <p:cNvPr id="15" name="Picture 13">
            <a:extLst>
              <a:ext uri="{FF2B5EF4-FFF2-40B4-BE49-F238E27FC236}">
                <a16:creationId xmlns:a16="http://schemas.microsoft.com/office/drawing/2014/main" id="{76ED5F01-3832-0342-891A-83B3BB58EA0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806719" y="6484770"/>
            <a:ext cx="13716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FD7C5ACC-35FE-EE45-9CAF-6C38ED15D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2662" y="1953104"/>
            <a:ext cx="4025846" cy="2412000"/>
          </a:xfrm>
          <a:prstGeom prst="rect">
            <a:avLst/>
          </a:prstGeom>
        </p:spPr>
      </p:pic>
    </p:spTree>
    <p:extLst>
      <p:ext uri="{BB962C8B-B14F-4D97-AF65-F5344CB8AC3E}">
        <p14:creationId xmlns:p14="http://schemas.microsoft.com/office/powerpoint/2010/main" val="895132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ja-JP" altLang="en-US" dirty="0"/>
              <a:t>マスタ タイトルの書式設定</a:t>
            </a:r>
          </a:p>
        </p:txBody>
      </p:sp>
    </p:spTree>
    <p:extLst>
      <p:ext uri="{BB962C8B-B14F-4D97-AF65-F5344CB8AC3E}">
        <p14:creationId xmlns:p14="http://schemas.microsoft.com/office/powerpoint/2010/main" val="424063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p:bg bwMode="gray">
      <p:bgPr>
        <a:solidFill>
          <a:schemeClr val="bg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9AC9426-780C-4BA9-BD81-0DE9A0F37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1"/>
            <a:ext cx="12191998" cy="6857998"/>
          </a:xfrm>
          <a:prstGeom prst="rect">
            <a:avLst/>
          </a:prstGeom>
        </p:spPr>
      </p:pic>
      <p:sp>
        <p:nvSpPr>
          <p:cNvPr id="14" name="Rectangle 18"/>
          <p:cNvSpPr>
            <a:spLocks noChangeArrowheads="1"/>
          </p:cNvSpPr>
          <p:nvPr userDrawn="1"/>
        </p:nvSpPr>
        <p:spPr bwMode="auto">
          <a:xfrm>
            <a:off x="426495" y="6469307"/>
            <a:ext cx="41432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ja-JP" sz="700" kern="1200" dirty="0">
                <a:solidFill>
                  <a:srgbClr val="272727"/>
                </a:solidFill>
                <a:cs typeface="Arial" pitchFamily="34" charset="0"/>
              </a:rPr>
              <a:t>©  ROHM Co., Ltd.  </a:t>
            </a:r>
          </a:p>
        </p:txBody>
      </p:sp>
      <p:pic>
        <p:nvPicPr>
          <p:cNvPr id="9" name="図 8">
            <a:extLst>
              <a:ext uri="{FF2B5EF4-FFF2-40B4-BE49-F238E27FC236}">
                <a16:creationId xmlns:a16="http://schemas.microsoft.com/office/drawing/2014/main" id="{63216AD4-E448-144E-884D-D2DDF2FF26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612" y="153410"/>
            <a:ext cx="5090474" cy="1630800"/>
          </a:xfrm>
          <a:prstGeom prst="rect">
            <a:avLst/>
          </a:prstGeom>
        </p:spPr>
      </p:pic>
      <p:sp>
        <p:nvSpPr>
          <p:cNvPr id="7" name="Rectangle 2">
            <a:extLst>
              <a:ext uri="{FF2B5EF4-FFF2-40B4-BE49-F238E27FC236}">
                <a16:creationId xmlns:a16="http://schemas.microsoft.com/office/drawing/2014/main" id="{AD728971-2F91-43C5-994F-26E75ED43ED6}"/>
              </a:ext>
            </a:extLst>
          </p:cNvPr>
          <p:cNvSpPr>
            <a:spLocks noGrp="1" noChangeArrowheads="1"/>
          </p:cNvSpPr>
          <p:nvPr>
            <p:ph type="ctrTitle" hasCustomPrompt="1"/>
          </p:nvPr>
        </p:nvSpPr>
        <p:spPr>
          <a:xfrm>
            <a:off x="873564" y="2982444"/>
            <a:ext cx="5510468" cy="864096"/>
          </a:xfrm>
        </p:spPr>
        <p:txBody>
          <a:bodyPr lIns="0"/>
          <a:lstStyle>
            <a:lvl1pPr>
              <a:defRPr sz="3600">
                <a:solidFill>
                  <a:schemeClr val="tx2"/>
                </a:solidFill>
                <a:latin typeface="+mj-lt"/>
              </a:defRPr>
            </a:lvl1pPr>
          </a:lstStyle>
          <a:p>
            <a:r>
              <a:rPr lang="en-US" altLang="ja-JP" dirty="0"/>
              <a:t>Title</a:t>
            </a:r>
          </a:p>
        </p:txBody>
      </p:sp>
      <p:sp>
        <p:nvSpPr>
          <p:cNvPr id="8" name="Rectangle 3">
            <a:extLst>
              <a:ext uri="{FF2B5EF4-FFF2-40B4-BE49-F238E27FC236}">
                <a16:creationId xmlns:a16="http://schemas.microsoft.com/office/drawing/2014/main" id="{044BAE3F-1472-4573-A16B-F36AC3AE4FE2}"/>
              </a:ext>
            </a:extLst>
          </p:cNvPr>
          <p:cNvSpPr>
            <a:spLocks noGrp="1" noChangeArrowheads="1"/>
          </p:cNvSpPr>
          <p:nvPr>
            <p:ph type="subTitle" idx="1" hasCustomPrompt="1"/>
          </p:nvPr>
        </p:nvSpPr>
        <p:spPr>
          <a:xfrm>
            <a:off x="873566" y="4844752"/>
            <a:ext cx="4992555" cy="1176536"/>
          </a:xfrm>
        </p:spPr>
        <p:txBody>
          <a:bodyPr lIns="0" anchor="t"/>
          <a:lstStyle>
            <a:lvl1pPr marL="0" indent="0">
              <a:spcBef>
                <a:spcPts val="0"/>
              </a:spcBef>
              <a:buFontTx/>
              <a:buNone/>
              <a:defRPr sz="1800" baseline="0">
                <a:latin typeface="+mj-lt"/>
              </a:defRPr>
            </a:lvl1pPr>
          </a:lstStyle>
          <a:p>
            <a:r>
              <a:rPr lang="en-US" altLang="ja-JP" dirty="0"/>
              <a:t>MM,</a:t>
            </a:r>
            <a:r>
              <a:rPr lang="ja-JP" altLang="en-US" dirty="0"/>
              <a:t> </a:t>
            </a:r>
            <a:r>
              <a:rPr lang="en-US" altLang="ja-JP" dirty="0"/>
              <a:t>DD, 20XX</a:t>
            </a:r>
            <a:br>
              <a:rPr lang="en-US" altLang="ja-JP" dirty="0"/>
            </a:br>
            <a:r>
              <a:rPr lang="ja-JP" altLang="en-US" dirty="0"/>
              <a:t>○○</a:t>
            </a:r>
            <a:r>
              <a:rPr lang="en-US" altLang="ja-JP" dirty="0"/>
              <a:t> Name </a:t>
            </a:r>
            <a:br>
              <a:rPr lang="en-US" altLang="ja-JP" dirty="0"/>
            </a:br>
            <a:r>
              <a:rPr lang="ja-JP" altLang="en-US" dirty="0"/>
              <a:t>○○</a:t>
            </a:r>
            <a:r>
              <a:rPr lang="en-US" altLang="ja-JP" dirty="0"/>
              <a:t> Job Title</a:t>
            </a:r>
            <a:endParaRPr lang="ja-JP" altLang="en-US" dirty="0"/>
          </a:p>
        </p:txBody>
      </p:sp>
    </p:spTree>
    <p:extLst>
      <p:ext uri="{BB962C8B-B14F-4D97-AF65-F5344CB8AC3E}">
        <p14:creationId xmlns:p14="http://schemas.microsoft.com/office/powerpoint/2010/main" val="2247395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タイトルのみ　">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ja-JP" altLang="en-US" dirty="0"/>
              <a:t>マスタ タイトルの書式設定</a:t>
            </a:r>
          </a:p>
        </p:txBody>
      </p:sp>
    </p:spTree>
    <p:extLst>
      <p:ext uri="{BB962C8B-B14F-4D97-AF65-F5344CB8AC3E}">
        <p14:creationId xmlns:p14="http://schemas.microsoft.com/office/powerpoint/2010/main" val="248489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confidential">
    <p:bg bwMode="gray">
      <p:bgPr>
        <a:solidFill>
          <a:schemeClr val="bg1"/>
        </a:solidFill>
        <a:effectLst/>
      </p:bgPr>
    </p:bg>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FD4F8186-A35D-4F08-A8B9-66F1065430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1"/>
            <a:ext cx="12191998" cy="6857998"/>
          </a:xfrm>
          <a:prstGeom prst="rect">
            <a:avLst/>
          </a:prstGeom>
        </p:spPr>
      </p:pic>
      <p:sp>
        <p:nvSpPr>
          <p:cNvPr id="14" name="Rectangle 18"/>
          <p:cNvSpPr>
            <a:spLocks noChangeArrowheads="1"/>
          </p:cNvSpPr>
          <p:nvPr userDrawn="1"/>
        </p:nvSpPr>
        <p:spPr bwMode="auto">
          <a:xfrm>
            <a:off x="426495" y="6469307"/>
            <a:ext cx="41432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ja-JP" sz="700" kern="1200" dirty="0">
                <a:solidFill>
                  <a:srgbClr val="272727"/>
                </a:solidFill>
                <a:cs typeface="Arial" pitchFamily="34" charset="0"/>
              </a:rPr>
              <a:t>©  ROHM Co., Ltd.  </a:t>
            </a:r>
          </a:p>
        </p:txBody>
      </p:sp>
      <p:sp>
        <p:nvSpPr>
          <p:cNvPr id="8" name="正方形/長方形 7">
            <a:extLst>
              <a:ext uri="{FF2B5EF4-FFF2-40B4-BE49-F238E27FC236}">
                <a16:creationId xmlns:a16="http://schemas.microsoft.com/office/drawing/2014/main" id="{09703BB0-5EA8-464E-8E8F-90AC0828B571}"/>
              </a:ext>
            </a:extLst>
          </p:cNvPr>
          <p:cNvSpPr/>
          <p:nvPr userDrawn="1"/>
        </p:nvSpPr>
        <p:spPr>
          <a:xfrm>
            <a:off x="10128448" y="404664"/>
            <a:ext cx="1512161" cy="276999"/>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432"/>
              </a:spcBef>
            </a:pPr>
            <a:r>
              <a:rPr lang="en-US" altLang="ja-JP" sz="1800" b="1">
                <a:solidFill>
                  <a:schemeClr val="accent1"/>
                </a:solidFill>
                <a:cs typeface="メイリオ" panose="020B0604030504040204" pitchFamily="50" charset="-128"/>
              </a:rPr>
              <a:t>Confidential</a:t>
            </a:r>
            <a:endParaRPr kumimoji="1" lang="ja-JP" altLang="en-US" sz="1800" b="1">
              <a:solidFill>
                <a:schemeClr val="accent1"/>
              </a:solidFill>
              <a:cs typeface="メイリオ" panose="020B0604030504040204" pitchFamily="50" charset="-128"/>
            </a:endParaRPr>
          </a:p>
        </p:txBody>
      </p:sp>
      <p:pic>
        <p:nvPicPr>
          <p:cNvPr id="10" name="図 9">
            <a:extLst>
              <a:ext uri="{FF2B5EF4-FFF2-40B4-BE49-F238E27FC236}">
                <a16:creationId xmlns:a16="http://schemas.microsoft.com/office/drawing/2014/main" id="{93F4FE54-6A0E-7643-9609-A0A554B718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612" y="153410"/>
            <a:ext cx="5090474" cy="1630800"/>
          </a:xfrm>
          <a:prstGeom prst="rect">
            <a:avLst/>
          </a:prstGeom>
        </p:spPr>
      </p:pic>
      <p:sp>
        <p:nvSpPr>
          <p:cNvPr id="15" name="Rectangle 2">
            <a:extLst>
              <a:ext uri="{FF2B5EF4-FFF2-40B4-BE49-F238E27FC236}">
                <a16:creationId xmlns:a16="http://schemas.microsoft.com/office/drawing/2014/main" id="{73B07BC7-66AC-4595-B5FF-4A0D1B150D7E}"/>
              </a:ext>
            </a:extLst>
          </p:cNvPr>
          <p:cNvSpPr>
            <a:spLocks noGrp="1" noChangeArrowheads="1"/>
          </p:cNvSpPr>
          <p:nvPr>
            <p:ph type="ctrTitle" hasCustomPrompt="1"/>
          </p:nvPr>
        </p:nvSpPr>
        <p:spPr>
          <a:xfrm>
            <a:off x="873564" y="2982444"/>
            <a:ext cx="5510468" cy="864096"/>
          </a:xfrm>
        </p:spPr>
        <p:txBody>
          <a:bodyPr lIns="0"/>
          <a:lstStyle>
            <a:lvl1pPr>
              <a:defRPr sz="3600">
                <a:solidFill>
                  <a:schemeClr val="tx2"/>
                </a:solidFill>
                <a:latin typeface="+mj-lt"/>
              </a:defRPr>
            </a:lvl1pPr>
          </a:lstStyle>
          <a:p>
            <a:r>
              <a:rPr lang="en-US" altLang="ja-JP" dirty="0"/>
              <a:t>Title</a:t>
            </a:r>
          </a:p>
        </p:txBody>
      </p:sp>
      <p:sp>
        <p:nvSpPr>
          <p:cNvPr id="16" name="Rectangle 3">
            <a:extLst>
              <a:ext uri="{FF2B5EF4-FFF2-40B4-BE49-F238E27FC236}">
                <a16:creationId xmlns:a16="http://schemas.microsoft.com/office/drawing/2014/main" id="{D3F8291B-8F48-488D-9C02-77D7B3EE8F54}"/>
              </a:ext>
            </a:extLst>
          </p:cNvPr>
          <p:cNvSpPr>
            <a:spLocks noGrp="1" noChangeArrowheads="1"/>
          </p:cNvSpPr>
          <p:nvPr>
            <p:ph type="subTitle" idx="1" hasCustomPrompt="1"/>
          </p:nvPr>
        </p:nvSpPr>
        <p:spPr>
          <a:xfrm>
            <a:off x="873566" y="4844752"/>
            <a:ext cx="4992555" cy="1176536"/>
          </a:xfrm>
        </p:spPr>
        <p:txBody>
          <a:bodyPr lIns="0" anchor="t"/>
          <a:lstStyle>
            <a:lvl1pPr marL="0" indent="0">
              <a:spcBef>
                <a:spcPts val="0"/>
              </a:spcBef>
              <a:buFontTx/>
              <a:buNone/>
              <a:defRPr sz="1800" baseline="0">
                <a:latin typeface="+mj-lt"/>
              </a:defRPr>
            </a:lvl1pPr>
          </a:lstStyle>
          <a:p>
            <a:r>
              <a:rPr lang="en-US" altLang="ja-JP" dirty="0"/>
              <a:t>MM,</a:t>
            </a:r>
            <a:r>
              <a:rPr lang="ja-JP" altLang="en-US" dirty="0"/>
              <a:t> </a:t>
            </a:r>
            <a:r>
              <a:rPr lang="en-US" altLang="ja-JP" dirty="0"/>
              <a:t>DD, 20XX</a:t>
            </a:r>
            <a:br>
              <a:rPr lang="en-US" altLang="ja-JP" dirty="0"/>
            </a:br>
            <a:r>
              <a:rPr lang="ja-JP" altLang="en-US" dirty="0"/>
              <a:t>○○</a:t>
            </a:r>
            <a:r>
              <a:rPr lang="en-US" altLang="ja-JP" dirty="0"/>
              <a:t> Name </a:t>
            </a:r>
            <a:br>
              <a:rPr lang="en-US" altLang="ja-JP" dirty="0"/>
            </a:br>
            <a:r>
              <a:rPr lang="ja-JP" altLang="en-US" dirty="0"/>
              <a:t>○○</a:t>
            </a:r>
            <a:r>
              <a:rPr lang="en-US" altLang="ja-JP" dirty="0"/>
              <a:t> Job Title</a:t>
            </a:r>
            <a:endParaRPr lang="ja-JP" altLang="en-US" dirty="0"/>
          </a:p>
        </p:txBody>
      </p:sp>
      <p:sp>
        <p:nvSpPr>
          <p:cNvPr id="17" name="テキスト プレースホルダー 6">
            <a:extLst>
              <a:ext uri="{FF2B5EF4-FFF2-40B4-BE49-F238E27FC236}">
                <a16:creationId xmlns:a16="http://schemas.microsoft.com/office/drawing/2014/main" id="{9BE90C01-D9C2-453F-8BA4-182996EF9AF3}"/>
              </a:ext>
            </a:extLst>
          </p:cNvPr>
          <p:cNvSpPr>
            <a:spLocks noGrp="1"/>
          </p:cNvSpPr>
          <p:nvPr>
            <p:ph type="body" sz="quarter" idx="10" hasCustomPrompt="1"/>
          </p:nvPr>
        </p:nvSpPr>
        <p:spPr>
          <a:xfrm>
            <a:off x="8400256" y="820463"/>
            <a:ext cx="3240353" cy="276999"/>
          </a:xfrm>
          <a:solidFill>
            <a:schemeClr val="bg1"/>
          </a:solidFill>
        </p:spPr>
        <p:txBody>
          <a:bodyPr wrap="square">
            <a:spAutoFit/>
          </a:bodyPr>
          <a:lstStyle>
            <a:lvl1pPr marL="0" indent="0" algn="r">
              <a:buNone/>
              <a:defRPr sz="1200">
                <a:solidFill>
                  <a:schemeClr val="accent1"/>
                </a:solidFill>
                <a:latin typeface="+mj-lt"/>
              </a:defRPr>
            </a:lvl1pPr>
          </a:lstStyle>
          <a:p>
            <a:pPr lvl="0"/>
            <a:r>
              <a:rPr kumimoji="1" lang="en-US" altLang="ja-JP" dirty="0"/>
              <a:t>Only Accessible by XX Department of ROHM</a:t>
            </a:r>
          </a:p>
        </p:txBody>
      </p:sp>
    </p:spTree>
    <p:extLst>
      <p:ext uri="{BB962C8B-B14F-4D97-AF65-F5344CB8AC3E}">
        <p14:creationId xmlns:p14="http://schemas.microsoft.com/office/powerpoint/2010/main" val="26678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p:bg bwMode="gray">
      <p:bgPr>
        <a:solidFill>
          <a:schemeClr val="bg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D8C6C25-A81E-4059-9F0C-6DB687E504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8"/>
          <p:cNvSpPr>
            <a:spLocks noChangeArrowheads="1"/>
          </p:cNvSpPr>
          <p:nvPr userDrawn="1"/>
        </p:nvSpPr>
        <p:spPr bwMode="auto">
          <a:xfrm>
            <a:off x="426495" y="6469307"/>
            <a:ext cx="41432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ja-JP" sz="700" kern="1200" dirty="0">
                <a:solidFill>
                  <a:srgbClr val="272727"/>
                </a:solidFill>
                <a:cs typeface="Arial" pitchFamily="34" charset="0"/>
              </a:rPr>
              <a:t>©  ROHM Co., Ltd.  </a:t>
            </a:r>
          </a:p>
        </p:txBody>
      </p:sp>
      <p:pic>
        <p:nvPicPr>
          <p:cNvPr id="9" name="図 8">
            <a:extLst>
              <a:ext uri="{FF2B5EF4-FFF2-40B4-BE49-F238E27FC236}">
                <a16:creationId xmlns:a16="http://schemas.microsoft.com/office/drawing/2014/main" id="{63216AD4-E448-144E-884D-D2DDF2FF26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612" y="153410"/>
            <a:ext cx="5090474" cy="1630800"/>
          </a:xfrm>
          <a:prstGeom prst="rect">
            <a:avLst/>
          </a:prstGeom>
        </p:spPr>
      </p:pic>
      <p:sp>
        <p:nvSpPr>
          <p:cNvPr id="7" name="Rectangle 2">
            <a:extLst>
              <a:ext uri="{FF2B5EF4-FFF2-40B4-BE49-F238E27FC236}">
                <a16:creationId xmlns:a16="http://schemas.microsoft.com/office/drawing/2014/main" id="{CDD163B1-8F8C-4A06-A335-E27535B8B0A0}"/>
              </a:ext>
            </a:extLst>
          </p:cNvPr>
          <p:cNvSpPr>
            <a:spLocks noGrp="1" noChangeArrowheads="1"/>
          </p:cNvSpPr>
          <p:nvPr>
            <p:ph type="ctrTitle" hasCustomPrompt="1"/>
          </p:nvPr>
        </p:nvSpPr>
        <p:spPr>
          <a:xfrm>
            <a:off x="873564" y="2982444"/>
            <a:ext cx="5510468" cy="864096"/>
          </a:xfrm>
        </p:spPr>
        <p:txBody>
          <a:bodyPr lIns="0"/>
          <a:lstStyle>
            <a:lvl1pPr>
              <a:defRPr sz="3600">
                <a:solidFill>
                  <a:schemeClr val="tx2"/>
                </a:solidFill>
                <a:latin typeface="+mj-lt"/>
              </a:defRPr>
            </a:lvl1pPr>
          </a:lstStyle>
          <a:p>
            <a:r>
              <a:rPr lang="en-US" altLang="ja-JP" dirty="0"/>
              <a:t>Title</a:t>
            </a:r>
          </a:p>
        </p:txBody>
      </p:sp>
      <p:sp>
        <p:nvSpPr>
          <p:cNvPr id="8" name="Rectangle 3">
            <a:extLst>
              <a:ext uri="{FF2B5EF4-FFF2-40B4-BE49-F238E27FC236}">
                <a16:creationId xmlns:a16="http://schemas.microsoft.com/office/drawing/2014/main" id="{BF2FB7C8-7DF8-4FC8-9178-8EFFFD06E66E}"/>
              </a:ext>
            </a:extLst>
          </p:cNvPr>
          <p:cNvSpPr>
            <a:spLocks noGrp="1" noChangeArrowheads="1"/>
          </p:cNvSpPr>
          <p:nvPr>
            <p:ph type="subTitle" idx="1" hasCustomPrompt="1"/>
          </p:nvPr>
        </p:nvSpPr>
        <p:spPr>
          <a:xfrm>
            <a:off x="873566" y="4844752"/>
            <a:ext cx="4992555" cy="1176536"/>
          </a:xfrm>
        </p:spPr>
        <p:txBody>
          <a:bodyPr lIns="0" anchor="t"/>
          <a:lstStyle>
            <a:lvl1pPr marL="0" indent="0">
              <a:spcBef>
                <a:spcPts val="0"/>
              </a:spcBef>
              <a:buFontTx/>
              <a:buNone/>
              <a:defRPr sz="1800" baseline="0">
                <a:latin typeface="+mj-lt"/>
              </a:defRPr>
            </a:lvl1pPr>
          </a:lstStyle>
          <a:p>
            <a:r>
              <a:rPr lang="en-US" altLang="ja-JP" dirty="0"/>
              <a:t>MM,</a:t>
            </a:r>
            <a:r>
              <a:rPr lang="ja-JP" altLang="en-US" dirty="0"/>
              <a:t> </a:t>
            </a:r>
            <a:r>
              <a:rPr lang="en-US" altLang="ja-JP" dirty="0"/>
              <a:t>DD, 20XX</a:t>
            </a:r>
            <a:br>
              <a:rPr lang="en-US" altLang="ja-JP" dirty="0"/>
            </a:br>
            <a:r>
              <a:rPr lang="ja-JP" altLang="en-US" dirty="0"/>
              <a:t>○○</a:t>
            </a:r>
            <a:r>
              <a:rPr lang="en-US" altLang="ja-JP" dirty="0"/>
              <a:t> Name </a:t>
            </a:r>
            <a:br>
              <a:rPr lang="en-US" altLang="ja-JP" dirty="0"/>
            </a:br>
            <a:r>
              <a:rPr lang="ja-JP" altLang="en-US" dirty="0"/>
              <a:t>○○</a:t>
            </a:r>
            <a:r>
              <a:rPr lang="en-US" altLang="ja-JP" dirty="0"/>
              <a:t> Job Title</a:t>
            </a:r>
            <a:endParaRPr lang="ja-JP" altLang="en-US" dirty="0"/>
          </a:p>
        </p:txBody>
      </p:sp>
    </p:spTree>
    <p:extLst>
      <p:ext uri="{BB962C8B-B14F-4D97-AF65-F5344CB8AC3E}">
        <p14:creationId xmlns:p14="http://schemas.microsoft.com/office/powerpoint/2010/main" val="117173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confidential">
    <p:bg bwMode="gray">
      <p:bgPr>
        <a:solidFill>
          <a:schemeClr val="bg1"/>
        </a:solidFill>
        <a:effectLst/>
      </p:bgPr>
    </p:bg>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2CF305E-B89F-419E-87DD-028629873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8"/>
          <p:cNvSpPr>
            <a:spLocks noChangeArrowheads="1"/>
          </p:cNvSpPr>
          <p:nvPr userDrawn="1"/>
        </p:nvSpPr>
        <p:spPr bwMode="auto">
          <a:xfrm>
            <a:off x="426495" y="6469307"/>
            <a:ext cx="41432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ja-JP" sz="700" kern="1200" dirty="0">
                <a:solidFill>
                  <a:srgbClr val="272727"/>
                </a:solidFill>
                <a:cs typeface="Arial" pitchFamily="34" charset="0"/>
              </a:rPr>
              <a:t>©  ROHM Co., Ltd.  </a:t>
            </a:r>
          </a:p>
        </p:txBody>
      </p:sp>
      <p:sp>
        <p:nvSpPr>
          <p:cNvPr id="8" name="正方形/長方形 7">
            <a:extLst>
              <a:ext uri="{FF2B5EF4-FFF2-40B4-BE49-F238E27FC236}">
                <a16:creationId xmlns:a16="http://schemas.microsoft.com/office/drawing/2014/main" id="{09703BB0-5EA8-464E-8E8F-90AC0828B571}"/>
              </a:ext>
            </a:extLst>
          </p:cNvPr>
          <p:cNvSpPr/>
          <p:nvPr userDrawn="1"/>
        </p:nvSpPr>
        <p:spPr>
          <a:xfrm>
            <a:off x="10128448" y="404664"/>
            <a:ext cx="1512161" cy="276999"/>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432"/>
              </a:spcBef>
            </a:pPr>
            <a:r>
              <a:rPr lang="en-US" altLang="ja-JP" sz="1800" b="1">
                <a:solidFill>
                  <a:schemeClr val="accent1"/>
                </a:solidFill>
                <a:cs typeface="メイリオ" panose="020B0604030504040204" pitchFamily="50" charset="-128"/>
              </a:rPr>
              <a:t>Confidential</a:t>
            </a:r>
            <a:endParaRPr kumimoji="1" lang="ja-JP" altLang="en-US" sz="1800" b="1">
              <a:solidFill>
                <a:schemeClr val="accent1"/>
              </a:solidFill>
              <a:cs typeface="メイリオ" panose="020B0604030504040204" pitchFamily="50" charset="-128"/>
            </a:endParaRPr>
          </a:p>
        </p:txBody>
      </p:sp>
      <p:pic>
        <p:nvPicPr>
          <p:cNvPr id="10" name="図 9">
            <a:extLst>
              <a:ext uri="{FF2B5EF4-FFF2-40B4-BE49-F238E27FC236}">
                <a16:creationId xmlns:a16="http://schemas.microsoft.com/office/drawing/2014/main" id="{93F4FE54-6A0E-7643-9609-A0A554B718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612" y="153410"/>
            <a:ext cx="5090474" cy="1630800"/>
          </a:xfrm>
          <a:prstGeom prst="rect">
            <a:avLst/>
          </a:prstGeom>
        </p:spPr>
      </p:pic>
      <p:sp>
        <p:nvSpPr>
          <p:cNvPr id="15" name="Rectangle 2">
            <a:extLst>
              <a:ext uri="{FF2B5EF4-FFF2-40B4-BE49-F238E27FC236}">
                <a16:creationId xmlns:a16="http://schemas.microsoft.com/office/drawing/2014/main" id="{2586DDCF-AB83-4BE4-AF48-AA07BBEB11ED}"/>
              </a:ext>
            </a:extLst>
          </p:cNvPr>
          <p:cNvSpPr>
            <a:spLocks noGrp="1" noChangeArrowheads="1"/>
          </p:cNvSpPr>
          <p:nvPr>
            <p:ph type="ctrTitle" hasCustomPrompt="1"/>
          </p:nvPr>
        </p:nvSpPr>
        <p:spPr>
          <a:xfrm>
            <a:off x="873564" y="2982444"/>
            <a:ext cx="5510468" cy="864096"/>
          </a:xfrm>
        </p:spPr>
        <p:txBody>
          <a:bodyPr lIns="0"/>
          <a:lstStyle>
            <a:lvl1pPr>
              <a:defRPr sz="3600">
                <a:solidFill>
                  <a:schemeClr val="tx2"/>
                </a:solidFill>
                <a:latin typeface="+mj-lt"/>
              </a:defRPr>
            </a:lvl1pPr>
          </a:lstStyle>
          <a:p>
            <a:r>
              <a:rPr lang="en-US" altLang="ja-JP" dirty="0"/>
              <a:t>Title</a:t>
            </a:r>
          </a:p>
        </p:txBody>
      </p:sp>
      <p:sp>
        <p:nvSpPr>
          <p:cNvPr id="16" name="Rectangle 3">
            <a:extLst>
              <a:ext uri="{FF2B5EF4-FFF2-40B4-BE49-F238E27FC236}">
                <a16:creationId xmlns:a16="http://schemas.microsoft.com/office/drawing/2014/main" id="{C649FE67-E219-4DA3-BDEE-97556A5094B9}"/>
              </a:ext>
            </a:extLst>
          </p:cNvPr>
          <p:cNvSpPr>
            <a:spLocks noGrp="1" noChangeArrowheads="1"/>
          </p:cNvSpPr>
          <p:nvPr>
            <p:ph type="subTitle" idx="1" hasCustomPrompt="1"/>
          </p:nvPr>
        </p:nvSpPr>
        <p:spPr>
          <a:xfrm>
            <a:off x="873566" y="4844752"/>
            <a:ext cx="4992555" cy="1176536"/>
          </a:xfrm>
        </p:spPr>
        <p:txBody>
          <a:bodyPr lIns="0" anchor="t"/>
          <a:lstStyle>
            <a:lvl1pPr marL="0" indent="0">
              <a:spcBef>
                <a:spcPts val="0"/>
              </a:spcBef>
              <a:buFontTx/>
              <a:buNone/>
              <a:defRPr sz="1800" baseline="0">
                <a:latin typeface="+mj-lt"/>
              </a:defRPr>
            </a:lvl1pPr>
          </a:lstStyle>
          <a:p>
            <a:r>
              <a:rPr lang="en-US" altLang="ja-JP" dirty="0"/>
              <a:t>MM,</a:t>
            </a:r>
            <a:r>
              <a:rPr lang="ja-JP" altLang="en-US" dirty="0"/>
              <a:t> </a:t>
            </a:r>
            <a:r>
              <a:rPr lang="en-US" altLang="ja-JP" dirty="0"/>
              <a:t>DD, 20XX</a:t>
            </a:r>
            <a:br>
              <a:rPr lang="en-US" altLang="ja-JP" dirty="0"/>
            </a:br>
            <a:r>
              <a:rPr lang="ja-JP" altLang="en-US" dirty="0"/>
              <a:t>○○</a:t>
            </a:r>
            <a:r>
              <a:rPr lang="en-US" altLang="ja-JP" dirty="0"/>
              <a:t> Name </a:t>
            </a:r>
            <a:br>
              <a:rPr lang="en-US" altLang="ja-JP" dirty="0"/>
            </a:br>
            <a:r>
              <a:rPr lang="ja-JP" altLang="en-US" dirty="0"/>
              <a:t>○○</a:t>
            </a:r>
            <a:r>
              <a:rPr lang="en-US" altLang="ja-JP" dirty="0"/>
              <a:t> Job Title</a:t>
            </a:r>
            <a:endParaRPr lang="ja-JP" altLang="en-US" dirty="0"/>
          </a:p>
        </p:txBody>
      </p:sp>
      <p:sp>
        <p:nvSpPr>
          <p:cNvPr id="17" name="テキスト プレースホルダー 6">
            <a:extLst>
              <a:ext uri="{FF2B5EF4-FFF2-40B4-BE49-F238E27FC236}">
                <a16:creationId xmlns:a16="http://schemas.microsoft.com/office/drawing/2014/main" id="{E937A881-8064-47A6-8E0F-1B761CCB58B4}"/>
              </a:ext>
            </a:extLst>
          </p:cNvPr>
          <p:cNvSpPr>
            <a:spLocks noGrp="1"/>
          </p:cNvSpPr>
          <p:nvPr>
            <p:ph type="body" sz="quarter" idx="10" hasCustomPrompt="1"/>
          </p:nvPr>
        </p:nvSpPr>
        <p:spPr>
          <a:xfrm>
            <a:off x="8400256" y="820463"/>
            <a:ext cx="3240353" cy="276999"/>
          </a:xfrm>
          <a:solidFill>
            <a:schemeClr val="bg1"/>
          </a:solidFill>
        </p:spPr>
        <p:txBody>
          <a:bodyPr wrap="square">
            <a:spAutoFit/>
          </a:bodyPr>
          <a:lstStyle>
            <a:lvl1pPr marL="0" indent="0" algn="r">
              <a:buNone/>
              <a:defRPr sz="1200">
                <a:solidFill>
                  <a:schemeClr val="accent1"/>
                </a:solidFill>
                <a:latin typeface="+mj-lt"/>
              </a:defRPr>
            </a:lvl1pPr>
          </a:lstStyle>
          <a:p>
            <a:pPr lvl="0"/>
            <a:r>
              <a:rPr kumimoji="1" lang="en-US" altLang="ja-JP" dirty="0"/>
              <a:t>Only Accessible by XX Department of ROHM</a:t>
            </a:r>
          </a:p>
        </p:txBody>
      </p:sp>
    </p:spTree>
    <p:extLst>
      <p:ext uri="{BB962C8B-B14F-4D97-AF65-F5344CB8AC3E}">
        <p14:creationId xmlns:p14="http://schemas.microsoft.com/office/powerpoint/2010/main" val="154196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p:bg bwMode="gray">
      <p:bgPr>
        <a:solidFill>
          <a:schemeClr val="bg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AB166B5-09E1-465D-89A3-A3BF8B38B3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8"/>
          <p:cNvSpPr>
            <a:spLocks noChangeArrowheads="1"/>
          </p:cNvSpPr>
          <p:nvPr userDrawn="1"/>
        </p:nvSpPr>
        <p:spPr bwMode="auto">
          <a:xfrm>
            <a:off x="426495" y="6469307"/>
            <a:ext cx="41432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ja-JP" sz="700" kern="1200" dirty="0">
                <a:solidFill>
                  <a:srgbClr val="272727"/>
                </a:solidFill>
                <a:cs typeface="Arial" pitchFamily="34" charset="0"/>
              </a:rPr>
              <a:t>©  ROHM Co., Ltd.  </a:t>
            </a:r>
          </a:p>
        </p:txBody>
      </p:sp>
      <p:pic>
        <p:nvPicPr>
          <p:cNvPr id="9" name="図 8">
            <a:extLst>
              <a:ext uri="{FF2B5EF4-FFF2-40B4-BE49-F238E27FC236}">
                <a16:creationId xmlns:a16="http://schemas.microsoft.com/office/drawing/2014/main" id="{63216AD4-E448-144E-884D-D2DDF2FF26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612" y="153410"/>
            <a:ext cx="5090474" cy="1630800"/>
          </a:xfrm>
          <a:prstGeom prst="rect">
            <a:avLst/>
          </a:prstGeom>
        </p:spPr>
      </p:pic>
      <p:sp>
        <p:nvSpPr>
          <p:cNvPr id="7" name="Rectangle 2">
            <a:extLst>
              <a:ext uri="{FF2B5EF4-FFF2-40B4-BE49-F238E27FC236}">
                <a16:creationId xmlns:a16="http://schemas.microsoft.com/office/drawing/2014/main" id="{5E8FFDAF-9861-4204-941B-A09067524219}"/>
              </a:ext>
            </a:extLst>
          </p:cNvPr>
          <p:cNvSpPr>
            <a:spLocks noGrp="1" noChangeArrowheads="1"/>
          </p:cNvSpPr>
          <p:nvPr>
            <p:ph type="ctrTitle" hasCustomPrompt="1"/>
          </p:nvPr>
        </p:nvSpPr>
        <p:spPr>
          <a:xfrm>
            <a:off x="873564" y="2982444"/>
            <a:ext cx="5510468" cy="864096"/>
          </a:xfrm>
        </p:spPr>
        <p:txBody>
          <a:bodyPr lIns="0"/>
          <a:lstStyle>
            <a:lvl1pPr>
              <a:defRPr sz="3600">
                <a:solidFill>
                  <a:schemeClr val="tx2"/>
                </a:solidFill>
                <a:latin typeface="+mj-lt"/>
              </a:defRPr>
            </a:lvl1pPr>
          </a:lstStyle>
          <a:p>
            <a:r>
              <a:rPr lang="en-US" altLang="ja-JP" dirty="0"/>
              <a:t>Title</a:t>
            </a:r>
          </a:p>
        </p:txBody>
      </p:sp>
      <p:sp>
        <p:nvSpPr>
          <p:cNvPr id="8" name="Rectangle 3">
            <a:extLst>
              <a:ext uri="{FF2B5EF4-FFF2-40B4-BE49-F238E27FC236}">
                <a16:creationId xmlns:a16="http://schemas.microsoft.com/office/drawing/2014/main" id="{04AB44D0-2C2A-4B0A-87E2-CCFCA45F2D5B}"/>
              </a:ext>
            </a:extLst>
          </p:cNvPr>
          <p:cNvSpPr>
            <a:spLocks noGrp="1" noChangeArrowheads="1"/>
          </p:cNvSpPr>
          <p:nvPr>
            <p:ph type="subTitle" idx="1" hasCustomPrompt="1"/>
          </p:nvPr>
        </p:nvSpPr>
        <p:spPr>
          <a:xfrm>
            <a:off x="873566" y="4844752"/>
            <a:ext cx="4992555" cy="1176536"/>
          </a:xfrm>
        </p:spPr>
        <p:txBody>
          <a:bodyPr lIns="0" anchor="t"/>
          <a:lstStyle>
            <a:lvl1pPr marL="0" indent="0">
              <a:spcBef>
                <a:spcPts val="0"/>
              </a:spcBef>
              <a:buFontTx/>
              <a:buNone/>
              <a:defRPr sz="1800" baseline="0">
                <a:latin typeface="+mj-lt"/>
              </a:defRPr>
            </a:lvl1pPr>
          </a:lstStyle>
          <a:p>
            <a:r>
              <a:rPr lang="en-US" altLang="ja-JP" dirty="0"/>
              <a:t>MM,</a:t>
            </a:r>
            <a:r>
              <a:rPr lang="ja-JP" altLang="en-US" dirty="0"/>
              <a:t> </a:t>
            </a:r>
            <a:r>
              <a:rPr lang="en-US" altLang="ja-JP" dirty="0"/>
              <a:t>DD, 20XX</a:t>
            </a:r>
            <a:br>
              <a:rPr lang="en-US" altLang="ja-JP" dirty="0"/>
            </a:br>
            <a:r>
              <a:rPr lang="ja-JP" altLang="en-US" dirty="0"/>
              <a:t>○○</a:t>
            </a:r>
            <a:r>
              <a:rPr lang="en-US" altLang="ja-JP" dirty="0"/>
              <a:t> Name </a:t>
            </a:r>
            <a:br>
              <a:rPr lang="en-US" altLang="ja-JP" dirty="0"/>
            </a:br>
            <a:r>
              <a:rPr lang="ja-JP" altLang="en-US" dirty="0"/>
              <a:t>○○</a:t>
            </a:r>
            <a:r>
              <a:rPr lang="en-US" altLang="ja-JP" dirty="0"/>
              <a:t> Job Title</a:t>
            </a:r>
            <a:endParaRPr lang="ja-JP" altLang="en-US" dirty="0"/>
          </a:p>
        </p:txBody>
      </p:sp>
    </p:spTree>
    <p:extLst>
      <p:ext uri="{BB962C8B-B14F-4D97-AF65-F5344CB8AC3E}">
        <p14:creationId xmlns:p14="http://schemas.microsoft.com/office/powerpoint/2010/main" val="1234091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confidential">
    <p:bg bwMode="gray">
      <p:bgPr>
        <a:solidFill>
          <a:schemeClr val="bg1"/>
        </a:solidFill>
        <a:effectLst/>
      </p:bgPr>
    </p:bg>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F9CC088C-EB5F-473C-8F0D-659FDBD9CA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8"/>
          <p:cNvSpPr>
            <a:spLocks noChangeArrowheads="1"/>
          </p:cNvSpPr>
          <p:nvPr userDrawn="1"/>
        </p:nvSpPr>
        <p:spPr bwMode="auto">
          <a:xfrm>
            <a:off x="426495" y="6469307"/>
            <a:ext cx="41432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en-US" altLang="ja-JP" sz="700" kern="1200" dirty="0">
                <a:solidFill>
                  <a:srgbClr val="272727"/>
                </a:solidFill>
                <a:cs typeface="Arial" pitchFamily="34" charset="0"/>
              </a:rPr>
              <a:t>©  ROHM Co., Ltd.  </a:t>
            </a:r>
          </a:p>
        </p:txBody>
      </p:sp>
      <p:sp>
        <p:nvSpPr>
          <p:cNvPr id="8" name="正方形/長方形 7">
            <a:extLst>
              <a:ext uri="{FF2B5EF4-FFF2-40B4-BE49-F238E27FC236}">
                <a16:creationId xmlns:a16="http://schemas.microsoft.com/office/drawing/2014/main" id="{09703BB0-5EA8-464E-8E8F-90AC0828B571}"/>
              </a:ext>
            </a:extLst>
          </p:cNvPr>
          <p:cNvSpPr/>
          <p:nvPr userDrawn="1"/>
        </p:nvSpPr>
        <p:spPr>
          <a:xfrm>
            <a:off x="10128448" y="404664"/>
            <a:ext cx="1512161" cy="276999"/>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432"/>
              </a:spcBef>
            </a:pPr>
            <a:r>
              <a:rPr lang="en-US" altLang="ja-JP" sz="1800" b="1">
                <a:solidFill>
                  <a:schemeClr val="accent1"/>
                </a:solidFill>
                <a:cs typeface="メイリオ" panose="020B0604030504040204" pitchFamily="50" charset="-128"/>
              </a:rPr>
              <a:t>Confidential</a:t>
            </a:r>
            <a:endParaRPr kumimoji="1" lang="ja-JP" altLang="en-US" sz="1800" b="1">
              <a:solidFill>
                <a:schemeClr val="accent1"/>
              </a:solidFill>
              <a:cs typeface="メイリオ" panose="020B0604030504040204" pitchFamily="50" charset="-128"/>
            </a:endParaRPr>
          </a:p>
        </p:txBody>
      </p:sp>
      <p:pic>
        <p:nvPicPr>
          <p:cNvPr id="10" name="図 9">
            <a:extLst>
              <a:ext uri="{FF2B5EF4-FFF2-40B4-BE49-F238E27FC236}">
                <a16:creationId xmlns:a16="http://schemas.microsoft.com/office/drawing/2014/main" id="{93F4FE54-6A0E-7643-9609-A0A554B718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612" y="153410"/>
            <a:ext cx="5090474" cy="1630800"/>
          </a:xfrm>
          <a:prstGeom prst="rect">
            <a:avLst/>
          </a:prstGeom>
        </p:spPr>
      </p:pic>
      <p:sp>
        <p:nvSpPr>
          <p:cNvPr id="15" name="Rectangle 2">
            <a:extLst>
              <a:ext uri="{FF2B5EF4-FFF2-40B4-BE49-F238E27FC236}">
                <a16:creationId xmlns:a16="http://schemas.microsoft.com/office/drawing/2014/main" id="{D8099F5B-3450-40AA-9C13-D63ECCEC2946}"/>
              </a:ext>
            </a:extLst>
          </p:cNvPr>
          <p:cNvSpPr>
            <a:spLocks noGrp="1" noChangeArrowheads="1"/>
          </p:cNvSpPr>
          <p:nvPr>
            <p:ph type="ctrTitle" hasCustomPrompt="1"/>
          </p:nvPr>
        </p:nvSpPr>
        <p:spPr>
          <a:xfrm>
            <a:off x="873564" y="2982444"/>
            <a:ext cx="5510468" cy="864096"/>
          </a:xfrm>
        </p:spPr>
        <p:txBody>
          <a:bodyPr lIns="0"/>
          <a:lstStyle>
            <a:lvl1pPr>
              <a:defRPr sz="3600">
                <a:solidFill>
                  <a:schemeClr val="tx2"/>
                </a:solidFill>
                <a:latin typeface="+mj-lt"/>
              </a:defRPr>
            </a:lvl1pPr>
          </a:lstStyle>
          <a:p>
            <a:r>
              <a:rPr lang="en-US" altLang="ja-JP" dirty="0"/>
              <a:t>Title</a:t>
            </a:r>
          </a:p>
        </p:txBody>
      </p:sp>
      <p:sp>
        <p:nvSpPr>
          <p:cNvPr id="16" name="Rectangle 3">
            <a:extLst>
              <a:ext uri="{FF2B5EF4-FFF2-40B4-BE49-F238E27FC236}">
                <a16:creationId xmlns:a16="http://schemas.microsoft.com/office/drawing/2014/main" id="{A197D93C-61AE-4837-A9B6-ED8AEA967971}"/>
              </a:ext>
            </a:extLst>
          </p:cNvPr>
          <p:cNvSpPr>
            <a:spLocks noGrp="1" noChangeArrowheads="1"/>
          </p:cNvSpPr>
          <p:nvPr>
            <p:ph type="subTitle" idx="1" hasCustomPrompt="1"/>
          </p:nvPr>
        </p:nvSpPr>
        <p:spPr>
          <a:xfrm>
            <a:off x="873566" y="4844752"/>
            <a:ext cx="4992555" cy="1176536"/>
          </a:xfrm>
        </p:spPr>
        <p:txBody>
          <a:bodyPr lIns="0" anchor="t"/>
          <a:lstStyle>
            <a:lvl1pPr marL="0" indent="0">
              <a:spcBef>
                <a:spcPts val="0"/>
              </a:spcBef>
              <a:buFontTx/>
              <a:buNone/>
              <a:defRPr sz="1800" baseline="0">
                <a:latin typeface="+mj-lt"/>
              </a:defRPr>
            </a:lvl1pPr>
          </a:lstStyle>
          <a:p>
            <a:r>
              <a:rPr lang="en-US" altLang="ja-JP" dirty="0"/>
              <a:t>MM,</a:t>
            </a:r>
            <a:r>
              <a:rPr lang="ja-JP" altLang="en-US" dirty="0"/>
              <a:t> </a:t>
            </a:r>
            <a:r>
              <a:rPr lang="en-US" altLang="ja-JP" dirty="0"/>
              <a:t>DD, 20XX</a:t>
            </a:r>
            <a:br>
              <a:rPr lang="en-US" altLang="ja-JP" dirty="0"/>
            </a:br>
            <a:r>
              <a:rPr lang="ja-JP" altLang="en-US" dirty="0"/>
              <a:t>○○</a:t>
            </a:r>
            <a:r>
              <a:rPr lang="en-US" altLang="ja-JP" dirty="0"/>
              <a:t> Name </a:t>
            </a:r>
            <a:br>
              <a:rPr lang="en-US" altLang="ja-JP" dirty="0"/>
            </a:br>
            <a:r>
              <a:rPr lang="ja-JP" altLang="en-US" dirty="0"/>
              <a:t>○○</a:t>
            </a:r>
            <a:r>
              <a:rPr lang="en-US" altLang="ja-JP" dirty="0"/>
              <a:t> Job Title</a:t>
            </a:r>
            <a:endParaRPr lang="ja-JP" altLang="en-US" dirty="0"/>
          </a:p>
        </p:txBody>
      </p:sp>
      <p:sp>
        <p:nvSpPr>
          <p:cNvPr id="17" name="テキスト プレースホルダー 6">
            <a:extLst>
              <a:ext uri="{FF2B5EF4-FFF2-40B4-BE49-F238E27FC236}">
                <a16:creationId xmlns:a16="http://schemas.microsoft.com/office/drawing/2014/main" id="{B27A8890-A8BC-4880-9885-F0EE631BF0D3}"/>
              </a:ext>
            </a:extLst>
          </p:cNvPr>
          <p:cNvSpPr>
            <a:spLocks noGrp="1"/>
          </p:cNvSpPr>
          <p:nvPr>
            <p:ph type="body" sz="quarter" idx="10" hasCustomPrompt="1"/>
          </p:nvPr>
        </p:nvSpPr>
        <p:spPr>
          <a:xfrm>
            <a:off x="8400256" y="820463"/>
            <a:ext cx="3240353" cy="276999"/>
          </a:xfrm>
          <a:solidFill>
            <a:schemeClr val="bg1"/>
          </a:solidFill>
        </p:spPr>
        <p:txBody>
          <a:bodyPr wrap="square">
            <a:spAutoFit/>
          </a:bodyPr>
          <a:lstStyle>
            <a:lvl1pPr marL="0" indent="0" algn="r">
              <a:buNone/>
              <a:defRPr sz="1200">
                <a:solidFill>
                  <a:schemeClr val="accent1"/>
                </a:solidFill>
                <a:latin typeface="+mj-lt"/>
              </a:defRPr>
            </a:lvl1pPr>
          </a:lstStyle>
          <a:p>
            <a:pPr lvl="0"/>
            <a:r>
              <a:rPr kumimoji="1" lang="en-US" altLang="ja-JP" dirty="0"/>
              <a:t>Only Accessible by XX Department of ROHM</a:t>
            </a:r>
          </a:p>
        </p:txBody>
      </p:sp>
    </p:spTree>
    <p:extLst>
      <p:ext uri="{BB962C8B-B14F-4D97-AF65-F5344CB8AC3E}">
        <p14:creationId xmlns:p14="http://schemas.microsoft.com/office/powerpoint/2010/main" val="380959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amp;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atin typeface="+mj-lt"/>
              </a:defRPr>
            </a:lvl1pPr>
          </a:lstStyle>
          <a:p>
            <a:r>
              <a:rPr lang="en-US" altLang="ja-JP" dirty="0"/>
              <a:t>Master Title</a:t>
            </a:r>
            <a:endParaRPr lang="ja-JP" altLang="en-US" dirty="0"/>
          </a:p>
        </p:txBody>
      </p:sp>
      <p:sp>
        <p:nvSpPr>
          <p:cNvPr id="3" name="コンテンツ プレースホルダ 2">
            <a:extLst>
              <a:ext uri="{FF2B5EF4-FFF2-40B4-BE49-F238E27FC236}">
                <a16:creationId xmlns:a16="http://schemas.microsoft.com/office/drawing/2014/main" id="{D8801157-3E91-4211-B3D9-C6ADAC9125A2}"/>
              </a:ext>
            </a:extLst>
          </p:cNvPr>
          <p:cNvSpPr>
            <a:spLocks noGrp="1"/>
          </p:cNvSpPr>
          <p:nvPr>
            <p:ph idx="1" hasCustomPrompt="1"/>
          </p:nvPr>
        </p:nvSpPr>
        <p:spPr>
          <a:xfrm>
            <a:off x="335360" y="836712"/>
            <a:ext cx="11593288" cy="949475"/>
          </a:xfrm>
        </p:spPr>
        <p:txBody>
          <a:bodyPr/>
          <a:lstStyle>
            <a:lvl1pPr>
              <a:buFontTx/>
              <a:buNone/>
              <a:defRPr>
                <a:latin typeface="+mj-ea"/>
                <a:ea typeface="+mj-ea"/>
              </a:defRPr>
            </a:lvl1pPr>
            <a:lvl2pPr marL="457189" indent="0">
              <a:buFontTx/>
              <a:buNone/>
              <a:defRPr>
                <a:latin typeface="+mj-ea"/>
                <a:ea typeface="+mj-ea"/>
              </a:defRPr>
            </a:lvl2pPr>
            <a:lvl3pPr marL="914377" indent="0">
              <a:buFontTx/>
              <a:buNone/>
              <a:defRPr>
                <a:latin typeface="+mj-ea"/>
                <a:ea typeface="+mj-ea"/>
              </a:defRPr>
            </a:lvl3pPr>
            <a:lvl4pPr marL="1371566" indent="0">
              <a:buFontTx/>
              <a:buNone/>
              <a:defRPr>
                <a:latin typeface="+mj-ea"/>
                <a:ea typeface="+mj-ea"/>
              </a:defRPr>
            </a:lvl4pPr>
            <a:lvl5pPr marL="1828754" indent="0">
              <a:buFontTx/>
              <a:buNone/>
              <a:defRPr>
                <a:latin typeface="+mj-ea"/>
                <a:ea typeface="+mj-ea"/>
              </a:defRPr>
            </a:lvl5pPr>
          </a:lstStyle>
          <a:p>
            <a:pPr marL="0" marR="0" lvl="0" indent="0" algn="l" defTabSz="914400" rtl="0" eaLnBrk="0" fontAlgn="base" latinLnBrk="0" hangingPunct="0">
              <a:lnSpc>
                <a:spcPct val="100000"/>
              </a:lnSpc>
              <a:spcBef>
                <a:spcPts val="400"/>
              </a:spcBef>
              <a:spcAft>
                <a:spcPct val="0"/>
              </a:spcAft>
              <a:buClrTx/>
              <a:buSzTx/>
              <a:buFontTx/>
              <a:buNone/>
              <a:tabLst/>
              <a:defRPr/>
            </a:pPr>
            <a:r>
              <a:rPr kumimoji="1" lang="en-US" altLang="ja-JP" sz="1800" b="0" i="0" u="none" strike="noStrike" kern="0" cap="none" spc="0" normalizeH="0" baseline="0" noProof="0" dirty="0">
                <a:ln>
                  <a:noFill/>
                </a:ln>
                <a:solidFill>
                  <a:srgbClr val="444F58"/>
                </a:solidFill>
                <a:effectLst/>
                <a:uLnTx/>
                <a:uFillTx/>
                <a:latin typeface="Arial"/>
                <a:ea typeface="Meiryo UI" panose="020B0604030504040204" pitchFamily="50" charset="-128"/>
              </a:rPr>
              <a:t>Master Text</a:t>
            </a:r>
            <a:endParaRPr kumimoji="1" lang="ja-JP" altLang="en-US" sz="1800" b="0" i="0" u="none" strike="noStrike" kern="0" cap="none" spc="0" normalizeH="0" baseline="0" noProof="0" dirty="0">
              <a:ln>
                <a:noFill/>
              </a:ln>
              <a:solidFill>
                <a:srgbClr val="444F58"/>
              </a:solidFill>
              <a:effectLst/>
              <a:uLnTx/>
              <a:uFillTx/>
              <a:latin typeface="Arial"/>
              <a:ea typeface="Meiryo UI" panose="020B0604030504040204" pitchFamily="50" charset="-128"/>
            </a:endParaRPr>
          </a:p>
        </p:txBody>
      </p:sp>
    </p:spTree>
    <p:extLst>
      <p:ext uri="{BB962C8B-B14F-4D97-AF65-F5344CB8AC3E}">
        <p14:creationId xmlns:p14="http://schemas.microsoft.com/office/powerpoint/2010/main" val="3529622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35360" y="97200"/>
            <a:ext cx="10801200" cy="59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kumimoji="1" lang="en-US" altLang="ja-JP" sz="2400" b="0" i="0" u="none" strike="noStrike" kern="0" cap="none" spc="0" normalizeH="0" baseline="0" noProof="0" dirty="0">
                <a:ln>
                  <a:noFill/>
                </a:ln>
                <a:solidFill>
                  <a:srgbClr val="444F58"/>
                </a:solidFill>
                <a:effectLst/>
                <a:uLnTx/>
                <a:uFillTx/>
                <a:latin typeface="Arial"/>
                <a:ea typeface="Meiryo UI"/>
              </a:rPr>
              <a:t>Master Title</a:t>
            </a:r>
            <a:endParaRPr lang="ja-JP" altLang="en-US" dirty="0"/>
          </a:p>
        </p:txBody>
      </p:sp>
      <p:sp>
        <p:nvSpPr>
          <p:cNvPr id="1028" name="Rectangle 3"/>
          <p:cNvSpPr>
            <a:spLocks noGrp="1" noChangeArrowheads="1"/>
          </p:cNvSpPr>
          <p:nvPr>
            <p:ph type="body" idx="1"/>
          </p:nvPr>
        </p:nvSpPr>
        <p:spPr bwMode="auto">
          <a:xfrm>
            <a:off x="335360" y="844679"/>
            <a:ext cx="11588472" cy="9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400"/>
              </a:spcBef>
              <a:spcAft>
                <a:spcPct val="0"/>
              </a:spcAft>
              <a:buClrTx/>
              <a:buSzTx/>
              <a:buFontTx/>
              <a:buNone/>
              <a:tabLst/>
              <a:defRPr/>
            </a:pPr>
            <a:r>
              <a:rPr kumimoji="1" lang="en-US" altLang="ja-JP" sz="1800" b="0" i="0" u="none" strike="noStrike" kern="0" cap="none" spc="0" normalizeH="0" baseline="0" noProof="0" dirty="0">
                <a:ln>
                  <a:noFill/>
                </a:ln>
                <a:solidFill>
                  <a:srgbClr val="444F58"/>
                </a:solidFill>
                <a:effectLst/>
                <a:uLnTx/>
                <a:uFillTx/>
                <a:latin typeface="Arial"/>
                <a:ea typeface="Meiryo UI" panose="020B0604030504040204" pitchFamily="50" charset="-128"/>
              </a:rPr>
              <a:t>Master Text</a:t>
            </a:r>
          </a:p>
          <a:p>
            <a:pPr marL="0" marR="0" lvl="0" indent="0" algn="l" defTabSz="914400" rtl="0" eaLnBrk="0" fontAlgn="base" latinLnBrk="0" hangingPunct="0">
              <a:lnSpc>
                <a:spcPct val="100000"/>
              </a:lnSpc>
              <a:spcBef>
                <a:spcPts val="400"/>
              </a:spcBef>
              <a:spcAft>
                <a:spcPct val="0"/>
              </a:spcAft>
              <a:buClrTx/>
              <a:buSzTx/>
              <a:buFontTx/>
              <a:buNone/>
              <a:tabLst/>
              <a:defRPr/>
            </a:pPr>
            <a:endParaRPr kumimoji="1" lang="en-US" altLang="ja-JP" sz="1800" b="0" i="0" u="none" strike="noStrike" kern="0" cap="none" spc="0" normalizeH="0" baseline="0" noProof="0" dirty="0">
              <a:ln>
                <a:noFill/>
              </a:ln>
              <a:solidFill>
                <a:srgbClr val="444F58"/>
              </a:solidFill>
              <a:effectLst/>
              <a:uLnTx/>
              <a:uFillTx/>
              <a:latin typeface="Arial"/>
              <a:ea typeface="Meiryo UI" panose="020B0604030504040204" pitchFamily="50" charset="-128"/>
            </a:endParaRPr>
          </a:p>
          <a:p>
            <a:pPr marL="742932" marR="0" lvl="1" indent="-285744" algn="l" defTabSz="914400" rtl="0" eaLnBrk="0" fontAlgn="base" latinLnBrk="0" hangingPunct="0">
              <a:lnSpc>
                <a:spcPct val="100000"/>
              </a:lnSpc>
              <a:spcBef>
                <a:spcPct val="20000"/>
              </a:spcBef>
              <a:spcAft>
                <a:spcPct val="0"/>
              </a:spcAft>
              <a:buClrTx/>
              <a:buSzTx/>
              <a:buFontTx/>
              <a:buChar char="–"/>
              <a:tabLst/>
              <a:defRPr/>
            </a:pPr>
            <a:r>
              <a:rPr kumimoji="1" lang="en-US" altLang="ja-JP" sz="1600" b="0" i="0" u="none" strike="noStrike" kern="0" cap="none" spc="0" normalizeH="0" baseline="0" noProof="0" dirty="0">
                <a:ln>
                  <a:noFill/>
                </a:ln>
                <a:solidFill>
                  <a:srgbClr val="444F58"/>
                </a:solidFill>
                <a:effectLst/>
                <a:uLnTx/>
                <a:uFillTx/>
                <a:latin typeface="Arial"/>
                <a:ea typeface="ＭＳ Ｐゴシック"/>
              </a:rPr>
              <a:t>Level 2</a:t>
            </a:r>
            <a:endParaRPr kumimoji="1" lang="ja-JP" altLang="en-US" sz="1600" b="0" i="0" u="none" strike="noStrike" kern="0" cap="none" spc="0" normalizeH="0" baseline="0" noProof="0" dirty="0">
              <a:ln>
                <a:noFill/>
              </a:ln>
              <a:solidFill>
                <a:srgbClr val="444F58"/>
              </a:solidFill>
              <a:effectLst/>
              <a:uLnTx/>
              <a:uFillTx/>
              <a:latin typeface="Arial"/>
              <a:ea typeface="ＭＳ Ｐゴシック"/>
            </a:endParaRPr>
          </a:p>
          <a:p>
            <a:pPr marL="1142971" marR="0" lvl="2" indent="-228594" algn="l" defTabSz="914400" rtl="0" eaLnBrk="0" fontAlgn="base" latinLnBrk="0" hangingPunct="0">
              <a:lnSpc>
                <a:spcPct val="100000"/>
              </a:lnSpc>
              <a:spcBef>
                <a:spcPct val="20000"/>
              </a:spcBef>
              <a:spcAft>
                <a:spcPct val="0"/>
              </a:spcAft>
              <a:buClrTx/>
              <a:buSzTx/>
              <a:buFontTx/>
              <a:buChar char="•"/>
              <a:tabLst/>
              <a:defRPr/>
            </a:pPr>
            <a:r>
              <a:rPr kumimoji="1" lang="en-US" altLang="ja-JP" sz="1400" b="0" i="0" u="none" strike="noStrike" kern="0" cap="none" spc="0" normalizeH="0" baseline="0" noProof="0" dirty="0">
                <a:ln>
                  <a:noFill/>
                </a:ln>
                <a:solidFill>
                  <a:srgbClr val="444F58"/>
                </a:solidFill>
                <a:effectLst/>
                <a:uLnTx/>
                <a:uFillTx/>
                <a:latin typeface="Arial"/>
                <a:ea typeface="ＭＳ Ｐゴシック"/>
              </a:rPr>
              <a:t>Level 3</a:t>
            </a:r>
            <a:endParaRPr kumimoji="1" lang="ja-JP" altLang="en-US" sz="1400" b="0" i="0" u="none" strike="noStrike" kern="0" cap="none" spc="0" normalizeH="0" baseline="0" noProof="0" dirty="0">
              <a:ln>
                <a:noFill/>
              </a:ln>
              <a:solidFill>
                <a:srgbClr val="444F58"/>
              </a:solidFill>
              <a:effectLst/>
              <a:uLnTx/>
              <a:uFillTx/>
              <a:latin typeface="Arial"/>
              <a:ea typeface="ＭＳ Ｐゴシック"/>
            </a:endParaRPr>
          </a:p>
          <a:p>
            <a:pPr marL="1600160" marR="0" lvl="3" indent="-228594" algn="l" defTabSz="914400" rtl="0" eaLnBrk="0" fontAlgn="base" latinLnBrk="0" hangingPunct="0">
              <a:lnSpc>
                <a:spcPct val="100000"/>
              </a:lnSpc>
              <a:spcBef>
                <a:spcPct val="20000"/>
              </a:spcBef>
              <a:spcAft>
                <a:spcPct val="0"/>
              </a:spcAft>
              <a:buClrTx/>
              <a:buSzTx/>
              <a:buFontTx/>
              <a:buChar char="–"/>
              <a:tabLst/>
              <a:defRPr/>
            </a:pPr>
            <a:r>
              <a:rPr kumimoji="1" lang="en-US" altLang="ja-JP" sz="1200" b="0" i="0" u="none" strike="noStrike" kern="0" cap="none" spc="0" normalizeH="0" baseline="0" noProof="0" dirty="0">
                <a:ln>
                  <a:noFill/>
                </a:ln>
                <a:solidFill>
                  <a:srgbClr val="444F58"/>
                </a:solidFill>
                <a:effectLst/>
                <a:uLnTx/>
                <a:uFillTx/>
                <a:latin typeface="Arial"/>
                <a:ea typeface="ＭＳ Ｐゴシック"/>
              </a:rPr>
              <a:t>Level</a:t>
            </a:r>
            <a:r>
              <a:rPr kumimoji="1" lang="ja-JP" altLang="en-US" sz="1200" b="0" i="0" u="none" strike="noStrike" kern="0" cap="none" spc="0" normalizeH="0" baseline="0" noProof="0" dirty="0">
                <a:ln>
                  <a:noFill/>
                </a:ln>
                <a:solidFill>
                  <a:srgbClr val="444F58"/>
                </a:solidFill>
                <a:effectLst/>
                <a:uLnTx/>
                <a:uFillTx/>
                <a:latin typeface="Arial"/>
                <a:ea typeface="ＭＳ Ｐゴシック"/>
              </a:rPr>
              <a:t> </a:t>
            </a:r>
            <a:r>
              <a:rPr kumimoji="1" lang="en-US" altLang="ja-JP" sz="1200" b="0" i="0" u="none" strike="noStrike" kern="0" cap="none" spc="0" normalizeH="0" baseline="0" noProof="0" dirty="0">
                <a:ln>
                  <a:noFill/>
                </a:ln>
                <a:solidFill>
                  <a:srgbClr val="444F58"/>
                </a:solidFill>
                <a:effectLst/>
                <a:uLnTx/>
                <a:uFillTx/>
                <a:latin typeface="Arial"/>
                <a:ea typeface="ＭＳ Ｐゴシック"/>
              </a:rPr>
              <a:t>4</a:t>
            </a:r>
            <a:endParaRPr kumimoji="1" lang="ja-JP" altLang="en-US" sz="1200" b="0" i="0" u="none" strike="noStrike" kern="0" cap="none" spc="0" normalizeH="0" baseline="0" noProof="0" dirty="0">
              <a:ln>
                <a:noFill/>
              </a:ln>
              <a:solidFill>
                <a:srgbClr val="444F58"/>
              </a:solidFill>
              <a:effectLst/>
              <a:uLnTx/>
              <a:uFillTx/>
              <a:latin typeface="Arial"/>
              <a:ea typeface="ＭＳ Ｐゴシック"/>
            </a:endParaRPr>
          </a:p>
          <a:p>
            <a:pPr marL="2057349" marR="0" lvl="4" indent="-228594" algn="l" defTabSz="914400" rtl="0" eaLnBrk="0" fontAlgn="base" latinLnBrk="0" hangingPunct="0">
              <a:lnSpc>
                <a:spcPct val="100000"/>
              </a:lnSpc>
              <a:spcBef>
                <a:spcPct val="20000"/>
              </a:spcBef>
              <a:spcAft>
                <a:spcPct val="0"/>
              </a:spcAft>
              <a:buClrTx/>
              <a:buSzTx/>
              <a:buFontTx/>
              <a:buChar char="»"/>
              <a:tabLst/>
              <a:defRPr/>
            </a:pPr>
            <a:r>
              <a:rPr kumimoji="1" lang="en-US" altLang="ja-JP" sz="1200" b="0" i="0" u="none" strike="noStrike" kern="0" cap="none" spc="0" normalizeH="0" baseline="0" noProof="0" dirty="0">
                <a:ln>
                  <a:noFill/>
                </a:ln>
                <a:solidFill>
                  <a:srgbClr val="444F58"/>
                </a:solidFill>
                <a:effectLst/>
                <a:uLnTx/>
                <a:uFillTx/>
                <a:latin typeface="Arial"/>
                <a:ea typeface="ＭＳ Ｐゴシック"/>
              </a:rPr>
              <a:t>Level </a:t>
            </a:r>
            <a:r>
              <a:rPr kumimoji="1" lang="ja-JP" altLang="en-US" sz="1200" b="0" i="0" u="none" strike="noStrike" kern="0" cap="none" spc="0" normalizeH="0" baseline="0" noProof="0" dirty="0">
                <a:ln>
                  <a:noFill/>
                </a:ln>
                <a:solidFill>
                  <a:srgbClr val="444F58"/>
                </a:solidFill>
                <a:effectLst/>
                <a:uLnTx/>
                <a:uFillTx/>
                <a:latin typeface="Arial"/>
                <a:ea typeface="ＭＳ Ｐゴシック"/>
              </a:rPr>
              <a:t> </a:t>
            </a:r>
            <a:r>
              <a:rPr kumimoji="1" lang="en-US" altLang="ja-JP" sz="1200" b="0" i="0" u="none" strike="noStrike" kern="0" cap="none" spc="0" normalizeH="0" baseline="0" noProof="0" dirty="0">
                <a:ln>
                  <a:noFill/>
                </a:ln>
                <a:solidFill>
                  <a:srgbClr val="444F58"/>
                </a:solidFill>
                <a:effectLst/>
                <a:uLnTx/>
                <a:uFillTx/>
                <a:latin typeface="Arial"/>
                <a:ea typeface="ＭＳ Ｐゴシック"/>
              </a:rPr>
              <a:t>5</a:t>
            </a:r>
            <a:endParaRPr kumimoji="1" lang="ja-JP" altLang="en-US" sz="1200" b="0" i="0" u="none" strike="noStrike" kern="0" cap="none" spc="0" normalizeH="0" baseline="0" noProof="0" dirty="0">
              <a:ln>
                <a:noFill/>
              </a:ln>
              <a:solidFill>
                <a:srgbClr val="444F58"/>
              </a:solidFill>
              <a:effectLst/>
              <a:uLnTx/>
              <a:uFillTx/>
              <a:latin typeface="Arial"/>
              <a:ea typeface="ＭＳ Ｐゴシック"/>
            </a:endParaRPr>
          </a:p>
          <a:p>
            <a:pPr marL="0" marR="0" lvl="0" indent="0" algn="l" defTabSz="914400" rtl="0" eaLnBrk="0" fontAlgn="base" latinLnBrk="0" hangingPunct="0">
              <a:lnSpc>
                <a:spcPct val="100000"/>
              </a:lnSpc>
              <a:spcBef>
                <a:spcPts val="400"/>
              </a:spcBef>
              <a:spcAft>
                <a:spcPct val="0"/>
              </a:spcAft>
              <a:buClrTx/>
              <a:buSzTx/>
              <a:buFontTx/>
              <a:buNone/>
              <a:tabLst/>
              <a:defRPr/>
            </a:pPr>
            <a:endParaRPr kumimoji="1" lang="ja-JP" altLang="en-US" sz="1800" b="0" i="0" u="none" strike="noStrike" kern="0" cap="none" spc="0" normalizeH="0" baseline="0" noProof="0" dirty="0">
              <a:ln>
                <a:noFill/>
              </a:ln>
              <a:solidFill>
                <a:srgbClr val="444F58"/>
              </a:solidFill>
              <a:effectLst/>
              <a:uLnTx/>
              <a:uFillTx/>
              <a:latin typeface="Arial"/>
              <a:ea typeface="Meiryo UI" panose="020B0604030504040204" pitchFamily="50" charset="-128"/>
            </a:endParaRPr>
          </a:p>
        </p:txBody>
      </p:sp>
      <p:sp>
        <p:nvSpPr>
          <p:cNvPr id="18" name="Rectangle 6"/>
          <p:cNvSpPr txBox="1">
            <a:spLocks noChangeArrowheads="1"/>
          </p:cNvSpPr>
          <p:nvPr userDrawn="1"/>
        </p:nvSpPr>
        <p:spPr bwMode="auto">
          <a:xfrm>
            <a:off x="10632504" y="6501015"/>
            <a:ext cx="1344149" cy="3881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sz="900" kern="1200">
                <a:solidFill>
                  <a:schemeClr val="tx1"/>
                </a:solidFill>
                <a:latin typeface="Arial" charset="0"/>
                <a:ea typeface="ＭＳ Ｐゴシック" pitchFamily="1"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lgn="r">
              <a:defRPr/>
            </a:pPr>
            <a:r>
              <a:rPr lang="en-US" altLang="ja-JP" sz="900" dirty="0"/>
              <a:t>P. </a:t>
            </a:r>
            <a:fld id="{D3322D54-75E1-4158-8758-41968877A363}" type="slidenum">
              <a:rPr lang="en-US" altLang="ja-JP" sz="900" smtClean="0"/>
              <a:pPr algn="r">
                <a:defRPr/>
              </a:pPr>
              <a:t>‹#›</a:t>
            </a:fld>
            <a:endParaRPr lang="en-US" altLang="ja-JP" sz="900" dirty="0"/>
          </a:p>
        </p:txBody>
      </p:sp>
      <p:sp>
        <p:nvSpPr>
          <p:cNvPr id="8" name="Rectangle 18"/>
          <p:cNvSpPr>
            <a:spLocks noChangeArrowheads="1"/>
          </p:cNvSpPr>
          <p:nvPr userDrawn="1"/>
        </p:nvSpPr>
        <p:spPr bwMode="auto">
          <a:xfrm>
            <a:off x="7320136" y="6522908"/>
            <a:ext cx="41432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indent="0" algn="r" defTabSz="914377" rtl="0" eaLnBrk="1" fontAlgn="base" latinLnBrk="0" hangingPunct="1">
              <a:lnSpc>
                <a:spcPct val="100000"/>
              </a:lnSpc>
              <a:spcBef>
                <a:spcPct val="0"/>
              </a:spcBef>
              <a:spcAft>
                <a:spcPct val="0"/>
              </a:spcAft>
              <a:buClrTx/>
              <a:buSzTx/>
              <a:buFontTx/>
              <a:buNone/>
              <a:tabLst/>
              <a:defRPr/>
            </a:pPr>
            <a:r>
              <a:rPr lang="en-US" altLang="ja-JP" sz="700" kern="1200" dirty="0">
                <a:solidFill>
                  <a:srgbClr val="272727"/>
                </a:solidFill>
                <a:cs typeface="Arial" pitchFamily="34" charset="0"/>
              </a:rPr>
              <a:t>©  ROHM Co., Ltd.  </a:t>
            </a:r>
          </a:p>
        </p:txBody>
      </p:sp>
      <p:pic>
        <p:nvPicPr>
          <p:cNvPr id="11" name="Picture 23" descr="rohm_brandmark">
            <a:extLst>
              <a:ext uri="{FF2B5EF4-FFF2-40B4-BE49-F238E27FC236}">
                <a16:creationId xmlns:a16="http://schemas.microsoft.com/office/drawing/2014/main" id="{CE420EED-591D-1E4D-A0EF-DC82B7851BB8}"/>
              </a:ext>
            </a:extLst>
          </p:cNvPr>
          <p:cNvPicPr>
            <a:picLocks noChangeAspect="1" noChangeArrowheads="1"/>
          </p:cNvPicPr>
          <p:nvPr userDrawn="1"/>
        </p:nvPicPr>
        <p:blipFill>
          <a:blip r:embed="rId32" cstate="print">
            <a:extLst>
              <a:ext uri="{28A0092B-C50C-407E-A947-70E740481C1C}">
                <a14:useLocalDpi xmlns:a14="http://schemas.microsoft.com/office/drawing/2010/main" val="0"/>
              </a:ext>
            </a:extLst>
          </a:blip>
          <a:srcRect/>
          <a:stretch>
            <a:fillRect/>
          </a:stretch>
        </p:blipFill>
        <p:spPr bwMode="auto">
          <a:xfrm>
            <a:off x="11296800" y="140400"/>
            <a:ext cx="648000" cy="4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0" name="Line 9">
            <a:extLst>
              <a:ext uri="{FF2B5EF4-FFF2-40B4-BE49-F238E27FC236}">
                <a16:creationId xmlns:a16="http://schemas.microsoft.com/office/drawing/2014/main" id="{B6838113-1AF8-40BA-B7BA-C1AA3A3D4C70}"/>
              </a:ext>
            </a:extLst>
          </p:cNvPr>
          <p:cNvSpPr>
            <a:spLocks noChangeShapeType="1"/>
          </p:cNvSpPr>
          <p:nvPr userDrawn="1"/>
        </p:nvSpPr>
        <p:spPr bwMode="black">
          <a:xfrm rot="16200000" flipH="1">
            <a:off x="6140080" y="-5040016"/>
            <a:ext cx="0" cy="11609442"/>
          </a:xfrm>
          <a:prstGeom prst="line">
            <a:avLst/>
          </a:prstGeom>
          <a:ln w="12700">
            <a:solidFill>
              <a:schemeClr val="tx2"/>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a typeface="ＭＳ Ｐゴシック" pitchFamily="1" charset="-128"/>
              <a:cs typeface="+mn-cs"/>
            </a:endParaRPr>
          </a:p>
        </p:txBody>
      </p:sp>
      <p:cxnSp>
        <p:nvCxnSpPr>
          <p:cNvPr id="3" name="直線コネクタ 2">
            <a:extLst>
              <a:ext uri="{FF2B5EF4-FFF2-40B4-BE49-F238E27FC236}">
                <a16:creationId xmlns:a16="http://schemas.microsoft.com/office/drawing/2014/main" id="{13CD2E04-87B3-4910-85C5-DD3D986C9C8C}"/>
              </a:ext>
            </a:extLst>
          </p:cNvPr>
          <p:cNvCxnSpPr>
            <a:cxnSpLocks/>
          </p:cNvCxnSpPr>
          <p:nvPr userDrawn="1"/>
        </p:nvCxnSpPr>
        <p:spPr>
          <a:xfrm>
            <a:off x="335359" y="764704"/>
            <a:ext cx="1161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150215"/>
      </p:ext>
    </p:extLst>
  </p:cSld>
  <p:clrMap bg1="lt1" tx1="dk1" bg2="lt2" tx2="dk2" accent1="accent1" accent2="accent2" accent3="accent3" accent4="accent4" accent5="accent5" accent6="accent6" hlink="hlink" folHlink="folHlink"/>
  <p:sldLayoutIdLst>
    <p:sldLayoutId id="2147483668" r:id="rId1"/>
    <p:sldLayoutId id="2147483662" r:id="rId2"/>
    <p:sldLayoutId id="2147483661" r:id="rId3"/>
    <p:sldLayoutId id="2147483669" r:id="rId4"/>
    <p:sldLayoutId id="2147483670" r:id="rId5"/>
    <p:sldLayoutId id="2147483671" r:id="rId6"/>
    <p:sldLayoutId id="2147483672" r:id="rId7"/>
    <p:sldLayoutId id="2147483673" r:id="rId8"/>
    <p:sldLayoutId id="2147483663" r:id="rId9"/>
    <p:sldLayoutId id="2147483664" r:id="rId10"/>
    <p:sldLayoutId id="2147483689" r:id="rId11"/>
    <p:sldLayoutId id="2147483666" r:id="rId12"/>
    <p:sldLayoutId id="2147483674" r:id="rId13"/>
    <p:sldLayoutId id="2147483690" r:id="rId14"/>
    <p:sldLayoutId id="2147483676" r:id="rId15"/>
    <p:sldLayoutId id="2147483677" r:id="rId16"/>
    <p:sldLayoutId id="2147483691" r:id="rId17"/>
    <p:sldLayoutId id="2147483679" r:id="rId18"/>
    <p:sldLayoutId id="2147483680" r:id="rId19"/>
    <p:sldLayoutId id="2147483692" r:id="rId20"/>
    <p:sldLayoutId id="2147483682" r:id="rId21"/>
    <p:sldLayoutId id="2147483683" r:id="rId22"/>
    <p:sldLayoutId id="2147483693" r:id="rId23"/>
    <p:sldLayoutId id="2147483685" r:id="rId24"/>
    <p:sldLayoutId id="2147483686" r:id="rId25"/>
    <p:sldLayoutId id="2147483694" r:id="rId26"/>
    <p:sldLayoutId id="2147483688" r:id="rId27"/>
    <p:sldLayoutId id="2147483667" r:id="rId28"/>
    <p:sldLayoutId id="2147483695" r:id="rId29"/>
    <p:sldLayoutId id="2147483696" r:id="rId30"/>
  </p:sldLayoutIdLst>
  <p:hf hdr="0" ftr="0" dt="0"/>
  <p:txStyles>
    <p:titleStyle>
      <a:lvl1pPr algn="l" rtl="0" eaLnBrk="0" fontAlgn="base" hangingPunct="0">
        <a:spcBef>
          <a:spcPct val="0"/>
        </a:spcBef>
        <a:spcAft>
          <a:spcPct val="0"/>
        </a:spcAft>
        <a:defRPr kumimoji="1" sz="2400" b="0">
          <a:solidFill>
            <a:schemeClr val="tx2"/>
          </a:solidFill>
          <a:latin typeface="+mj-ea"/>
          <a:ea typeface="+mj-ea"/>
          <a:cs typeface="Meiryo UI" panose="020B0604030504040204" pitchFamily="50" charset="-128"/>
        </a:defRPr>
      </a:lvl1pPr>
      <a:lvl2pPr algn="l" rtl="0" eaLnBrk="0" fontAlgn="base" hangingPunct="0">
        <a:spcBef>
          <a:spcPct val="0"/>
        </a:spcBef>
        <a:spcAft>
          <a:spcPct val="0"/>
        </a:spcAft>
        <a:defRPr kumimoji="1" sz="2800">
          <a:solidFill>
            <a:srgbClr val="444F58"/>
          </a:solidFill>
          <a:latin typeface="Arial" charset="0"/>
          <a:ea typeface="ＭＳ ゴシック" pitchFamily="1" charset="-128"/>
        </a:defRPr>
      </a:lvl2pPr>
      <a:lvl3pPr algn="l" rtl="0" eaLnBrk="0" fontAlgn="base" hangingPunct="0">
        <a:spcBef>
          <a:spcPct val="0"/>
        </a:spcBef>
        <a:spcAft>
          <a:spcPct val="0"/>
        </a:spcAft>
        <a:defRPr kumimoji="1" sz="2800">
          <a:solidFill>
            <a:srgbClr val="444F58"/>
          </a:solidFill>
          <a:latin typeface="Arial" charset="0"/>
          <a:ea typeface="ＭＳ ゴシック" pitchFamily="1" charset="-128"/>
        </a:defRPr>
      </a:lvl3pPr>
      <a:lvl4pPr algn="l" rtl="0" eaLnBrk="0" fontAlgn="base" hangingPunct="0">
        <a:spcBef>
          <a:spcPct val="0"/>
        </a:spcBef>
        <a:spcAft>
          <a:spcPct val="0"/>
        </a:spcAft>
        <a:defRPr kumimoji="1" sz="2800">
          <a:solidFill>
            <a:srgbClr val="444F58"/>
          </a:solidFill>
          <a:latin typeface="Arial" charset="0"/>
          <a:ea typeface="ＭＳ ゴシック" pitchFamily="1" charset="-128"/>
        </a:defRPr>
      </a:lvl4pPr>
      <a:lvl5pPr algn="l" rtl="0" eaLnBrk="0" fontAlgn="base" hangingPunct="0">
        <a:spcBef>
          <a:spcPct val="0"/>
        </a:spcBef>
        <a:spcAft>
          <a:spcPct val="0"/>
        </a:spcAft>
        <a:defRPr kumimoji="1" sz="2800">
          <a:solidFill>
            <a:srgbClr val="444F58"/>
          </a:solidFill>
          <a:latin typeface="Arial" charset="0"/>
          <a:ea typeface="ＭＳ ゴシック" pitchFamily="1" charset="-128"/>
        </a:defRPr>
      </a:lvl5pPr>
      <a:lvl6pPr marL="457189" algn="l" rtl="0" fontAlgn="base">
        <a:spcBef>
          <a:spcPct val="0"/>
        </a:spcBef>
        <a:spcAft>
          <a:spcPct val="0"/>
        </a:spcAft>
        <a:defRPr kumimoji="1" sz="2800">
          <a:solidFill>
            <a:srgbClr val="444F58"/>
          </a:solidFill>
          <a:latin typeface="Arial" charset="0"/>
          <a:ea typeface="ＭＳ ゴシック" pitchFamily="1" charset="-128"/>
        </a:defRPr>
      </a:lvl6pPr>
      <a:lvl7pPr marL="914377" algn="l" rtl="0" fontAlgn="base">
        <a:spcBef>
          <a:spcPct val="0"/>
        </a:spcBef>
        <a:spcAft>
          <a:spcPct val="0"/>
        </a:spcAft>
        <a:defRPr kumimoji="1" sz="2800">
          <a:solidFill>
            <a:srgbClr val="444F58"/>
          </a:solidFill>
          <a:latin typeface="Arial" charset="0"/>
          <a:ea typeface="ＭＳ ゴシック" pitchFamily="1" charset="-128"/>
        </a:defRPr>
      </a:lvl7pPr>
      <a:lvl8pPr marL="1371566" algn="l" rtl="0" fontAlgn="base">
        <a:spcBef>
          <a:spcPct val="0"/>
        </a:spcBef>
        <a:spcAft>
          <a:spcPct val="0"/>
        </a:spcAft>
        <a:defRPr kumimoji="1" sz="2800">
          <a:solidFill>
            <a:srgbClr val="444F58"/>
          </a:solidFill>
          <a:latin typeface="Arial" charset="0"/>
          <a:ea typeface="ＭＳ ゴシック" pitchFamily="1" charset="-128"/>
        </a:defRPr>
      </a:lvl8pPr>
      <a:lvl9pPr marL="1828754" algn="l" rtl="0" fontAlgn="base">
        <a:spcBef>
          <a:spcPct val="0"/>
        </a:spcBef>
        <a:spcAft>
          <a:spcPct val="0"/>
        </a:spcAft>
        <a:defRPr kumimoji="1" sz="2800">
          <a:solidFill>
            <a:srgbClr val="444F58"/>
          </a:solidFill>
          <a:latin typeface="Arial" charset="0"/>
          <a:ea typeface="ＭＳ ゴシック" pitchFamily="1" charset="-128"/>
        </a:defRPr>
      </a:lvl9pPr>
    </p:titleStyle>
    <p:bodyStyle>
      <a:lvl1pPr marL="285750" indent="-285750" algn="l" rtl="0" eaLnBrk="0" fontAlgn="base" hangingPunct="0">
        <a:spcBef>
          <a:spcPts val="400"/>
        </a:spcBef>
        <a:spcAft>
          <a:spcPct val="0"/>
        </a:spcAft>
        <a:buFont typeface="Arial" panose="020B0604020202020204" pitchFamily="34" charset="0"/>
        <a:buChar char="•"/>
        <a:defRPr kumimoji="1" sz="1800">
          <a:solidFill>
            <a:schemeClr val="tx2"/>
          </a:solidFill>
          <a:latin typeface="+mj-ea"/>
          <a:ea typeface="+mj-ea"/>
          <a:cs typeface="Meiryo UI" panose="020B0604030504040204" pitchFamily="50" charset="-128"/>
        </a:defRPr>
      </a:lvl1pPr>
      <a:lvl2pPr marL="742932" indent="-285744" algn="l" rtl="0" eaLnBrk="0" fontAlgn="base" hangingPunct="0">
        <a:spcBef>
          <a:spcPct val="20000"/>
        </a:spcBef>
        <a:spcAft>
          <a:spcPct val="0"/>
        </a:spcAft>
        <a:buFont typeface="Arial" panose="020B0604020202020204" pitchFamily="34" charset="0"/>
        <a:buChar char="•"/>
        <a:defRPr kumimoji="1" sz="1600">
          <a:solidFill>
            <a:schemeClr val="tx2"/>
          </a:solidFill>
          <a:latin typeface="+mj-ea"/>
          <a:ea typeface="+mj-ea"/>
          <a:cs typeface="ＭＳ Ｐゴシック"/>
        </a:defRPr>
      </a:lvl2pPr>
      <a:lvl3pPr marL="1142971" indent="-228594" algn="l" rtl="0" eaLnBrk="0" fontAlgn="base" hangingPunct="0">
        <a:spcBef>
          <a:spcPct val="20000"/>
        </a:spcBef>
        <a:spcAft>
          <a:spcPct val="0"/>
        </a:spcAft>
        <a:buFont typeface="Arial" panose="020B0604020202020204" pitchFamily="34" charset="0"/>
        <a:buChar char="•"/>
        <a:defRPr kumimoji="1" sz="1400">
          <a:solidFill>
            <a:schemeClr val="tx2"/>
          </a:solidFill>
          <a:latin typeface="+mj-ea"/>
          <a:ea typeface="+mj-ea"/>
          <a:cs typeface="ＭＳ Ｐゴシック"/>
        </a:defRPr>
      </a:lvl3pPr>
      <a:lvl4pPr marL="1543016" indent="-171450" algn="l" rtl="0" eaLnBrk="0" fontAlgn="base" hangingPunct="0">
        <a:spcBef>
          <a:spcPct val="20000"/>
        </a:spcBef>
        <a:spcAft>
          <a:spcPct val="0"/>
        </a:spcAft>
        <a:buFont typeface="Arial" panose="020B0604020202020204" pitchFamily="34" charset="0"/>
        <a:buChar char="•"/>
        <a:defRPr kumimoji="1" sz="1200">
          <a:solidFill>
            <a:schemeClr val="tx2"/>
          </a:solidFill>
          <a:latin typeface="+mj-ea"/>
          <a:ea typeface="+mj-ea"/>
          <a:cs typeface="ＭＳ Ｐゴシック"/>
        </a:defRPr>
      </a:lvl4pPr>
      <a:lvl5pPr marL="2057349" indent="-228594" algn="l" rtl="0" eaLnBrk="0" fontAlgn="base" hangingPunct="0">
        <a:spcBef>
          <a:spcPct val="20000"/>
        </a:spcBef>
        <a:spcAft>
          <a:spcPct val="0"/>
        </a:spcAft>
        <a:buChar char="»"/>
        <a:defRPr kumimoji="1" sz="1200">
          <a:solidFill>
            <a:schemeClr val="tx2"/>
          </a:solidFill>
          <a:latin typeface="+mj-ea"/>
          <a:ea typeface="+mj-ea"/>
          <a:cs typeface="ＭＳ Ｐゴシック"/>
        </a:defRPr>
      </a:lvl5pPr>
      <a:lvl6pPr marL="2514537" indent="-228594" algn="l" rtl="0" fontAlgn="base">
        <a:spcBef>
          <a:spcPct val="20000"/>
        </a:spcBef>
        <a:spcAft>
          <a:spcPct val="0"/>
        </a:spcAft>
        <a:buChar char="»"/>
        <a:defRPr kumimoji="1" sz="2000">
          <a:solidFill>
            <a:srgbClr val="444F58"/>
          </a:solidFill>
          <a:latin typeface="+mn-lt"/>
          <a:ea typeface="+mn-ea"/>
        </a:defRPr>
      </a:lvl6pPr>
      <a:lvl7pPr marL="2971726" indent="-228594" algn="l" rtl="0" fontAlgn="base">
        <a:spcBef>
          <a:spcPct val="20000"/>
        </a:spcBef>
        <a:spcAft>
          <a:spcPct val="0"/>
        </a:spcAft>
        <a:buChar char="»"/>
        <a:defRPr kumimoji="1" sz="2000">
          <a:solidFill>
            <a:srgbClr val="444F58"/>
          </a:solidFill>
          <a:latin typeface="+mn-lt"/>
          <a:ea typeface="+mn-ea"/>
        </a:defRPr>
      </a:lvl7pPr>
      <a:lvl8pPr marL="3428914" indent="-228594" algn="l" rtl="0" fontAlgn="base">
        <a:spcBef>
          <a:spcPct val="20000"/>
        </a:spcBef>
        <a:spcAft>
          <a:spcPct val="0"/>
        </a:spcAft>
        <a:buChar char="»"/>
        <a:defRPr kumimoji="1" sz="2000">
          <a:solidFill>
            <a:srgbClr val="444F58"/>
          </a:solidFill>
          <a:latin typeface="+mn-lt"/>
          <a:ea typeface="+mn-ea"/>
        </a:defRPr>
      </a:lvl8pPr>
      <a:lvl9pPr marL="3886103" indent="-228594" algn="l" rtl="0" fontAlgn="base">
        <a:spcBef>
          <a:spcPct val="20000"/>
        </a:spcBef>
        <a:spcAft>
          <a:spcPct val="0"/>
        </a:spcAft>
        <a:buChar char="»"/>
        <a:defRPr kumimoji="1" sz="2000">
          <a:solidFill>
            <a:srgbClr val="444F58"/>
          </a:solidFill>
          <a:latin typeface="+mn-lt"/>
          <a:ea typeface="+mn-ea"/>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2.png"/><Relationship Id="rId7" Type="http://schemas.openxmlformats.org/officeDocument/2006/relationships/image" Target="../media/image65.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64.jpeg"/><Relationship Id="rId5" Type="http://schemas.openxmlformats.org/officeDocument/2006/relationships/image" Target="../media/image37.jpeg"/><Relationship Id="rId10" Type="http://schemas.openxmlformats.org/officeDocument/2006/relationships/image" Target="../media/image68.jpeg"/><Relationship Id="rId4" Type="http://schemas.openxmlformats.org/officeDocument/2006/relationships/image" Target="../media/image63.jpeg"/><Relationship Id="rId9" Type="http://schemas.openxmlformats.org/officeDocument/2006/relationships/image" Target="../media/image6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590.png"/><Relationship Id="rId7" Type="http://schemas.openxmlformats.org/officeDocument/2006/relationships/image" Target="../media/image63.png"/><Relationship Id="rId12" Type="http://schemas.openxmlformats.org/officeDocument/2006/relationships/image" Target="../media/image76.sv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71.emf"/><Relationship Id="rId11" Type="http://schemas.openxmlformats.org/officeDocument/2006/relationships/image" Target="../media/image75.png"/><Relationship Id="rId5" Type="http://schemas.openxmlformats.org/officeDocument/2006/relationships/image" Target="../media/image70.emf"/><Relationship Id="rId10" Type="http://schemas.openxmlformats.org/officeDocument/2006/relationships/image" Target="../media/image74.svg"/><Relationship Id="rId4" Type="http://schemas.openxmlformats.org/officeDocument/2006/relationships/image" Target="../media/image69.emf"/><Relationship Id="rId9" Type="http://schemas.openxmlformats.org/officeDocument/2006/relationships/image" Target="../media/image7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jpeg"/><Relationship Id="rId7" Type="http://schemas.openxmlformats.org/officeDocument/2006/relationships/image" Target="../media/image81.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emf"/><Relationship Id="rId4" Type="http://schemas.openxmlformats.org/officeDocument/2006/relationships/image" Target="../media/image78.jpeg"/><Relationship Id="rId9" Type="http://schemas.openxmlformats.org/officeDocument/2006/relationships/image" Target="../media/image83.emf"/></Relationships>
</file>

<file path=ppt/slides/_rels/slide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emf"/></Relationships>
</file>

<file path=ppt/slides/_rels/slide22.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image" Target="../media/image89.png"/><Relationship Id="rId7" Type="http://schemas.openxmlformats.org/officeDocument/2006/relationships/image" Target="../media/image84.emf"/><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92.emf"/><Relationship Id="rId5" Type="http://schemas.openxmlformats.org/officeDocument/2006/relationships/image" Target="../media/image91.emf"/><Relationship Id="rId10" Type="http://schemas.openxmlformats.org/officeDocument/2006/relationships/image" Target="../media/image78.jpeg"/><Relationship Id="rId4" Type="http://schemas.openxmlformats.org/officeDocument/2006/relationships/image" Target="../media/image90.emf"/><Relationship Id="rId9" Type="http://schemas.openxmlformats.org/officeDocument/2006/relationships/image" Target="../media/image77.jpeg"/></Relationships>
</file>

<file path=ppt/slides/_rels/slide2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94.png"/><Relationship Id="rId7" Type="http://schemas.openxmlformats.org/officeDocument/2006/relationships/image" Target="../media/image97.emf"/><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96.emf"/><Relationship Id="rId5" Type="http://schemas.openxmlformats.org/officeDocument/2006/relationships/image" Target="../media/image95.emf"/><Relationship Id="rId4" Type="http://schemas.openxmlformats.org/officeDocument/2006/relationships/image" Target="../media/image83.emf"/><Relationship Id="rId9" Type="http://schemas.openxmlformats.org/officeDocument/2006/relationships/image" Target="../media/image74.svg"/></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01.png"/><Relationship Id="rId5" Type="http://schemas.openxmlformats.org/officeDocument/2006/relationships/image" Target="../media/image100.emf"/><Relationship Id="rId10" Type="http://schemas.openxmlformats.org/officeDocument/2006/relationships/image" Target="../media/image80.svg"/><Relationship Id="rId4" Type="http://schemas.openxmlformats.org/officeDocument/2006/relationships/image" Target="../media/image99.emf"/><Relationship Id="rId9"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80.sv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04.emf"/><Relationship Id="rId7" Type="http://schemas.openxmlformats.org/officeDocument/2006/relationships/image" Target="../media/image106.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105.emf"/></Relationships>
</file>

<file path=ppt/slides/_rels/slide2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108.png"/><Relationship Id="rId7"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109.emf"/><Relationship Id="rId5" Type="http://schemas.openxmlformats.org/officeDocument/2006/relationships/image" Target="../media/image55.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image" Target="../media/image115.emf"/><Relationship Id="rId13" Type="http://schemas.openxmlformats.org/officeDocument/2006/relationships/image" Target="../media/image74.svg"/><Relationship Id="rId3" Type="http://schemas.openxmlformats.org/officeDocument/2006/relationships/image" Target="../media/image110.emf"/><Relationship Id="rId7" Type="http://schemas.openxmlformats.org/officeDocument/2006/relationships/image" Target="../media/image114.emf"/><Relationship Id="rId12"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113.emf"/><Relationship Id="rId11" Type="http://schemas.openxmlformats.org/officeDocument/2006/relationships/image" Target="../media/image118.svg"/><Relationship Id="rId5" Type="http://schemas.openxmlformats.org/officeDocument/2006/relationships/image" Target="../media/image112.emf"/><Relationship Id="rId10" Type="http://schemas.openxmlformats.org/officeDocument/2006/relationships/image" Target="../media/image117.png"/><Relationship Id="rId4" Type="http://schemas.openxmlformats.org/officeDocument/2006/relationships/image" Target="../media/image111.emf"/><Relationship Id="rId9" Type="http://schemas.openxmlformats.org/officeDocument/2006/relationships/image" Target="../media/image116.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120.png"/><Relationship Id="rId5" Type="http://schemas.openxmlformats.org/officeDocument/2006/relationships/image" Target="../media/image74.sv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8" Type="http://schemas.openxmlformats.org/officeDocument/2006/relationships/image" Target="../media/image83.emf"/><Relationship Id="rId13" Type="http://schemas.openxmlformats.org/officeDocument/2006/relationships/image" Target="../media/image127.png"/><Relationship Id="rId3" Type="http://schemas.openxmlformats.org/officeDocument/2006/relationships/image" Target="../media/image121.emf"/><Relationship Id="rId7" Type="http://schemas.openxmlformats.org/officeDocument/2006/relationships/image" Target="../media/image125.emf"/><Relationship Id="rId12" Type="http://schemas.openxmlformats.org/officeDocument/2006/relationships/image" Target="../media/image74.sv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124.emf"/><Relationship Id="rId11" Type="http://schemas.openxmlformats.org/officeDocument/2006/relationships/image" Target="../media/image73.png"/><Relationship Id="rId5" Type="http://schemas.openxmlformats.org/officeDocument/2006/relationships/image" Target="../media/image123.emf"/><Relationship Id="rId10" Type="http://schemas.openxmlformats.org/officeDocument/2006/relationships/image" Target="../media/image82.svg"/><Relationship Id="rId4" Type="http://schemas.openxmlformats.org/officeDocument/2006/relationships/image" Target="../media/image122.emf"/><Relationship Id="rId9" Type="http://schemas.openxmlformats.org/officeDocument/2006/relationships/image" Target="../media/image126.png"/><Relationship Id="rId14" Type="http://schemas.microsoft.com/office/2007/relationships/hdphoto" Target="../media/hdphoto2.wdp"/></Relationships>
</file>

<file path=ppt/slides/_rels/slide3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131.emf"/><Relationship Id="rId5" Type="http://schemas.openxmlformats.org/officeDocument/2006/relationships/image" Target="../media/image130.png"/><Relationship Id="rId4" Type="http://schemas.openxmlformats.org/officeDocument/2006/relationships/image" Target="../media/image129.png"/><Relationship Id="rId9" Type="http://schemas.openxmlformats.org/officeDocument/2006/relationships/image" Target="../media/image74.svg"/></Relationships>
</file>

<file path=ppt/slides/_rels/slide35.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77.jpeg"/><Relationship Id="rId7" Type="http://schemas.openxmlformats.org/officeDocument/2006/relationships/image" Target="../media/image83.emf"/><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14.png"/><Relationship Id="rId11" Type="http://schemas.openxmlformats.org/officeDocument/2006/relationships/image" Target="../media/image74.svg"/><Relationship Id="rId5" Type="http://schemas.openxmlformats.org/officeDocument/2006/relationships/image" Target="../media/image134.emf"/><Relationship Id="rId10" Type="http://schemas.openxmlformats.org/officeDocument/2006/relationships/image" Target="../media/image73.png"/><Relationship Id="rId4" Type="http://schemas.openxmlformats.org/officeDocument/2006/relationships/image" Target="../media/image133.emf"/><Relationship Id="rId9" Type="http://schemas.openxmlformats.org/officeDocument/2006/relationships/image" Target="../media/image136.svg"/></Relationships>
</file>

<file path=ppt/slides/_rels/slide36.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138.emf"/><Relationship Id="rId7" Type="http://schemas.openxmlformats.org/officeDocument/2006/relationships/image" Target="../media/image73.png"/><Relationship Id="rId2" Type="http://schemas.openxmlformats.org/officeDocument/2006/relationships/image" Target="../media/image137.emf"/><Relationship Id="rId1" Type="http://schemas.openxmlformats.org/officeDocument/2006/relationships/slideLayout" Target="../slideLayouts/slideLayout10.xml"/><Relationship Id="rId6" Type="http://schemas.openxmlformats.org/officeDocument/2006/relationships/image" Target="../media/image141.emf"/><Relationship Id="rId5" Type="http://schemas.openxmlformats.org/officeDocument/2006/relationships/image" Target="../media/image140.emf"/><Relationship Id="rId4" Type="http://schemas.openxmlformats.org/officeDocument/2006/relationships/image" Target="../media/image139.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42.emf"/><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143.emf"/></Relationships>
</file>

<file path=ppt/slides/_rels/slide3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145.png"/><Relationship Id="rId4" Type="http://schemas.openxmlformats.org/officeDocument/2006/relationships/image" Target="../media/image74.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51.png"/><Relationship Id="rId18" Type="http://schemas.openxmlformats.org/officeDocument/2006/relationships/image" Target="../media/image156.jpeg"/><Relationship Id="rId26" Type="http://schemas.openxmlformats.org/officeDocument/2006/relationships/image" Target="../media/image162.png"/><Relationship Id="rId3" Type="http://schemas.openxmlformats.org/officeDocument/2006/relationships/image" Target="../media/image146.jpeg"/><Relationship Id="rId21" Type="http://schemas.openxmlformats.org/officeDocument/2006/relationships/image" Target="../media/image159.gif"/><Relationship Id="rId7" Type="http://schemas.openxmlformats.org/officeDocument/2006/relationships/diagramColors" Target="../diagrams/colors1.xml"/><Relationship Id="rId12" Type="http://schemas.openxmlformats.org/officeDocument/2006/relationships/image" Target="../media/image150.jpeg"/><Relationship Id="rId17" Type="http://schemas.openxmlformats.org/officeDocument/2006/relationships/image" Target="../media/image155.jpeg"/><Relationship Id="rId25" Type="http://schemas.microsoft.com/office/2007/relationships/hdphoto" Target="../media/hdphoto4.wdp"/><Relationship Id="rId2" Type="http://schemas.openxmlformats.org/officeDocument/2006/relationships/notesSlide" Target="../notesSlides/notesSlide32.xml"/><Relationship Id="rId16" Type="http://schemas.openxmlformats.org/officeDocument/2006/relationships/image" Target="../media/image154.jpeg"/><Relationship Id="rId20" Type="http://schemas.openxmlformats.org/officeDocument/2006/relationships/image" Target="../media/image158.gif"/><Relationship Id="rId1" Type="http://schemas.openxmlformats.org/officeDocument/2006/relationships/slideLayout" Target="../slideLayouts/slideLayout10.xml"/><Relationship Id="rId6" Type="http://schemas.openxmlformats.org/officeDocument/2006/relationships/diagramQuickStyle" Target="../diagrams/quickStyle1.xml"/><Relationship Id="rId11" Type="http://schemas.openxmlformats.org/officeDocument/2006/relationships/image" Target="../media/image149.jpeg"/><Relationship Id="rId24" Type="http://schemas.openxmlformats.org/officeDocument/2006/relationships/image" Target="../media/image161.png"/><Relationship Id="rId5" Type="http://schemas.openxmlformats.org/officeDocument/2006/relationships/diagramLayout" Target="../diagrams/layout1.xml"/><Relationship Id="rId15" Type="http://schemas.openxmlformats.org/officeDocument/2006/relationships/image" Target="../media/image153.png"/><Relationship Id="rId23" Type="http://schemas.microsoft.com/office/2007/relationships/hdphoto" Target="../media/hdphoto3.wdp"/><Relationship Id="rId10" Type="http://schemas.openxmlformats.org/officeDocument/2006/relationships/image" Target="../media/image148.jpeg"/><Relationship Id="rId19" Type="http://schemas.openxmlformats.org/officeDocument/2006/relationships/image" Target="../media/image157.gif"/><Relationship Id="rId4" Type="http://schemas.openxmlformats.org/officeDocument/2006/relationships/diagramData" Target="../diagrams/data1.xml"/><Relationship Id="rId9" Type="http://schemas.openxmlformats.org/officeDocument/2006/relationships/image" Target="../media/image147.jpeg"/><Relationship Id="rId14" Type="http://schemas.openxmlformats.org/officeDocument/2006/relationships/image" Target="../media/image152.png"/><Relationship Id="rId22" Type="http://schemas.openxmlformats.org/officeDocument/2006/relationships/image" Target="../media/image160.png"/><Relationship Id="rId27" Type="http://schemas.openxmlformats.org/officeDocument/2006/relationships/image" Target="../media/image163.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64.emf"/><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image" Target="../media/image167.emf"/><Relationship Id="rId5" Type="http://schemas.openxmlformats.org/officeDocument/2006/relationships/image" Target="../media/image166.emf"/><Relationship Id="rId4" Type="http://schemas.openxmlformats.org/officeDocument/2006/relationships/image" Target="../media/image165.emf"/></Relationships>
</file>

<file path=ppt/slides/_rels/slide43.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8.png"/><Relationship Id="rId7" Type="http://schemas.openxmlformats.org/officeDocument/2006/relationships/image" Target="../media/image170.emf"/><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51.jpeg"/><Relationship Id="rId5" Type="http://schemas.openxmlformats.org/officeDocument/2006/relationships/image" Target="../media/image169.jpeg"/><Relationship Id="rId4" Type="http://schemas.openxmlformats.org/officeDocument/2006/relationships/image" Target="../media/image50.jpeg"/><Relationship Id="rId9" Type="http://schemas.openxmlformats.org/officeDocument/2006/relationships/image" Target="../media/image172.png"/></Relationships>
</file>

<file path=ppt/slides/_rels/slide44.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emf"/><Relationship Id="rId1" Type="http://schemas.openxmlformats.org/officeDocument/2006/relationships/slideLayout" Target="../slideLayouts/slideLayout10.xml"/><Relationship Id="rId5" Type="http://schemas.openxmlformats.org/officeDocument/2006/relationships/image" Target="../media/image176.png"/><Relationship Id="rId4" Type="http://schemas.openxmlformats.org/officeDocument/2006/relationships/image" Target="../media/image175.svg"/></Relationships>
</file>

<file path=ppt/slides/_rels/slide4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77.emf"/><Relationship Id="rId1" Type="http://schemas.openxmlformats.org/officeDocument/2006/relationships/slideLayout" Target="../slideLayouts/slideLayout10.xml"/><Relationship Id="rId5" Type="http://schemas.openxmlformats.org/officeDocument/2006/relationships/image" Target="../media/image175.svg"/><Relationship Id="rId4" Type="http://schemas.openxmlformats.org/officeDocument/2006/relationships/image" Target="../media/image174.png"/></Relationships>
</file>

<file path=ppt/slides/_rels/slide46.xml.rels><?xml version="1.0" encoding="UTF-8" standalone="yes"?>
<Relationships xmlns="http://schemas.openxmlformats.org/package/2006/relationships"><Relationship Id="rId3" Type="http://schemas.openxmlformats.org/officeDocument/2006/relationships/image" Target="../media/image178.emf"/><Relationship Id="rId2" Type="http://schemas.openxmlformats.org/officeDocument/2006/relationships/image" Target="../media/image168.png"/><Relationship Id="rId1" Type="http://schemas.openxmlformats.org/officeDocument/2006/relationships/slideLayout" Target="../slideLayouts/slideLayout10.xml"/><Relationship Id="rId5" Type="http://schemas.openxmlformats.org/officeDocument/2006/relationships/image" Target="../media/image175.svg"/><Relationship Id="rId4" Type="http://schemas.openxmlformats.org/officeDocument/2006/relationships/image" Target="../media/image17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8" Type="http://schemas.openxmlformats.org/officeDocument/2006/relationships/image" Target="../media/image185.png"/><Relationship Id="rId13" Type="http://schemas.openxmlformats.org/officeDocument/2006/relationships/image" Target="../media/image190.png"/><Relationship Id="rId3" Type="http://schemas.openxmlformats.org/officeDocument/2006/relationships/image" Target="../media/image180.png"/><Relationship Id="rId7" Type="http://schemas.openxmlformats.org/officeDocument/2006/relationships/image" Target="../media/image184.png"/><Relationship Id="rId12" Type="http://schemas.openxmlformats.org/officeDocument/2006/relationships/image" Target="../media/image189.png"/><Relationship Id="rId2" Type="http://schemas.openxmlformats.org/officeDocument/2006/relationships/image" Target="../media/image179.png"/><Relationship Id="rId1" Type="http://schemas.openxmlformats.org/officeDocument/2006/relationships/slideLayout" Target="../slideLayouts/slideLayout10.xml"/><Relationship Id="rId6" Type="http://schemas.openxmlformats.org/officeDocument/2006/relationships/image" Target="../media/image183.jpeg"/><Relationship Id="rId11" Type="http://schemas.openxmlformats.org/officeDocument/2006/relationships/image" Target="../media/image188.png"/><Relationship Id="rId5" Type="http://schemas.openxmlformats.org/officeDocument/2006/relationships/image" Target="../media/image182.png"/><Relationship Id="rId10" Type="http://schemas.openxmlformats.org/officeDocument/2006/relationships/image" Target="../media/image187.png"/><Relationship Id="rId4" Type="http://schemas.openxmlformats.org/officeDocument/2006/relationships/image" Target="../media/image181.jpeg"/><Relationship Id="rId9" Type="http://schemas.openxmlformats.org/officeDocument/2006/relationships/image" Target="../media/image186.png"/><Relationship Id="rId14" Type="http://schemas.openxmlformats.org/officeDocument/2006/relationships/image" Target="../media/image191.png"/></Relationships>
</file>

<file path=ppt/slides/_rels/slide49.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193.png"/><Relationship Id="rId7" Type="http://schemas.openxmlformats.org/officeDocument/2006/relationships/image" Target="../media/image196.jpeg"/><Relationship Id="rId2" Type="http://schemas.openxmlformats.org/officeDocument/2006/relationships/image" Target="../media/image192.jpeg"/><Relationship Id="rId1" Type="http://schemas.openxmlformats.org/officeDocument/2006/relationships/slideLayout" Target="../slideLayouts/slideLayout10.xml"/><Relationship Id="rId6" Type="http://schemas.openxmlformats.org/officeDocument/2006/relationships/hyperlink" Target="https://www.rohm.co.jp/solution-simulator" TargetMode="External"/><Relationship Id="rId5" Type="http://schemas.openxmlformats.org/officeDocument/2006/relationships/image" Target="../media/image195.png"/><Relationship Id="rId4" Type="http://schemas.openxmlformats.org/officeDocument/2006/relationships/image" Target="../media/image194.pn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jpeg"/><Relationship Id="rId2" Type="http://schemas.openxmlformats.org/officeDocument/2006/relationships/notesSlide" Target="../notesSlides/notesSlide3.xml"/><Relationship Id="rId16"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image" Target="../media/image34.png"/></Relationships>
</file>

<file path=ppt/slides/_rels/slide50.xml.rels><?xml version="1.0" encoding="UTF-8" standalone="yes"?>
<Relationships xmlns="http://schemas.openxmlformats.org/package/2006/relationships"><Relationship Id="rId8" Type="http://schemas.openxmlformats.org/officeDocument/2006/relationships/image" Target="../media/image204.png"/><Relationship Id="rId3" Type="http://schemas.openxmlformats.org/officeDocument/2006/relationships/image" Target="../media/image199.emf"/><Relationship Id="rId7" Type="http://schemas.openxmlformats.org/officeDocument/2006/relationships/image" Target="../media/image203.png"/><Relationship Id="rId2" Type="http://schemas.openxmlformats.org/officeDocument/2006/relationships/image" Target="../media/image198.jpeg"/><Relationship Id="rId1" Type="http://schemas.openxmlformats.org/officeDocument/2006/relationships/slideLayout" Target="../slideLayouts/slideLayout10.xml"/><Relationship Id="rId6" Type="http://schemas.openxmlformats.org/officeDocument/2006/relationships/image" Target="../media/image202.png"/><Relationship Id="rId5" Type="http://schemas.openxmlformats.org/officeDocument/2006/relationships/image" Target="../media/image201.png"/><Relationship Id="rId10" Type="http://schemas.openxmlformats.org/officeDocument/2006/relationships/image" Target="../media/image206.emf"/><Relationship Id="rId4" Type="http://schemas.openxmlformats.org/officeDocument/2006/relationships/image" Target="../media/image200.jpeg"/><Relationship Id="rId9" Type="http://schemas.openxmlformats.org/officeDocument/2006/relationships/image" Target="../media/image205.emf"/></Relationships>
</file>

<file path=ppt/slides/_rels/slide51.xml.rels><?xml version="1.0" encoding="UTF-8" standalone="yes"?>
<Relationships xmlns="http://schemas.openxmlformats.org/package/2006/relationships"><Relationship Id="rId8" Type="http://schemas.openxmlformats.org/officeDocument/2006/relationships/image" Target="../media/image212.png"/><Relationship Id="rId13" Type="http://schemas.microsoft.com/office/2007/relationships/hdphoto" Target="../media/hdphoto7.wdp"/><Relationship Id="rId3" Type="http://schemas.openxmlformats.org/officeDocument/2006/relationships/image" Target="../media/image208.png"/><Relationship Id="rId7" Type="http://schemas.openxmlformats.org/officeDocument/2006/relationships/image" Target="../media/image211.png"/><Relationship Id="rId12" Type="http://schemas.openxmlformats.org/officeDocument/2006/relationships/image" Target="../media/image215.png"/><Relationship Id="rId2" Type="http://schemas.openxmlformats.org/officeDocument/2006/relationships/image" Target="../media/image207.png"/><Relationship Id="rId1" Type="http://schemas.openxmlformats.org/officeDocument/2006/relationships/slideLayout" Target="../slideLayouts/slideLayout29.xml"/><Relationship Id="rId6" Type="http://schemas.microsoft.com/office/2007/relationships/hdphoto" Target="../media/hdphoto5.wdp"/><Relationship Id="rId11" Type="http://schemas.microsoft.com/office/2007/relationships/hdphoto" Target="../media/hdphoto6.wdp"/><Relationship Id="rId5" Type="http://schemas.openxmlformats.org/officeDocument/2006/relationships/image" Target="../media/image210.png"/><Relationship Id="rId15" Type="http://schemas.openxmlformats.org/officeDocument/2006/relationships/image" Target="../media/image216.png"/><Relationship Id="rId10" Type="http://schemas.openxmlformats.org/officeDocument/2006/relationships/image" Target="../media/image214.png"/><Relationship Id="rId4" Type="http://schemas.openxmlformats.org/officeDocument/2006/relationships/image" Target="../media/image209.png"/><Relationship Id="rId9" Type="http://schemas.openxmlformats.org/officeDocument/2006/relationships/image" Target="../media/image213.gif"/><Relationship Id="rId14" Type="http://schemas.openxmlformats.org/officeDocument/2006/relationships/hyperlink" Target="https://www.rohm.com.cn/power-device-support"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29.xml"/><Relationship Id="rId5" Type="http://schemas.openxmlformats.org/officeDocument/2006/relationships/hyperlink" Target="https://www.rohm.com.cn/products/sic-power-devices/sic-mosfet" TargetMode="External"/><Relationship Id="rId4" Type="http://schemas.openxmlformats.org/officeDocument/2006/relationships/image" Target="../media/image219.png"/></Relationships>
</file>

<file path=ppt/slides/_rels/slide53.xml.rels><?xml version="1.0" encoding="UTF-8" standalone="yes"?>
<Relationships xmlns="http://schemas.openxmlformats.org/package/2006/relationships"><Relationship Id="rId8" Type="http://schemas.openxmlformats.org/officeDocument/2006/relationships/hyperlink" Target="https://www.rohm.co.jp/products/power-management/gate-drivers/evk#tabLink1" TargetMode="External"/><Relationship Id="rId3" Type="http://schemas.openxmlformats.org/officeDocument/2006/relationships/image" Target="../media/image221.emf"/><Relationship Id="rId7" Type="http://schemas.openxmlformats.org/officeDocument/2006/relationships/image" Target="../media/image225.emf"/><Relationship Id="rId2" Type="http://schemas.openxmlformats.org/officeDocument/2006/relationships/image" Target="../media/image220.png"/><Relationship Id="rId1" Type="http://schemas.openxmlformats.org/officeDocument/2006/relationships/slideLayout" Target="../slideLayouts/slideLayout10.xml"/><Relationship Id="rId6" Type="http://schemas.openxmlformats.org/officeDocument/2006/relationships/image" Target="../media/image224.png"/><Relationship Id="rId5" Type="http://schemas.openxmlformats.org/officeDocument/2006/relationships/image" Target="../media/image223.png"/><Relationship Id="rId10" Type="http://schemas.openxmlformats.org/officeDocument/2006/relationships/image" Target="../media/image227.png"/><Relationship Id="rId4" Type="http://schemas.openxmlformats.org/officeDocument/2006/relationships/image" Target="../media/image222.emf"/><Relationship Id="rId9" Type="http://schemas.openxmlformats.org/officeDocument/2006/relationships/image" Target="../media/image226.png"/></Relationships>
</file>

<file path=ppt/slides/_rels/slide54.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image" Target="../media/image238.png"/><Relationship Id="rId3" Type="http://schemas.openxmlformats.org/officeDocument/2006/relationships/image" Target="../media/image229.png"/><Relationship Id="rId7" Type="http://schemas.openxmlformats.org/officeDocument/2006/relationships/image" Target="../media/image233.png"/><Relationship Id="rId12" Type="http://schemas.openxmlformats.org/officeDocument/2006/relationships/image" Target="../media/image237.png"/><Relationship Id="rId2" Type="http://schemas.openxmlformats.org/officeDocument/2006/relationships/image" Target="../media/image228.png"/><Relationship Id="rId1" Type="http://schemas.openxmlformats.org/officeDocument/2006/relationships/slideLayout" Target="../slideLayouts/slideLayout10.xml"/><Relationship Id="rId6" Type="http://schemas.openxmlformats.org/officeDocument/2006/relationships/image" Target="../media/image232.png"/><Relationship Id="rId11" Type="http://schemas.openxmlformats.org/officeDocument/2006/relationships/image" Target="../media/image236.png"/><Relationship Id="rId5" Type="http://schemas.openxmlformats.org/officeDocument/2006/relationships/image" Target="../media/image231.png"/><Relationship Id="rId10" Type="http://schemas.openxmlformats.org/officeDocument/2006/relationships/image" Target="../media/image235.png"/><Relationship Id="rId4" Type="http://schemas.openxmlformats.org/officeDocument/2006/relationships/image" Target="../media/image230.png"/><Relationship Id="rId9" Type="http://schemas.openxmlformats.org/officeDocument/2006/relationships/image" Target="../media/image191.png"/><Relationship Id="rId14" Type="http://schemas.openxmlformats.org/officeDocument/2006/relationships/image" Target="../media/image239.emf"/></Relationships>
</file>

<file path=ppt/slides/_rels/slide55.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241.png"/><Relationship Id="rId7" Type="http://schemas.openxmlformats.org/officeDocument/2006/relationships/image" Target="../media/image245.jpeg"/><Relationship Id="rId2" Type="http://schemas.openxmlformats.org/officeDocument/2006/relationships/image" Target="../media/image240.png"/><Relationship Id="rId1" Type="http://schemas.openxmlformats.org/officeDocument/2006/relationships/slideLayout" Target="../slideLayouts/slideLayout10.xml"/><Relationship Id="rId6" Type="http://schemas.openxmlformats.org/officeDocument/2006/relationships/image" Target="../media/image244.jpeg"/><Relationship Id="rId11" Type="http://schemas.openxmlformats.org/officeDocument/2006/relationships/image" Target="../media/image249.png"/><Relationship Id="rId5" Type="http://schemas.openxmlformats.org/officeDocument/2006/relationships/image" Target="../media/image243.png"/><Relationship Id="rId10" Type="http://schemas.openxmlformats.org/officeDocument/2006/relationships/image" Target="../media/image248.emf"/><Relationship Id="rId4" Type="http://schemas.openxmlformats.org/officeDocument/2006/relationships/image" Target="../media/image242.png"/><Relationship Id="rId9" Type="http://schemas.openxmlformats.org/officeDocument/2006/relationships/image" Target="../media/image24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48.png"/><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image" Target="../media/image49.emf"/><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jpeg"/><Relationship Id="rId9"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FDEEBA-B229-4B54-8912-E63FA93F6FF2}"/>
              </a:ext>
            </a:extLst>
          </p:cNvPr>
          <p:cNvSpPr>
            <a:spLocks noGrp="1"/>
          </p:cNvSpPr>
          <p:nvPr>
            <p:ph type="ctrTitle"/>
          </p:nvPr>
        </p:nvSpPr>
        <p:spPr>
          <a:xfrm>
            <a:off x="873563" y="2982444"/>
            <a:ext cx="6252065" cy="864096"/>
          </a:xfrm>
        </p:spPr>
        <p:txBody>
          <a:bodyPr/>
          <a:lstStyle/>
          <a:p>
            <a:r>
              <a:rPr lang="en-US" altLang="ja-JP" dirty="0"/>
              <a:t>4</a:t>
            </a:r>
            <a:r>
              <a:rPr lang="en-US" altLang="ja-JP" baseline="30000" dirty="0"/>
              <a:t>th</a:t>
            </a:r>
            <a:r>
              <a:rPr lang="en-US" altLang="ja-JP" dirty="0"/>
              <a:t> Generation SiC MOSFETs</a:t>
            </a:r>
            <a:endParaRPr lang="ja-JP" altLang="en-US" dirty="0"/>
          </a:p>
        </p:txBody>
      </p:sp>
      <p:sp>
        <p:nvSpPr>
          <p:cNvPr id="3" name="字幕 2">
            <a:extLst>
              <a:ext uri="{FF2B5EF4-FFF2-40B4-BE49-F238E27FC236}">
                <a16:creationId xmlns:a16="http://schemas.microsoft.com/office/drawing/2014/main" id="{54FC949A-1F58-4C20-85DE-A0629C72AFDA}"/>
              </a:ext>
            </a:extLst>
          </p:cNvPr>
          <p:cNvSpPr>
            <a:spLocks noGrp="1"/>
          </p:cNvSpPr>
          <p:nvPr>
            <p:ph type="subTitle" idx="1"/>
          </p:nvPr>
        </p:nvSpPr>
        <p:spPr/>
        <p:txBody>
          <a:bodyPr/>
          <a:lstStyle/>
          <a:p>
            <a:r>
              <a:rPr lang="en-US" altLang="ja-JP" dirty="0">
                <a:latin typeface="Microsoft YaHei" panose="020B0503020204020204" pitchFamily="34" charset="-122"/>
                <a:ea typeface="Microsoft YaHei" panose="020B0503020204020204" pitchFamily="34" charset="-122"/>
              </a:rPr>
              <a:t>2023</a:t>
            </a:r>
            <a:r>
              <a:rPr lang="ja-JP" altLang="en-US" dirty="0">
                <a:latin typeface="Microsoft YaHei" panose="020B0503020204020204" pitchFamily="34" charset="-122"/>
                <a:ea typeface="Microsoft YaHei" panose="020B0503020204020204" pitchFamily="34" charset="-122"/>
              </a:rPr>
              <a:t>年</a:t>
            </a:r>
            <a:r>
              <a:rPr lang="en-US" altLang="ja-JP" dirty="0">
                <a:latin typeface="Microsoft YaHei" panose="020B0503020204020204" pitchFamily="34" charset="-122"/>
                <a:ea typeface="Microsoft YaHei" panose="020B0503020204020204" pitchFamily="34" charset="-122"/>
              </a:rPr>
              <a:t>5</a:t>
            </a:r>
            <a:r>
              <a:rPr lang="ja-JP" altLang="en-US" dirty="0">
                <a:latin typeface="Microsoft YaHei" panose="020B0503020204020204" pitchFamily="34" charset="-122"/>
                <a:ea typeface="Microsoft YaHei" panose="020B0503020204020204" pitchFamily="34" charset="-122"/>
              </a:rPr>
              <a:t>月</a:t>
            </a:r>
            <a:r>
              <a:rPr lang="en-US" altLang="ja-JP" dirty="0">
                <a:latin typeface="Microsoft YaHei" panose="020B0503020204020204" pitchFamily="34" charset="-122"/>
                <a:ea typeface="Microsoft YaHei" panose="020B0503020204020204" pitchFamily="34" charset="-122"/>
              </a:rPr>
              <a:t>24</a:t>
            </a:r>
            <a:r>
              <a:rPr lang="ja-JP" altLang="en-US" dirty="0">
                <a:latin typeface="Microsoft YaHei" panose="020B0503020204020204" pitchFamily="34" charset="-122"/>
                <a:ea typeface="Microsoft YaHei" panose="020B0503020204020204" pitchFamily="34" charset="-122"/>
              </a:rPr>
              <a:t>日</a:t>
            </a:r>
            <a:endParaRPr lang="en-US" altLang="ja-JP" dirty="0">
              <a:latin typeface="Microsoft YaHei" panose="020B0503020204020204" pitchFamily="34" charset="-122"/>
              <a:ea typeface="Microsoft YaHei" panose="020B0503020204020204" pitchFamily="34" charset="-122"/>
            </a:endParaRPr>
          </a:p>
          <a:p>
            <a:r>
              <a:rPr lang="en-US" altLang="zh-CN" dirty="0">
                <a:latin typeface="Microsoft YaHei" panose="020B0503020204020204" pitchFamily="34" charset="-122"/>
                <a:ea typeface="Microsoft YaHei" panose="020B0503020204020204" pitchFamily="34" charset="-122"/>
              </a:rPr>
              <a:t>System Solution Engineering</a:t>
            </a:r>
            <a:r>
              <a:rPr lang="zh-CN" altLang="en-US" dirty="0">
                <a:latin typeface="Microsoft YaHei" panose="020B0503020204020204" pitchFamily="34" charset="-122"/>
                <a:ea typeface="Microsoft YaHei" panose="020B0503020204020204" pitchFamily="34" charset="-122"/>
              </a:rPr>
              <a:t>本部</a:t>
            </a:r>
            <a:br>
              <a:rPr lang="en-US" altLang="ja-JP" dirty="0">
                <a:latin typeface="Microsoft YaHei" panose="020B0503020204020204" pitchFamily="34" charset="-122"/>
                <a:ea typeface="Microsoft YaHei" panose="020B0503020204020204" pitchFamily="34" charset="-122"/>
              </a:rPr>
            </a:br>
            <a:r>
              <a:rPr lang="en-US" altLang="ja-JP" dirty="0">
                <a:latin typeface="Microsoft YaHei" panose="020B0503020204020204" pitchFamily="34" charset="-122"/>
                <a:ea typeface="Microsoft YaHei" panose="020B0503020204020204" pitchFamily="34" charset="-122"/>
              </a:rPr>
              <a:t>FAE3</a:t>
            </a:r>
            <a:r>
              <a:rPr lang="zh-CN" altLang="en-US" dirty="0">
                <a:latin typeface="Microsoft YaHei" panose="020B0503020204020204" pitchFamily="34" charset="-122"/>
                <a:ea typeface="Microsoft YaHei" panose="020B0503020204020204" pitchFamily="34" charset="-122"/>
              </a:rPr>
              <a:t>部</a:t>
            </a:r>
            <a:r>
              <a:rPr lang="ja-JP" altLang="en-US" dirty="0">
                <a:latin typeface="Microsoft YaHei" panose="020B0503020204020204" pitchFamily="34" charset="-122"/>
                <a:ea typeface="Microsoft YaHei" panose="020B0503020204020204" pitchFamily="34" charset="-122"/>
              </a:rPr>
              <a:t>　</a:t>
            </a:r>
            <a:r>
              <a:rPr lang="en-US" altLang="zh-CN" dirty="0">
                <a:latin typeface="Microsoft YaHei" panose="020B0503020204020204" pitchFamily="34" charset="-122"/>
                <a:ea typeface="Microsoft YaHei" panose="020B0503020204020204" pitchFamily="34" charset="-122"/>
              </a:rPr>
              <a:t>High Power FAE</a:t>
            </a:r>
            <a:r>
              <a:rPr lang="zh-CN" altLang="en-US" dirty="0">
                <a:latin typeface="Microsoft YaHei" panose="020B0503020204020204" pitchFamily="34" charset="-122"/>
                <a:ea typeface="Microsoft YaHei" panose="020B0503020204020204" pitchFamily="34" charset="-122"/>
              </a:rPr>
              <a:t>课</a:t>
            </a:r>
            <a:endParaRPr lang="ja-JP" altLang="en-US" dirty="0">
              <a:latin typeface="Microsoft YaHei" panose="020B0503020204020204" pitchFamily="34" charset="-122"/>
              <a:ea typeface="Microsoft YaHei" panose="020B0503020204020204" pitchFamily="34" charset="-122"/>
            </a:endParaRPr>
          </a:p>
          <a:p>
            <a:endParaRPr lang="ja-JP" altLang="en-US" dirty="0"/>
          </a:p>
        </p:txBody>
      </p:sp>
      <p:sp>
        <p:nvSpPr>
          <p:cNvPr id="7" name="テキスト ボックス 6">
            <a:extLst>
              <a:ext uri="{FF2B5EF4-FFF2-40B4-BE49-F238E27FC236}">
                <a16:creationId xmlns:a16="http://schemas.microsoft.com/office/drawing/2014/main" id="{21F85391-4939-42DA-A661-8B92CF712A63}"/>
              </a:ext>
            </a:extLst>
          </p:cNvPr>
          <p:cNvSpPr txBox="1"/>
          <p:nvPr/>
        </p:nvSpPr>
        <p:spPr>
          <a:xfrm>
            <a:off x="1841172" y="3743843"/>
            <a:ext cx="5008807" cy="461665"/>
          </a:xfrm>
          <a:prstGeom prst="rect">
            <a:avLst/>
          </a:prstGeom>
          <a:noFill/>
        </p:spPr>
        <p:txBody>
          <a:bodyPr wrap="none" rtlCol="0">
            <a:spAutoFit/>
          </a:bodyPr>
          <a:lstStyle/>
          <a:p>
            <a:pPr>
              <a:spcBef>
                <a:spcPts val="400"/>
              </a:spcBef>
            </a:pPr>
            <a:r>
              <a:rPr kumimoji="1" lang="en-US" altLang="ja-JP" b="1" dirty="0">
                <a:solidFill>
                  <a:schemeClr val="tx2"/>
                </a:solidFill>
                <a:latin typeface="+mj-ea"/>
                <a:ea typeface="+mj-ea"/>
                <a:cs typeface="メイリオ" panose="020B0604030504040204" pitchFamily="50" charset="-128"/>
              </a:rPr>
              <a:t>~ Discrete Package Version ~</a:t>
            </a:r>
            <a:endParaRPr kumimoji="1" lang="ja-JP" altLang="en-US" b="1" dirty="0">
              <a:solidFill>
                <a:schemeClr val="tx2"/>
              </a:solidFill>
              <a:latin typeface="+mj-ea"/>
              <a:ea typeface="+mj-ea"/>
              <a:cs typeface="メイリオ" panose="020B0604030504040204" pitchFamily="50" charset="-128"/>
            </a:endParaRPr>
          </a:p>
        </p:txBody>
      </p:sp>
      <p:pic>
        <p:nvPicPr>
          <p:cNvPr id="11" name="図 10">
            <a:extLst>
              <a:ext uri="{FF2B5EF4-FFF2-40B4-BE49-F238E27FC236}">
                <a16:creationId xmlns:a16="http://schemas.microsoft.com/office/drawing/2014/main" id="{307A6DA8-01BB-41D9-BEC9-C7F110910F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4708" y="4205508"/>
            <a:ext cx="558469" cy="1080000"/>
          </a:xfrm>
          <a:prstGeom prst="rect">
            <a:avLst/>
          </a:prstGeom>
        </p:spPr>
      </p:pic>
      <p:pic>
        <p:nvPicPr>
          <p:cNvPr id="12" name="図 11">
            <a:extLst>
              <a:ext uri="{FF2B5EF4-FFF2-40B4-BE49-F238E27FC236}">
                <a16:creationId xmlns:a16="http://schemas.microsoft.com/office/drawing/2014/main" id="{CFAEC5B1-1ED3-4F0B-B5CD-AF3E1D212D62}"/>
              </a:ext>
            </a:extLst>
          </p:cNvPr>
          <p:cNvPicPr>
            <a:picLocks noChangeAspect="1"/>
          </p:cNvPicPr>
          <p:nvPr/>
        </p:nvPicPr>
        <p:blipFill rotWithShape="1">
          <a:blip r:embed="rId3"/>
          <a:srcRect l="38511" t="12808" r="55695" b="61646"/>
          <a:stretch/>
        </p:blipFill>
        <p:spPr>
          <a:xfrm>
            <a:off x="5568530" y="4205508"/>
            <a:ext cx="504000" cy="1080000"/>
          </a:xfrm>
          <a:prstGeom prst="rect">
            <a:avLst/>
          </a:prstGeom>
        </p:spPr>
      </p:pic>
      <p:pic>
        <p:nvPicPr>
          <p:cNvPr id="13" name="図 12">
            <a:extLst>
              <a:ext uri="{FF2B5EF4-FFF2-40B4-BE49-F238E27FC236}">
                <a16:creationId xmlns:a16="http://schemas.microsoft.com/office/drawing/2014/main" id="{793B4DA5-9140-4334-81FB-CE2C4C2F6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5881" y="4475508"/>
            <a:ext cx="628395" cy="540000"/>
          </a:xfrm>
          <a:prstGeom prst="rect">
            <a:avLst/>
          </a:prstGeom>
        </p:spPr>
      </p:pic>
      <p:sp>
        <p:nvSpPr>
          <p:cNvPr id="14" name="テキスト ボックス 13">
            <a:extLst>
              <a:ext uri="{FF2B5EF4-FFF2-40B4-BE49-F238E27FC236}">
                <a16:creationId xmlns:a16="http://schemas.microsoft.com/office/drawing/2014/main" id="{59D132AE-2C16-472E-89B0-0C419B94501C}"/>
              </a:ext>
            </a:extLst>
          </p:cNvPr>
          <p:cNvSpPr txBox="1"/>
          <p:nvPr/>
        </p:nvSpPr>
        <p:spPr>
          <a:xfrm>
            <a:off x="1374543" y="6468498"/>
            <a:ext cx="785793" cy="200055"/>
          </a:xfrm>
          <a:prstGeom prst="rect">
            <a:avLst/>
          </a:prstGeom>
          <a:noFill/>
        </p:spPr>
        <p:txBody>
          <a:bodyPr wrap="none" rtlCol="0">
            <a:spAutoFit/>
          </a:bodyPr>
          <a:lstStyle/>
          <a:p>
            <a:pPr>
              <a:spcBef>
                <a:spcPts val="400"/>
              </a:spcBef>
            </a:pPr>
            <a:r>
              <a:rPr kumimoji="1" lang="en-US" altLang="ja-JP" sz="700" dirty="0">
                <a:solidFill>
                  <a:schemeClr val="tx2"/>
                </a:solidFill>
                <a:latin typeface="+mj-ea"/>
                <a:ea typeface="+mj-ea"/>
                <a:cs typeface="メイリオ" panose="020B0604030504040204" pitchFamily="50" charset="-128"/>
              </a:rPr>
              <a:t>FA3_66-0106</a:t>
            </a:r>
            <a:endParaRPr kumimoji="1" lang="ja-JP" altLang="en-US" sz="700" dirty="0">
              <a:solidFill>
                <a:schemeClr val="tx2"/>
              </a:solidFill>
              <a:latin typeface="+mj-ea"/>
              <a:ea typeface="+mj-ea"/>
              <a:cs typeface="メイリオ" panose="020B0604030504040204" pitchFamily="50" charset="-128"/>
            </a:endParaRPr>
          </a:p>
        </p:txBody>
      </p:sp>
    </p:spTree>
    <p:extLst>
      <p:ext uri="{BB962C8B-B14F-4D97-AF65-F5344CB8AC3E}">
        <p14:creationId xmlns:p14="http://schemas.microsoft.com/office/powerpoint/2010/main" val="187263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5BAB6D29-03C0-4E51-A102-BADD2A8248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1939" y="2627779"/>
            <a:ext cx="2931987" cy="2931987"/>
          </a:xfrm>
          <a:prstGeom prst="rect">
            <a:avLst/>
          </a:prstGeom>
        </p:spPr>
      </p:pic>
      <p:sp>
        <p:nvSpPr>
          <p:cNvPr id="56" name="Rectangle 55">
            <a:extLst>
              <a:ext uri="{FF2B5EF4-FFF2-40B4-BE49-F238E27FC236}">
                <a16:creationId xmlns:a16="http://schemas.microsoft.com/office/drawing/2014/main" id="{58C1BCAB-9EB8-40C4-B541-77DD8A78A63B}"/>
              </a:ext>
            </a:extLst>
          </p:cNvPr>
          <p:cNvSpPr/>
          <p:nvPr/>
        </p:nvSpPr>
        <p:spPr>
          <a:xfrm>
            <a:off x="353902" y="1316869"/>
            <a:ext cx="2409120" cy="2399404"/>
          </a:xfrm>
          <a:prstGeom prst="rect">
            <a:avLst/>
          </a:prstGeom>
          <a:solidFill>
            <a:schemeClr val="bg2">
              <a:lumMod val="2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spcBef>
                <a:spcPts val="533"/>
              </a:spcBef>
            </a:pPr>
            <a:r>
              <a:rPr lang="en-US" sz="2133" dirty="0">
                <a:solidFill>
                  <a:schemeClr val="bg1"/>
                </a:solidFill>
                <a:latin typeface="微软雅黑" panose="020B0503020204020204" pitchFamily="34" charset="-122"/>
                <a:ea typeface="微软雅黑" panose="020B0503020204020204" pitchFamily="34" charset="-122"/>
              </a:rPr>
              <a:t>Substrate</a:t>
            </a:r>
          </a:p>
        </p:txBody>
      </p:sp>
      <p:sp>
        <p:nvSpPr>
          <p:cNvPr id="55" name="Rectangle 54">
            <a:extLst>
              <a:ext uri="{FF2B5EF4-FFF2-40B4-BE49-F238E27FC236}">
                <a16:creationId xmlns:a16="http://schemas.microsoft.com/office/drawing/2014/main" id="{EFA0920E-D0FC-4314-8308-EEA9A0D4C700}"/>
              </a:ext>
            </a:extLst>
          </p:cNvPr>
          <p:cNvSpPr/>
          <p:nvPr/>
        </p:nvSpPr>
        <p:spPr>
          <a:xfrm>
            <a:off x="2937233" y="1316866"/>
            <a:ext cx="8400185" cy="2399406"/>
          </a:xfrm>
          <a:prstGeom prst="rect">
            <a:avLst/>
          </a:prstGeom>
          <a:solidFill>
            <a:schemeClr val="bg2">
              <a:lumMod val="2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spcBef>
                <a:spcPts val="533"/>
              </a:spcBef>
            </a:pPr>
            <a:r>
              <a:rPr lang="en-US" sz="2133" dirty="0">
                <a:solidFill>
                  <a:schemeClr val="bg1"/>
                </a:solidFill>
                <a:latin typeface="微软雅黑" panose="020B0503020204020204" pitchFamily="34" charset="-122"/>
                <a:ea typeface="微软雅黑" panose="020B0503020204020204" pitchFamily="34" charset="-122"/>
              </a:rPr>
              <a:t>Chips Production</a:t>
            </a:r>
            <a:r>
              <a:rPr lang="ja-JP" altLang="en-US" sz="2133" dirty="0">
                <a:solidFill>
                  <a:schemeClr val="bg1"/>
                </a:solidFill>
                <a:latin typeface="微软雅黑" panose="020B0503020204020204" pitchFamily="34" charset="-122"/>
                <a:ea typeface="微软雅黑" panose="020B0503020204020204" pitchFamily="34" charset="-122"/>
              </a:rPr>
              <a:t>　</a:t>
            </a:r>
            <a:r>
              <a:rPr lang="en-US" altLang="ja-JP" sz="2133" dirty="0">
                <a:solidFill>
                  <a:schemeClr val="bg1"/>
                </a:solidFill>
                <a:latin typeface="微软雅黑" panose="020B0503020204020204" pitchFamily="34" charset="-122"/>
                <a:ea typeface="微软雅黑" panose="020B0503020204020204" pitchFamily="34" charset="-122"/>
              </a:rPr>
              <a:t>Front End(Fab)</a:t>
            </a:r>
            <a:endParaRPr lang="en-US" sz="2133" dirty="0">
              <a:solidFill>
                <a:schemeClr val="bg1"/>
              </a:solidFill>
              <a:latin typeface="微软雅黑" panose="020B0503020204020204" pitchFamily="34" charset="-122"/>
              <a:ea typeface="微软雅黑" panose="020B0503020204020204" pitchFamily="34" charset="-122"/>
            </a:endParaRPr>
          </a:p>
        </p:txBody>
      </p:sp>
      <p:pic>
        <p:nvPicPr>
          <p:cNvPr id="25" name="図 24">
            <a:extLst>
              <a:ext uri="{FF2B5EF4-FFF2-40B4-BE49-F238E27FC236}">
                <a16:creationId xmlns:a16="http://schemas.microsoft.com/office/drawing/2014/main" id="{813B8E97-0725-490A-87DC-35A8F158DFA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83989" y="1724427"/>
            <a:ext cx="3192976" cy="1605175"/>
          </a:xfrm>
          <a:prstGeom prst="rect">
            <a:avLst/>
          </a:prstGeom>
        </p:spPr>
      </p:pic>
      <p:pic>
        <p:nvPicPr>
          <p:cNvPr id="22" name="図 8">
            <a:extLst>
              <a:ext uri="{FF2B5EF4-FFF2-40B4-BE49-F238E27FC236}">
                <a16:creationId xmlns:a16="http://schemas.microsoft.com/office/drawing/2014/main" id="{AC285CF0-7369-423E-8506-D7DB73B29AE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05059" y="1721115"/>
            <a:ext cx="2193979" cy="1599599"/>
          </a:xfrm>
          <a:prstGeom prst="rect">
            <a:avLst/>
          </a:prstGeom>
        </p:spPr>
      </p:pic>
      <p:pic>
        <p:nvPicPr>
          <p:cNvPr id="27" name="図 7">
            <a:extLst>
              <a:ext uri="{FF2B5EF4-FFF2-40B4-BE49-F238E27FC236}">
                <a16:creationId xmlns:a16="http://schemas.microsoft.com/office/drawing/2014/main" id="{FF61BB63-2C47-4FAE-BA3F-349A8934FC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36721" y="1743436"/>
            <a:ext cx="2274739" cy="1592316"/>
          </a:xfrm>
          <a:prstGeom prst="rect">
            <a:avLst/>
          </a:prstGeom>
        </p:spPr>
      </p:pic>
      <p:sp>
        <p:nvSpPr>
          <p:cNvPr id="29" name="正方形/長方形 10">
            <a:extLst>
              <a:ext uri="{FF2B5EF4-FFF2-40B4-BE49-F238E27FC236}">
                <a16:creationId xmlns:a16="http://schemas.microsoft.com/office/drawing/2014/main" id="{750F42EB-D2BD-4A2C-837A-C6F23C90AA59}"/>
              </a:ext>
            </a:extLst>
          </p:cNvPr>
          <p:cNvSpPr/>
          <p:nvPr/>
        </p:nvSpPr>
        <p:spPr>
          <a:xfrm>
            <a:off x="6530599" y="1734813"/>
            <a:ext cx="2274739" cy="410369"/>
          </a:xfrm>
          <a:prstGeom prst="rect">
            <a:avLst/>
          </a:prstGeom>
          <a:solidFill>
            <a:schemeClr val="bg2">
              <a:lumMod val="2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r>
              <a:rPr lang="en-US" altLang="zh-CN" sz="1600" dirty="0">
                <a:solidFill>
                  <a:schemeClr val="bg1"/>
                </a:solidFill>
                <a:latin typeface="微软雅黑" panose="020B0503020204020204" pitchFamily="34" charset="-122"/>
                <a:ea typeface="微软雅黑" panose="020B0503020204020204" pitchFamily="34" charset="-122"/>
              </a:rPr>
              <a:t>Apollo</a:t>
            </a:r>
            <a:r>
              <a:rPr lang="zh-CN" altLang="en-US" sz="1600" dirty="0">
                <a:solidFill>
                  <a:schemeClr val="bg1"/>
                </a:solidFill>
                <a:latin typeface="微软雅黑" panose="020B0503020204020204" pitchFamily="34" charset="-122"/>
                <a:ea typeface="微软雅黑" panose="020B0503020204020204" pitchFamily="34" charset="-122"/>
              </a:rPr>
              <a:t>筑后工厂</a:t>
            </a:r>
            <a:endParaRPr lang="en-US" altLang="ja-JP" sz="1600" dirty="0">
              <a:solidFill>
                <a:schemeClr val="bg1"/>
              </a:solidFill>
              <a:latin typeface="微软雅黑" panose="020B0503020204020204" pitchFamily="34" charset="-122"/>
              <a:ea typeface="微软雅黑" panose="020B0503020204020204" pitchFamily="34" charset="-122"/>
            </a:endParaRPr>
          </a:p>
        </p:txBody>
      </p:sp>
      <p:pic>
        <p:nvPicPr>
          <p:cNvPr id="35" name="Picture 34">
            <a:extLst>
              <a:ext uri="{FF2B5EF4-FFF2-40B4-BE49-F238E27FC236}">
                <a16:creationId xmlns:a16="http://schemas.microsoft.com/office/drawing/2014/main" id="{D5F037F1-544F-4EAB-A700-76DA469379C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61753" y="1721901"/>
            <a:ext cx="2381881" cy="1630375"/>
          </a:xfrm>
          <a:prstGeom prst="rect">
            <a:avLst/>
          </a:prstGeom>
        </p:spPr>
      </p:pic>
      <p:sp>
        <p:nvSpPr>
          <p:cNvPr id="36" name="Rectangle 35">
            <a:extLst>
              <a:ext uri="{FF2B5EF4-FFF2-40B4-BE49-F238E27FC236}">
                <a16:creationId xmlns:a16="http://schemas.microsoft.com/office/drawing/2014/main" id="{4BF4E49A-B095-4CA7-B732-0B21E4D0813C}"/>
              </a:ext>
            </a:extLst>
          </p:cNvPr>
          <p:cNvSpPr/>
          <p:nvPr/>
        </p:nvSpPr>
        <p:spPr>
          <a:xfrm>
            <a:off x="361753" y="3312236"/>
            <a:ext cx="2381881" cy="4448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r>
              <a:rPr lang="en-US" sz="1200" dirty="0">
                <a:solidFill>
                  <a:schemeClr val="bg1"/>
                </a:solidFill>
                <a:latin typeface="微软雅黑" panose="020B0503020204020204" pitchFamily="34" charset="-122"/>
                <a:ea typeface="微软雅黑" panose="020B0503020204020204" pitchFamily="34" charset="-122"/>
              </a:rPr>
              <a:t>2000</a:t>
            </a:r>
            <a:br>
              <a:rPr lang="en-US" sz="1200" dirty="0">
                <a:solidFill>
                  <a:schemeClr val="bg1"/>
                </a:solidFill>
                <a:latin typeface="微软雅黑" panose="020B0503020204020204" pitchFamily="34" charset="-122"/>
                <a:ea typeface="微软雅黑" panose="020B0503020204020204" pitchFamily="34" charset="-122"/>
              </a:rPr>
            </a:br>
            <a:r>
              <a:rPr lang="en-US" sz="1200" dirty="0">
                <a:solidFill>
                  <a:schemeClr val="bg1"/>
                </a:solidFill>
                <a:latin typeface="微软雅黑" panose="020B0503020204020204" pitchFamily="34" charset="-122"/>
                <a:ea typeface="微软雅黑" panose="020B0503020204020204" pitchFamily="34" charset="-122"/>
              </a:rPr>
              <a:t> (After 2025 for 8’’)</a:t>
            </a:r>
          </a:p>
        </p:txBody>
      </p:sp>
      <p:sp>
        <p:nvSpPr>
          <p:cNvPr id="37" name="正方形/長方形 10">
            <a:extLst>
              <a:ext uri="{FF2B5EF4-FFF2-40B4-BE49-F238E27FC236}">
                <a16:creationId xmlns:a16="http://schemas.microsoft.com/office/drawing/2014/main" id="{CE3FF189-9E71-4C04-A5E9-36E87756E0F9}"/>
              </a:ext>
            </a:extLst>
          </p:cNvPr>
          <p:cNvSpPr/>
          <p:nvPr/>
        </p:nvSpPr>
        <p:spPr>
          <a:xfrm>
            <a:off x="355724" y="1721901"/>
            <a:ext cx="2407298" cy="410414"/>
          </a:xfrm>
          <a:prstGeom prst="rect">
            <a:avLst/>
          </a:prstGeom>
          <a:solidFill>
            <a:schemeClr val="bg2">
              <a:lumMod val="2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spcBef>
                <a:spcPts val="533"/>
              </a:spcBef>
            </a:pPr>
            <a:r>
              <a:rPr lang="en-US" altLang="ja-JP" sz="1600" dirty="0" err="1">
                <a:solidFill>
                  <a:schemeClr val="bg1"/>
                </a:solidFill>
                <a:latin typeface="微软雅黑" panose="020B0503020204020204" pitchFamily="34" charset="-122"/>
                <a:ea typeface="微软雅黑" panose="020B0503020204020204" pitchFamily="34" charset="-122"/>
              </a:rPr>
              <a:t>SiCrystal</a:t>
            </a:r>
            <a:r>
              <a:rPr lang="en-US" altLang="ja-JP"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工厂</a:t>
            </a:r>
            <a:endParaRPr lang="en-US" altLang="ja-JP" sz="1600" dirty="0">
              <a:solidFill>
                <a:schemeClr val="bg1"/>
              </a:solidFill>
              <a:latin typeface="微软雅黑" panose="020B0503020204020204" pitchFamily="34" charset="-122"/>
              <a:ea typeface="微软雅黑" panose="020B0503020204020204" pitchFamily="34" charset="-122"/>
            </a:endParaRPr>
          </a:p>
        </p:txBody>
      </p:sp>
      <p:sp>
        <p:nvSpPr>
          <p:cNvPr id="11" name="正方形/長方形 10"/>
          <p:cNvSpPr/>
          <p:nvPr/>
        </p:nvSpPr>
        <p:spPr>
          <a:xfrm>
            <a:off x="3183991" y="1721946"/>
            <a:ext cx="3192976" cy="410369"/>
          </a:xfrm>
          <a:prstGeom prst="rect">
            <a:avLst/>
          </a:prstGeom>
          <a:solidFill>
            <a:schemeClr val="bg2">
              <a:lumMod val="2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r>
              <a:rPr lang="zh-CN" altLang="en-US" sz="1800" dirty="0">
                <a:solidFill>
                  <a:schemeClr val="bg1"/>
                </a:solidFill>
                <a:latin typeface="微软雅黑" panose="020B0503020204020204" pitchFamily="34" charset="-122"/>
                <a:ea typeface="微软雅黑" panose="020B0503020204020204" pitchFamily="34" charset="-122"/>
              </a:rPr>
              <a:t>新设 </a:t>
            </a:r>
            <a:r>
              <a:rPr lang="en-US" altLang="zh-CN" sz="1800" dirty="0">
                <a:solidFill>
                  <a:schemeClr val="bg1"/>
                </a:solidFill>
                <a:latin typeface="微软雅黑" panose="020B0503020204020204" pitchFamily="34" charset="-122"/>
                <a:ea typeface="微软雅黑" panose="020B0503020204020204" pitchFamily="34" charset="-122"/>
              </a:rPr>
              <a:t>Apollo</a:t>
            </a:r>
            <a:r>
              <a:rPr lang="zh-CN" altLang="en-US" sz="1800" dirty="0">
                <a:solidFill>
                  <a:schemeClr val="bg1"/>
                </a:solidFill>
                <a:latin typeface="微软雅黑" panose="020B0503020204020204" pitchFamily="34" charset="-122"/>
                <a:ea typeface="微软雅黑" panose="020B0503020204020204" pitchFamily="34" charset="-122"/>
              </a:rPr>
              <a:t>筑后工厂</a:t>
            </a:r>
            <a:endParaRPr lang="en-US" altLang="ja-JP" sz="1800" dirty="0">
              <a:solidFill>
                <a:schemeClr val="bg1"/>
              </a:solidFill>
              <a:latin typeface="微软雅黑" panose="020B0503020204020204" pitchFamily="34" charset="-122"/>
              <a:ea typeface="微软雅黑" panose="020B0503020204020204" pitchFamily="34" charset="-122"/>
            </a:endParaRPr>
          </a:p>
        </p:txBody>
      </p:sp>
      <p:sp>
        <p:nvSpPr>
          <p:cNvPr id="42" name="Rectangle 41">
            <a:extLst>
              <a:ext uri="{FF2B5EF4-FFF2-40B4-BE49-F238E27FC236}">
                <a16:creationId xmlns:a16="http://schemas.microsoft.com/office/drawing/2014/main" id="{06BE2674-6DB7-4F29-85C5-FFFEE8997E4C}"/>
              </a:ext>
            </a:extLst>
          </p:cNvPr>
          <p:cNvSpPr/>
          <p:nvPr/>
        </p:nvSpPr>
        <p:spPr>
          <a:xfrm>
            <a:off x="9030432" y="3263507"/>
            <a:ext cx="2409120" cy="4448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r>
              <a:rPr lang="en-US" sz="1400" dirty="0">
                <a:solidFill>
                  <a:schemeClr val="bg1"/>
                </a:solidFill>
                <a:latin typeface="微软雅黑" panose="020B0503020204020204" pitchFamily="34" charset="-122"/>
                <a:ea typeface="微软雅黑" panose="020B0503020204020204" pitchFamily="34" charset="-122"/>
              </a:rPr>
              <a:t>2021</a:t>
            </a:r>
          </a:p>
        </p:txBody>
      </p:sp>
      <p:sp>
        <p:nvSpPr>
          <p:cNvPr id="43" name="Rectangle 42">
            <a:extLst>
              <a:ext uri="{FF2B5EF4-FFF2-40B4-BE49-F238E27FC236}">
                <a16:creationId xmlns:a16="http://schemas.microsoft.com/office/drawing/2014/main" id="{BFDF9247-3076-4432-8D6D-C11366A2625D}"/>
              </a:ext>
            </a:extLst>
          </p:cNvPr>
          <p:cNvSpPr/>
          <p:nvPr/>
        </p:nvSpPr>
        <p:spPr>
          <a:xfrm>
            <a:off x="6545211" y="3260523"/>
            <a:ext cx="2274739" cy="4448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r>
              <a:rPr lang="en-US" sz="1400" dirty="0">
                <a:solidFill>
                  <a:schemeClr val="bg1"/>
                </a:solidFill>
                <a:latin typeface="微软雅黑" panose="020B0503020204020204" pitchFamily="34" charset="-122"/>
                <a:ea typeface="微软雅黑" panose="020B0503020204020204" pitchFamily="34" charset="-122"/>
              </a:rPr>
              <a:t>2010</a:t>
            </a:r>
          </a:p>
        </p:txBody>
      </p:sp>
      <p:sp>
        <p:nvSpPr>
          <p:cNvPr id="44" name="Rectangle 43">
            <a:extLst>
              <a:ext uri="{FF2B5EF4-FFF2-40B4-BE49-F238E27FC236}">
                <a16:creationId xmlns:a16="http://schemas.microsoft.com/office/drawing/2014/main" id="{029AFF1E-9D3B-4551-9838-FE4224446ECA}"/>
              </a:ext>
            </a:extLst>
          </p:cNvPr>
          <p:cNvSpPr/>
          <p:nvPr/>
        </p:nvSpPr>
        <p:spPr>
          <a:xfrm>
            <a:off x="3183989" y="3272131"/>
            <a:ext cx="3192976" cy="4448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r>
              <a:rPr lang="en-US" sz="1400" dirty="0">
                <a:solidFill>
                  <a:schemeClr val="bg1"/>
                </a:solidFill>
                <a:latin typeface="微软雅黑" panose="020B0503020204020204" pitchFamily="34" charset="-122"/>
                <a:ea typeface="微软雅黑" panose="020B0503020204020204" pitchFamily="34" charset="-122"/>
              </a:rPr>
              <a:t>2022 (After 2025 for 8’’)</a:t>
            </a:r>
          </a:p>
        </p:txBody>
      </p:sp>
      <p:cxnSp>
        <p:nvCxnSpPr>
          <p:cNvPr id="10" name="Connector: Elbow 9">
            <a:extLst>
              <a:ext uri="{FF2B5EF4-FFF2-40B4-BE49-F238E27FC236}">
                <a16:creationId xmlns:a16="http://schemas.microsoft.com/office/drawing/2014/main" id="{D63B0F5B-BC60-46E3-935F-998C3FF525F2}"/>
              </a:ext>
            </a:extLst>
          </p:cNvPr>
          <p:cNvCxnSpPr>
            <a:cxnSpLocks/>
          </p:cNvCxnSpPr>
          <p:nvPr/>
        </p:nvCxnSpPr>
        <p:spPr>
          <a:xfrm rot="5400000">
            <a:off x="4002464" y="3949232"/>
            <a:ext cx="1072398" cy="785375"/>
          </a:xfrm>
          <a:prstGeom prst="bentConnector3">
            <a:avLst>
              <a:gd name="adj1" fmla="val 50000"/>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95B1FE96-7FEE-42E0-85D1-58CDE5C9D1C9}"/>
              </a:ext>
            </a:extLst>
          </p:cNvPr>
          <p:cNvCxnSpPr>
            <a:cxnSpLocks/>
            <a:stCxn id="43" idx="2"/>
          </p:cNvCxnSpPr>
          <p:nvPr/>
        </p:nvCxnSpPr>
        <p:spPr>
          <a:xfrm rot="5400000">
            <a:off x="5367331" y="2562865"/>
            <a:ext cx="1172769" cy="3457732"/>
          </a:xfrm>
          <a:prstGeom prst="bentConnector2">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77031148-9964-48FB-BB94-B13D29B102C0}"/>
              </a:ext>
            </a:extLst>
          </p:cNvPr>
          <p:cNvCxnSpPr>
            <a:cxnSpLocks/>
            <a:stCxn id="42" idx="2"/>
          </p:cNvCxnSpPr>
          <p:nvPr/>
        </p:nvCxnSpPr>
        <p:spPr>
          <a:xfrm rot="5400000">
            <a:off x="6563516" y="1369665"/>
            <a:ext cx="1332811" cy="6010142"/>
          </a:xfrm>
          <a:prstGeom prst="bentConnector2">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タイトル 4">
            <a:extLst>
              <a:ext uri="{FF2B5EF4-FFF2-40B4-BE49-F238E27FC236}">
                <a16:creationId xmlns:a16="http://schemas.microsoft.com/office/drawing/2014/main" id="{AF39148E-5BFF-402F-8289-C6E115353CAB}"/>
              </a:ext>
            </a:extLst>
          </p:cNvPr>
          <p:cNvSpPr>
            <a:spLocks noGrp="1"/>
          </p:cNvSpPr>
          <p:nvPr>
            <p:ph type="title"/>
          </p:nvPr>
        </p:nvSpPr>
        <p:spPr/>
        <p:txBody>
          <a:bodyPr/>
          <a:lstStyle/>
          <a:p>
            <a:r>
              <a:rPr kumimoji="1" lang="en-US" altLang="ja-JP" dirty="0">
                <a:latin typeface="微软雅黑" panose="020B0503020204020204" pitchFamily="34" charset="-122"/>
                <a:ea typeface="微软雅黑" panose="020B0503020204020204" pitchFamily="34" charset="-122"/>
              </a:rPr>
              <a:t>SiC Chip</a:t>
            </a:r>
            <a:r>
              <a:rPr kumimoji="1" lang="zh-CN" altLang="en-US" dirty="0">
                <a:latin typeface="微软雅黑" panose="020B0503020204020204" pitchFamily="34" charset="-122"/>
                <a:ea typeface="微软雅黑" panose="020B0503020204020204" pitchFamily="34" charset="-122"/>
              </a:rPr>
              <a:t>生产</a:t>
            </a:r>
            <a:r>
              <a:rPr lang="zh-CN" altLang="en-US" dirty="0">
                <a:latin typeface="微软雅黑" panose="020B0503020204020204" pitchFamily="34" charset="-122"/>
                <a:ea typeface="微软雅黑" panose="020B0503020204020204" pitchFamily="34" charset="-122"/>
              </a:rPr>
              <a:t>基地</a:t>
            </a:r>
            <a:endParaRPr kumimoji="1" lang="ja-JP" altLang="en-US" dirty="0">
              <a:latin typeface="微软雅黑" panose="020B0503020204020204" pitchFamily="34" charset="-122"/>
              <a:ea typeface="微软雅黑" panose="020B0503020204020204" pitchFamily="34" charset="-122"/>
            </a:endParaRPr>
          </a:p>
        </p:txBody>
      </p:sp>
      <p:sp>
        <p:nvSpPr>
          <p:cNvPr id="39" name="コンテンツ プレースホルダー 2">
            <a:extLst>
              <a:ext uri="{FF2B5EF4-FFF2-40B4-BE49-F238E27FC236}">
                <a16:creationId xmlns:a16="http://schemas.microsoft.com/office/drawing/2014/main" id="{1B1EB5F1-2A04-4EFE-A410-0B18A0D65440}"/>
              </a:ext>
            </a:extLst>
          </p:cNvPr>
          <p:cNvSpPr txBox="1">
            <a:spLocks/>
          </p:cNvSpPr>
          <p:nvPr/>
        </p:nvSpPr>
        <p:spPr bwMode="auto">
          <a:xfrm>
            <a:off x="466535" y="782125"/>
            <a:ext cx="11344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defRPr/>
            </a:pPr>
            <a:r>
              <a:rPr lang="zh-CN" altLang="en-US" b="1" kern="0" dirty="0">
                <a:solidFill>
                  <a:srgbClr val="0070C0"/>
                </a:solidFill>
                <a:latin typeface="微软雅黑" panose="020B0503020204020204" pitchFamily="34" charset="-122"/>
                <a:ea typeface="微软雅黑" panose="020B0503020204020204" pitchFamily="34" charset="-122"/>
              </a:rPr>
              <a:t>导入各种灾害对策，强化</a:t>
            </a:r>
            <a:r>
              <a:rPr lang="en-US" altLang="zh-CN" b="1" kern="0" dirty="0">
                <a:solidFill>
                  <a:srgbClr val="0070C0"/>
                </a:solidFill>
                <a:latin typeface="微软雅黑" panose="020B0503020204020204" pitchFamily="34" charset="-122"/>
                <a:ea typeface="微软雅黑" panose="020B0503020204020204" pitchFamily="34" charset="-122"/>
              </a:rPr>
              <a:t>BCM(</a:t>
            </a:r>
            <a:r>
              <a:rPr lang="zh-CN" altLang="en-US" b="1" kern="0" dirty="0">
                <a:solidFill>
                  <a:srgbClr val="0070C0"/>
                </a:solidFill>
                <a:latin typeface="微软雅黑" panose="020B0503020204020204" pitchFamily="34" charset="-122"/>
                <a:ea typeface="微软雅黑" panose="020B0503020204020204" pitchFamily="34" charset="-122"/>
              </a:rPr>
              <a:t>事业持续管理</a:t>
            </a:r>
            <a:r>
              <a:rPr lang="en-US" altLang="zh-CN" b="1" kern="0" dirty="0">
                <a:solidFill>
                  <a:srgbClr val="0070C0"/>
                </a:solidFill>
                <a:latin typeface="微软雅黑" panose="020B0503020204020204" pitchFamily="34" charset="-122"/>
                <a:ea typeface="微软雅黑" panose="020B0503020204020204" pitchFamily="34" charset="-122"/>
              </a:rPr>
              <a:t>)</a:t>
            </a:r>
            <a:r>
              <a:rPr lang="zh-CN" altLang="en-US" b="1" kern="0" dirty="0">
                <a:solidFill>
                  <a:srgbClr val="0070C0"/>
                </a:solidFill>
                <a:latin typeface="微软雅黑" panose="020B0503020204020204" pitchFamily="34" charset="-122"/>
                <a:ea typeface="微软雅黑" panose="020B0503020204020204" pitchFamily="34" charset="-122"/>
              </a:rPr>
              <a:t>体制</a:t>
            </a:r>
            <a:endParaRPr lang="en-US" altLang="ja-JP" b="1" kern="0" dirty="0">
              <a:solidFill>
                <a:srgbClr val="0070C0"/>
              </a:solidFill>
              <a:latin typeface="微软雅黑" panose="020B0503020204020204" pitchFamily="34" charset="-122"/>
              <a:ea typeface="微软雅黑" panose="020B0503020204020204" pitchFamily="34" charset="-122"/>
            </a:endParaRPr>
          </a:p>
        </p:txBody>
      </p:sp>
      <p:pic>
        <p:nvPicPr>
          <p:cNvPr id="33" name="Picture 6" descr="付帯エリアも含めて免震構造を採用">
            <a:extLst>
              <a:ext uri="{FF2B5EF4-FFF2-40B4-BE49-F238E27FC236}">
                <a16:creationId xmlns:a16="http://schemas.microsoft.com/office/drawing/2014/main" id="{38AFD2ED-5502-44EF-A0F0-E5247FAD4C9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91667" y="5216186"/>
            <a:ext cx="1772625" cy="1332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人や装置にも安全なガス消火設備">
            <a:extLst>
              <a:ext uri="{FF2B5EF4-FFF2-40B4-BE49-F238E27FC236}">
                <a16:creationId xmlns:a16="http://schemas.microsoft.com/office/drawing/2014/main" id="{5068C35E-92FF-4345-941A-9C26F064A13A}"/>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15284" y="5198441"/>
            <a:ext cx="1772623" cy="1332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非常用発電機">
            <a:extLst>
              <a:ext uri="{FF2B5EF4-FFF2-40B4-BE49-F238E27FC236}">
                <a16:creationId xmlns:a16="http://schemas.microsoft.com/office/drawing/2014/main" id="{A5B35406-3604-4A60-B8B5-EF59DA29A7E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847060" y="5180621"/>
            <a:ext cx="1772622" cy="1332000"/>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9B6CDB2F-1471-4E27-AD9B-38E9D4E04729}"/>
              </a:ext>
            </a:extLst>
          </p:cNvPr>
          <p:cNvSpPr txBox="1"/>
          <p:nvPr/>
        </p:nvSpPr>
        <p:spPr>
          <a:xfrm>
            <a:off x="4330458" y="6483521"/>
            <a:ext cx="2434024" cy="338554"/>
          </a:xfrm>
          <a:prstGeom prst="rect">
            <a:avLst/>
          </a:prstGeom>
          <a:noFill/>
        </p:spPr>
        <p:txBody>
          <a:bodyPr wrap="square" rtlCol="0">
            <a:spAutoFit/>
          </a:bodyPr>
          <a:lstStyle/>
          <a:p>
            <a:pPr algn="ctr">
              <a:spcBef>
                <a:spcPts val="0"/>
              </a:spcBef>
            </a:pPr>
            <a:r>
              <a:rPr lang="zh-CN"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包含附属区域防震构造</a:t>
            </a:r>
            <a:endParaRPr kumimoji="1" lang="ja-JP"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1" name="テキスト ボックス 40">
            <a:extLst>
              <a:ext uri="{FF2B5EF4-FFF2-40B4-BE49-F238E27FC236}">
                <a16:creationId xmlns:a16="http://schemas.microsoft.com/office/drawing/2014/main" id="{3A3B15D5-76C0-42DB-8A6E-590874B35658}"/>
              </a:ext>
            </a:extLst>
          </p:cNvPr>
          <p:cNvSpPr txBox="1"/>
          <p:nvPr/>
        </p:nvSpPr>
        <p:spPr>
          <a:xfrm>
            <a:off x="6732217" y="6483521"/>
            <a:ext cx="2148695" cy="338554"/>
          </a:xfrm>
          <a:prstGeom prst="rect">
            <a:avLst/>
          </a:prstGeom>
          <a:noFill/>
        </p:spPr>
        <p:txBody>
          <a:bodyPr wrap="square" rtlCol="0">
            <a:spAutoFit/>
          </a:bodyPr>
          <a:lstStyle/>
          <a:p>
            <a:pPr algn="ctr">
              <a:spcBef>
                <a:spcPts val="0"/>
              </a:spcBef>
            </a:pPr>
            <a:r>
              <a:rPr lang="zh-CN"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安全气体灭火设备</a:t>
            </a:r>
            <a:endParaRPr kumimoji="1" lang="ja-JP"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5" name="テキスト ボックス 44">
            <a:extLst>
              <a:ext uri="{FF2B5EF4-FFF2-40B4-BE49-F238E27FC236}">
                <a16:creationId xmlns:a16="http://schemas.microsoft.com/office/drawing/2014/main" id="{8F3DD851-DEFD-4C8E-8DBD-EA4755975026}"/>
              </a:ext>
            </a:extLst>
          </p:cNvPr>
          <p:cNvSpPr txBox="1"/>
          <p:nvPr/>
        </p:nvSpPr>
        <p:spPr>
          <a:xfrm>
            <a:off x="9027728" y="6483521"/>
            <a:ext cx="1596670" cy="338554"/>
          </a:xfrm>
          <a:prstGeom prst="rect">
            <a:avLst/>
          </a:prstGeom>
          <a:noFill/>
        </p:spPr>
        <p:txBody>
          <a:bodyPr wrap="square" rtlCol="0">
            <a:spAutoFit/>
          </a:bodyPr>
          <a:lstStyle/>
          <a:p>
            <a:pPr algn="ctr">
              <a:spcBef>
                <a:spcPts val="0"/>
              </a:spcBef>
            </a:pPr>
            <a:r>
              <a:rPr lang="zh-CN"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备用发电机</a:t>
            </a:r>
            <a:endParaRPr kumimoji="1" lang="ja-JP"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D3FAD2E5-45B6-4872-A17F-5C0699080168}"/>
              </a:ext>
            </a:extLst>
          </p:cNvPr>
          <p:cNvSpPr txBox="1"/>
          <p:nvPr/>
        </p:nvSpPr>
        <p:spPr>
          <a:xfrm>
            <a:off x="284800" y="5329898"/>
            <a:ext cx="4096736" cy="400110"/>
          </a:xfrm>
          <a:prstGeom prst="rect">
            <a:avLst/>
          </a:prstGeom>
          <a:noFill/>
        </p:spPr>
        <p:txBody>
          <a:bodyPr wrap="square" rtlCol="0">
            <a:spAutoFit/>
          </a:bodyPr>
          <a:lstStyle/>
          <a:p>
            <a:pPr>
              <a:spcBef>
                <a:spcPts val="400"/>
              </a:spcBef>
            </a:pPr>
            <a:r>
              <a:rPr lang="zh-CN" altLang="en-US" sz="20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采用</a:t>
            </a:r>
            <a:r>
              <a:rPr lang="en-US" altLang="ja-JP" sz="20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100</a:t>
            </a:r>
            <a:r>
              <a:rPr lang="ja-JP" altLang="en-US" sz="20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20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可再生能源</a:t>
            </a:r>
            <a:endParaRPr lang="en-US" altLang="ja-JP" sz="20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2424260C-BDD4-47D0-8784-4A38EF933676}"/>
              </a:ext>
            </a:extLst>
          </p:cNvPr>
          <p:cNvSpPr txBox="1"/>
          <p:nvPr/>
        </p:nvSpPr>
        <p:spPr>
          <a:xfrm>
            <a:off x="213102" y="5667358"/>
            <a:ext cx="4358897" cy="507831"/>
          </a:xfrm>
          <a:prstGeom prst="rect">
            <a:avLst/>
          </a:prstGeom>
          <a:noFill/>
        </p:spPr>
        <p:txBody>
          <a:bodyPr wrap="square" rtlCol="0">
            <a:spAutoFit/>
          </a:bodyPr>
          <a:lstStyle/>
          <a:p>
            <a:pPr>
              <a:spcBef>
                <a:spcPts val="600"/>
              </a:spcBef>
              <a:defRPr/>
            </a:pPr>
            <a:r>
              <a:rPr lang="zh-CN" altLang="en-US" sz="1100" dirty="0">
                <a:solidFill>
                  <a:schemeClr val="tx2"/>
                </a:solidFill>
                <a:latin typeface="微软雅黑" panose="020B0503020204020204" pitchFamily="34" charset="-122"/>
                <a:ea typeface="微软雅黑" panose="020B0503020204020204" pitchFamily="34" charset="-122"/>
              </a:rPr>
              <a:t>减轻生产活动对环境的负荷，活用可再生能源</a:t>
            </a:r>
            <a:endParaRPr lang="en-US" altLang="ja-JP" sz="1100" dirty="0">
              <a:solidFill>
                <a:schemeClr val="tx2"/>
              </a:solidFill>
              <a:latin typeface="微软雅黑" panose="020B0503020204020204" pitchFamily="34" charset="-122"/>
              <a:ea typeface="微软雅黑" panose="020B0503020204020204" pitchFamily="34" charset="-122"/>
            </a:endParaRPr>
          </a:p>
          <a:p>
            <a:pPr>
              <a:spcBef>
                <a:spcPts val="600"/>
              </a:spcBef>
              <a:defRPr/>
            </a:pPr>
            <a:r>
              <a:rPr lang="zh-CN" altLang="en-US" sz="1100" dirty="0">
                <a:solidFill>
                  <a:schemeClr val="tx2"/>
                </a:solidFill>
                <a:latin typeface="微软雅黑" panose="020B0503020204020204" pitchFamily="34" charset="-122"/>
                <a:ea typeface="微软雅黑" panose="020B0503020204020204" pitchFamily="34" charset="-122"/>
              </a:rPr>
              <a:t>通过给客户提供环境负荷小的产品，为实现低碳社会做出贡献</a:t>
            </a:r>
            <a:endParaRPr lang="ja-JP" altLang="en-US" sz="1100" dirty="0">
              <a:solidFill>
                <a:schemeClr val="tx2"/>
              </a:solidFill>
              <a:latin typeface="微软雅黑" panose="020B0503020204020204" pitchFamily="34" charset="-122"/>
              <a:ea typeface="微软雅黑" panose="020B0503020204020204" pitchFamily="34" charset="-122"/>
            </a:endParaRPr>
          </a:p>
        </p:txBody>
      </p:sp>
      <p:sp>
        <p:nvSpPr>
          <p:cNvPr id="51" name="正方形/長方形 10">
            <a:extLst>
              <a:ext uri="{FF2B5EF4-FFF2-40B4-BE49-F238E27FC236}">
                <a16:creationId xmlns:a16="http://schemas.microsoft.com/office/drawing/2014/main" id="{3E695C29-AD25-4A23-9704-60CBF220E8A9}"/>
              </a:ext>
            </a:extLst>
          </p:cNvPr>
          <p:cNvSpPr/>
          <p:nvPr/>
        </p:nvSpPr>
        <p:spPr>
          <a:xfrm>
            <a:off x="9005656" y="1728453"/>
            <a:ext cx="2193979" cy="410369"/>
          </a:xfrm>
          <a:prstGeom prst="rect">
            <a:avLst/>
          </a:prstGeom>
          <a:solidFill>
            <a:schemeClr val="bg2">
              <a:lumMod val="50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r>
              <a:rPr lang="zh-CN" altLang="en-US" sz="1600" dirty="0">
                <a:solidFill>
                  <a:schemeClr val="bg1"/>
                </a:solidFill>
                <a:latin typeface="微软雅黑" panose="020B0503020204020204" pitchFamily="34" charset="-122"/>
                <a:ea typeface="微软雅黑" panose="020B0503020204020204" pitchFamily="34" charset="-122"/>
              </a:rPr>
              <a:t>宫崎工厂</a:t>
            </a:r>
            <a:endParaRPr lang="en-US" altLang="ja-JP" sz="1600" dirty="0">
              <a:solidFill>
                <a:schemeClr val="bg1"/>
              </a:solidFill>
              <a:latin typeface="微软雅黑" panose="020B0503020204020204" pitchFamily="34" charset="-122"/>
              <a:ea typeface="微软雅黑" panose="020B0503020204020204" pitchFamily="34" charset="-122"/>
            </a:endParaRPr>
          </a:p>
        </p:txBody>
      </p:sp>
      <p:sp>
        <p:nvSpPr>
          <p:cNvPr id="30" name="テキスト ボックス 29">
            <a:extLst>
              <a:ext uri="{FF2B5EF4-FFF2-40B4-BE49-F238E27FC236}">
                <a16:creationId xmlns:a16="http://schemas.microsoft.com/office/drawing/2014/main" id="{A45FCE46-194E-4B27-A53C-4F4A06B1F957}"/>
              </a:ext>
            </a:extLst>
          </p:cNvPr>
          <p:cNvSpPr txBox="1"/>
          <p:nvPr/>
        </p:nvSpPr>
        <p:spPr>
          <a:xfrm>
            <a:off x="1948186" y="2064614"/>
            <a:ext cx="864339" cy="253916"/>
          </a:xfrm>
          <a:prstGeom prst="rect">
            <a:avLst/>
          </a:prstGeom>
          <a:noFill/>
        </p:spPr>
        <p:txBody>
          <a:bodyPr wrap="none" rtlCol="0">
            <a:spAutoFit/>
          </a:bodyPr>
          <a:lstStyle/>
          <a:p>
            <a:pPr>
              <a:spcBef>
                <a:spcPts val="400"/>
              </a:spcBef>
            </a:pPr>
            <a:r>
              <a:rPr kumimoji="1" lang="en-US" altLang="ja-JP" sz="105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Nurnberg</a:t>
            </a:r>
            <a:endParaRPr kumimoji="1" lang="ja-JP" altLang="en-US" sz="105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175950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p:txBody>
          <a:bodyPr/>
          <a:lstStyle/>
          <a:p>
            <a:r>
              <a:rPr kumimoji="1" lang="en-US" altLang="ja-JP" dirty="0"/>
              <a:t>Agenda</a:t>
            </a:r>
            <a:endParaRPr kumimoji="1" lang="ja-JP" altLang="en-US" dirty="0"/>
          </a:p>
        </p:txBody>
      </p:sp>
      <p:sp>
        <p:nvSpPr>
          <p:cNvPr id="5" name="正方形/長方形 4">
            <a:extLst>
              <a:ext uri="{FF2B5EF4-FFF2-40B4-BE49-F238E27FC236}">
                <a16:creationId xmlns:a16="http://schemas.microsoft.com/office/drawing/2014/main" id="{FA67FF94-C1A1-488B-9CD7-83F8027B62AA}"/>
              </a:ext>
            </a:extLst>
          </p:cNvPr>
          <p:cNvSpPr/>
          <p:nvPr/>
        </p:nvSpPr>
        <p:spPr>
          <a:xfrm>
            <a:off x="698739" y="1181819"/>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mj-ea"/>
                <a:ea typeface="+mj-ea"/>
                <a:cs typeface="メイリオ" panose="020B0604030504040204" pitchFamily="50" charset="-128"/>
              </a:rPr>
              <a:t>1</a:t>
            </a:r>
            <a:endParaRPr kumimoji="1" lang="ja-JP" altLang="en-US" sz="3200" dirty="0">
              <a:solidFill>
                <a:schemeClr val="bg2"/>
              </a:solidFill>
              <a:latin typeface="+mj-ea"/>
              <a:ea typeface="+mj-ea"/>
              <a:cs typeface="メイリオ" panose="020B0604030504040204" pitchFamily="50" charset="-128"/>
            </a:endParaRPr>
          </a:p>
        </p:txBody>
      </p:sp>
      <p:sp>
        <p:nvSpPr>
          <p:cNvPr id="6" name="テキスト ボックス 5">
            <a:extLst>
              <a:ext uri="{FF2B5EF4-FFF2-40B4-BE49-F238E27FC236}">
                <a16:creationId xmlns:a16="http://schemas.microsoft.com/office/drawing/2014/main" id="{767476A8-A64C-429C-93DF-47FA9F3E5078}"/>
              </a:ext>
            </a:extLst>
          </p:cNvPr>
          <p:cNvSpPr txBox="1"/>
          <p:nvPr/>
        </p:nvSpPr>
        <p:spPr>
          <a:xfrm>
            <a:off x="1622003" y="1280209"/>
            <a:ext cx="4823949" cy="584775"/>
          </a:xfrm>
          <a:prstGeom prst="rect">
            <a:avLst/>
          </a:prstGeom>
          <a:noFill/>
        </p:spPr>
        <p:txBody>
          <a:bodyPr wrap="none" rtlCol="0">
            <a:spAutoFit/>
          </a:bodyPr>
          <a:lstStyle/>
          <a:p>
            <a:pPr>
              <a:spcBef>
                <a:spcPts val="400"/>
              </a:spcBef>
            </a:pPr>
            <a:r>
              <a:rPr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ROHM SiC MOSFET</a:t>
            </a:r>
            <a:r>
              <a:rPr lang="zh-CN"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概要</a:t>
            </a:r>
          </a:p>
        </p:txBody>
      </p:sp>
      <p:sp>
        <p:nvSpPr>
          <p:cNvPr id="7" name="正方形/長方形 6">
            <a:extLst>
              <a:ext uri="{FF2B5EF4-FFF2-40B4-BE49-F238E27FC236}">
                <a16:creationId xmlns:a16="http://schemas.microsoft.com/office/drawing/2014/main" id="{6482C6DA-B2FC-4C18-BD17-9CEB70D9E5C1}"/>
              </a:ext>
            </a:extLst>
          </p:cNvPr>
          <p:cNvSpPr/>
          <p:nvPr/>
        </p:nvSpPr>
        <p:spPr>
          <a:xfrm>
            <a:off x="698739" y="2205899"/>
            <a:ext cx="720000" cy="720000"/>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tx2"/>
                </a:solidFill>
                <a:latin typeface="+mj-ea"/>
                <a:ea typeface="+mj-ea"/>
                <a:cs typeface="メイリオ" panose="020B0604030504040204" pitchFamily="50" charset="-128"/>
              </a:rPr>
              <a:t>2</a:t>
            </a:r>
            <a:endParaRPr kumimoji="1" lang="ja-JP" altLang="en-US" sz="3200" dirty="0">
              <a:solidFill>
                <a:schemeClr val="tx2"/>
              </a:solidFill>
              <a:latin typeface="+mj-ea"/>
              <a:ea typeface="+mj-ea"/>
              <a:cs typeface="メイリオ" panose="020B0604030504040204" pitchFamily="50" charset="-128"/>
            </a:endParaRPr>
          </a:p>
        </p:txBody>
      </p:sp>
      <p:sp>
        <p:nvSpPr>
          <p:cNvPr id="8" name="テキスト ボックス 7">
            <a:extLst>
              <a:ext uri="{FF2B5EF4-FFF2-40B4-BE49-F238E27FC236}">
                <a16:creationId xmlns:a16="http://schemas.microsoft.com/office/drawing/2014/main" id="{024470FA-BCD8-4E35-A1A2-428512C16052}"/>
              </a:ext>
            </a:extLst>
          </p:cNvPr>
          <p:cNvSpPr txBox="1"/>
          <p:nvPr/>
        </p:nvSpPr>
        <p:spPr>
          <a:xfrm>
            <a:off x="1622003" y="2304289"/>
            <a:ext cx="3467616" cy="584775"/>
          </a:xfrm>
          <a:prstGeom prst="rect">
            <a:avLst/>
          </a:prstGeom>
          <a:noFill/>
        </p:spPr>
        <p:txBody>
          <a:bodyPr wrap="none" rtlCol="0">
            <a:spAutoFit/>
          </a:bodyPr>
          <a:lstStyle/>
          <a:p>
            <a:pPr>
              <a:spcBef>
                <a:spcPts val="400"/>
              </a:spcBef>
            </a:pPr>
            <a:r>
              <a:rPr lang="zh-CN"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第４代　产品概念</a:t>
            </a:r>
          </a:p>
        </p:txBody>
      </p:sp>
      <p:sp>
        <p:nvSpPr>
          <p:cNvPr id="9" name="正方形/長方形 8">
            <a:extLst>
              <a:ext uri="{FF2B5EF4-FFF2-40B4-BE49-F238E27FC236}">
                <a16:creationId xmlns:a16="http://schemas.microsoft.com/office/drawing/2014/main" id="{11A45AF6-DA66-48FE-B53F-3F49019309CF}"/>
              </a:ext>
            </a:extLst>
          </p:cNvPr>
          <p:cNvSpPr/>
          <p:nvPr/>
        </p:nvSpPr>
        <p:spPr>
          <a:xfrm>
            <a:off x="707206" y="3230364"/>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mj-ea"/>
                <a:ea typeface="+mj-ea"/>
                <a:cs typeface="メイリオ" panose="020B0604030504040204" pitchFamily="50" charset="-128"/>
              </a:rPr>
              <a:t>3</a:t>
            </a:r>
            <a:endParaRPr kumimoji="1" lang="ja-JP" altLang="en-US" sz="3200" dirty="0">
              <a:solidFill>
                <a:schemeClr val="bg2"/>
              </a:solidFill>
              <a:latin typeface="+mj-ea"/>
              <a:ea typeface="+mj-ea"/>
              <a:cs typeface="メイリオ" panose="020B0604030504040204" pitchFamily="50" charset="-128"/>
            </a:endParaRPr>
          </a:p>
        </p:txBody>
      </p:sp>
      <p:sp>
        <p:nvSpPr>
          <p:cNvPr id="11" name="正方形/長方形 10">
            <a:extLst>
              <a:ext uri="{FF2B5EF4-FFF2-40B4-BE49-F238E27FC236}">
                <a16:creationId xmlns:a16="http://schemas.microsoft.com/office/drawing/2014/main" id="{73C5A13A-1BF9-4DE3-A5FD-BB9051A92287}"/>
              </a:ext>
            </a:extLst>
          </p:cNvPr>
          <p:cNvSpPr/>
          <p:nvPr/>
        </p:nvSpPr>
        <p:spPr>
          <a:xfrm>
            <a:off x="707206" y="4262526"/>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mj-ea"/>
                <a:ea typeface="+mj-ea"/>
                <a:cs typeface="メイリオ" panose="020B0604030504040204" pitchFamily="50" charset="-128"/>
              </a:rPr>
              <a:t>4</a:t>
            </a:r>
            <a:endParaRPr kumimoji="1" lang="ja-JP" altLang="en-US" sz="3200" dirty="0">
              <a:solidFill>
                <a:schemeClr val="bg2"/>
              </a:solidFill>
              <a:latin typeface="+mj-ea"/>
              <a:ea typeface="+mj-ea"/>
              <a:cs typeface="メイリオ" panose="020B0604030504040204" pitchFamily="50" charset="-128"/>
            </a:endParaRPr>
          </a:p>
        </p:txBody>
      </p:sp>
      <p:sp>
        <p:nvSpPr>
          <p:cNvPr id="13" name="正方形/長方形 12">
            <a:extLst>
              <a:ext uri="{FF2B5EF4-FFF2-40B4-BE49-F238E27FC236}">
                <a16:creationId xmlns:a16="http://schemas.microsoft.com/office/drawing/2014/main" id="{C395B421-19D4-424B-B88E-4DF41F304919}"/>
              </a:ext>
            </a:extLst>
          </p:cNvPr>
          <p:cNvSpPr/>
          <p:nvPr/>
        </p:nvSpPr>
        <p:spPr>
          <a:xfrm>
            <a:off x="715673" y="5286991"/>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mj-ea"/>
                <a:ea typeface="+mj-ea"/>
                <a:cs typeface="メイリオ" panose="020B0604030504040204" pitchFamily="50" charset="-128"/>
              </a:rPr>
              <a:t>5</a:t>
            </a:r>
            <a:endParaRPr kumimoji="1" lang="ja-JP" altLang="en-US" sz="3200" dirty="0">
              <a:solidFill>
                <a:schemeClr val="bg2"/>
              </a:solidFill>
              <a:latin typeface="+mj-ea"/>
              <a:ea typeface="+mj-ea"/>
              <a:cs typeface="メイリオ" panose="020B0604030504040204" pitchFamily="50" charset="-128"/>
            </a:endParaRPr>
          </a:p>
        </p:txBody>
      </p:sp>
      <p:sp>
        <p:nvSpPr>
          <p:cNvPr id="17" name="テキスト ボックス 9">
            <a:extLst>
              <a:ext uri="{FF2B5EF4-FFF2-40B4-BE49-F238E27FC236}">
                <a16:creationId xmlns:a16="http://schemas.microsoft.com/office/drawing/2014/main" id="{70432085-47D1-4F87-A75E-B00D1893DFA1}"/>
              </a:ext>
            </a:extLst>
          </p:cNvPr>
          <p:cNvSpPr txBox="1"/>
          <p:nvPr/>
        </p:nvSpPr>
        <p:spPr>
          <a:xfrm>
            <a:off x="1622003" y="3328369"/>
            <a:ext cx="3041217" cy="584775"/>
          </a:xfrm>
          <a:prstGeom prst="rect">
            <a:avLst/>
          </a:prstGeom>
          <a:noFill/>
        </p:spPr>
        <p:txBody>
          <a:bodyPr wrap="none" rtlCol="0">
            <a:spAutoFit/>
          </a:bodyPr>
          <a:lstStyle/>
          <a:p>
            <a:pPr>
              <a:spcBef>
                <a:spcPts val="400"/>
              </a:spcBef>
            </a:pPr>
            <a:r>
              <a:rPr lang="zh-CN"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第</a:t>
            </a:r>
            <a:r>
              <a:rPr lang="en-US" altLang="zh-CN"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4</a:t>
            </a:r>
            <a:r>
              <a:rPr lang="zh-CN"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代 产品特点</a:t>
            </a:r>
          </a:p>
        </p:txBody>
      </p:sp>
      <p:sp>
        <p:nvSpPr>
          <p:cNvPr id="18" name="テキスト ボックス 11">
            <a:extLst>
              <a:ext uri="{FF2B5EF4-FFF2-40B4-BE49-F238E27FC236}">
                <a16:creationId xmlns:a16="http://schemas.microsoft.com/office/drawing/2014/main" id="{0CA82523-3FFB-4119-B95C-ACB3472393BF}"/>
              </a:ext>
            </a:extLst>
          </p:cNvPr>
          <p:cNvSpPr txBox="1"/>
          <p:nvPr/>
        </p:nvSpPr>
        <p:spPr>
          <a:xfrm>
            <a:off x="1622003" y="4352067"/>
            <a:ext cx="2836033" cy="584775"/>
          </a:xfrm>
          <a:prstGeom prst="rect">
            <a:avLst/>
          </a:prstGeom>
          <a:noFill/>
        </p:spPr>
        <p:txBody>
          <a:bodyPr wrap="none" rtlCol="0">
            <a:spAutoFit/>
          </a:bodyPr>
          <a:lstStyle/>
          <a:p>
            <a:pPr>
              <a:spcBef>
                <a:spcPts val="400"/>
              </a:spcBef>
            </a:pPr>
            <a:r>
              <a:rPr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Application</a:t>
            </a:r>
            <a:r>
              <a:rPr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例</a:t>
            </a:r>
          </a:p>
        </p:txBody>
      </p:sp>
      <p:sp>
        <p:nvSpPr>
          <p:cNvPr id="19" name="テキスト ボックス 13">
            <a:extLst>
              <a:ext uri="{FF2B5EF4-FFF2-40B4-BE49-F238E27FC236}">
                <a16:creationId xmlns:a16="http://schemas.microsoft.com/office/drawing/2014/main" id="{C6B40091-D39D-4E04-9C0A-1929F2C8A4A3}"/>
              </a:ext>
            </a:extLst>
          </p:cNvPr>
          <p:cNvSpPr txBox="1"/>
          <p:nvPr/>
        </p:nvSpPr>
        <p:spPr>
          <a:xfrm>
            <a:off x="1630470" y="5410397"/>
            <a:ext cx="4147289" cy="584775"/>
          </a:xfrm>
          <a:prstGeom prst="rect">
            <a:avLst/>
          </a:prstGeom>
          <a:noFill/>
        </p:spPr>
        <p:txBody>
          <a:bodyPr wrap="none" rtlCol="0">
            <a:spAutoFit/>
          </a:bodyPr>
          <a:lstStyle/>
          <a:p>
            <a:pPr>
              <a:spcBef>
                <a:spcPts val="400"/>
              </a:spcBef>
            </a:pPr>
            <a:r>
              <a:rPr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Application Support</a:t>
            </a:r>
          </a:p>
        </p:txBody>
      </p:sp>
    </p:spTree>
    <p:extLst>
      <p:ext uri="{BB962C8B-B14F-4D97-AF65-F5344CB8AC3E}">
        <p14:creationId xmlns:p14="http://schemas.microsoft.com/office/powerpoint/2010/main" val="1786473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24D06210-36E0-4C70-AE97-00157A4C8C90}"/>
              </a:ext>
            </a:extLst>
          </p:cNvPr>
          <p:cNvSpPr/>
          <p:nvPr/>
        </p:nvSpPr>
        <p:spPr>
          <a:xfrm>
            <a:off x="7672927" y="2301275"/>
            <a:ext cx="2700000" cy="3497168"/>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a:extLst>
              <a:ext uri="{FF2B5EF4-FFF2-40B4-BE49-F238E27FC236}">
                <a16:creationId xmlns:a16="http://schemas.microsoft.com/office/drawing/2014/main" id="{50898CA9-B000-47F0-8443-A516B81162CC}"/>
              </a:ext>
            </a:extLst>
          </p:cNvPr>
          <p:cNvSpPr/>
          <p:nvPr/>
        </p:nvSpPr>
        <p:spPr>
          <a:xfrm>
            <a:off x="4972927" y="2301275"/>
            <a:ext cx="2700000" cy="3497168"/>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a:extLst>
              <a:ext uri="{FF2B5EF4-FFF2-40B4-BE49-F238E27FC236}">
                <a16:creationId xmlns:a16="http://schemas.microsoft.com/office/drawing/2014/main" id="{541B20FC-690F-424F-979E-5E7B2951C7CB}"/>
              </a:ext>
            </a:extLst>
          </p:cNvPr>
          <p:cNvSpPr/>
          <p:nvPr/>
        </p:nvSpPr>
        <p:spPr>
          <a:xfrm>
            <a:off x="2271441" y="2301274"/>
            <a:ext cx="2700000" cy="3497169"/>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a:extLst>
              <a:ext uri="{FF2B5EF4-FFF2-40B4-BE49-F238E27FC236}">
                <a16:creationId xmlns:a16="http://schemas.microsoft.com/office/drawing/2014/main" id="{57C59870-562E-4307-8AC4-B87BF64AAA52}"/>
              </a:ext>
            </a:extLst>
          </p:cNvPr>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代的进化</a:t>
            </a:r>
            <a:endParaRPr kumimoji="1" lang="ja-JP" altLang="en-US" dirty="0">
              <a:latin typeface="微软雅黑" panose="020B0503020204020204" pitchFamily="34" charset="-122"/>
              <a:ea typeface="微软雅黑" panose="020B0503020204020204" pitchFamily="34" charset="-122"/>
            </a:endParaRPr>
          </a:p>
        </p:txBody>
      </p:sp>
      <p:sp>
        <p:nvSpPr>
          <p:cNvPr id="10" name="テキスト ボックス 9">
            <a:extLst>
              <a:ext uri="{FF2B5EF4-FFF2-40B4-BE49-F238E27FC236}">
                <a16:creationId xmlns:a16="http://schemas.microsoft.com/office/drawing/2014/main" id="{2E32ABC8-CF5B-43E0-94BB-AB293C74C815}"/>
              </a:ext>
            </a:extLst>
          </p:cNvPr>
          <p:cNvSpPr txBox="1"/>
          <p:nvPr/>
        </p:nvSpPr>
        <p:spPr>
          <a:xfrm>
            <a:off x="335360" y="857398"/>
            <a:ext cx="11542315" cy="461665"/>
          </a:xfrm>
          <a:prstGeom prst="rect">
            <a:avLst/>
          </a:prstGeom>
          <a:noFill/>
        </p:spPr>
        <p:txBody>
          <a:bodyPr wrap="square" rtlCol="0">
            <a:spAutoFit/>
          </a:bodyPr>
          <a:lstStyle/>
          <a:p>
            <a:pPr lvl="0">
              <a:spcBef>
                <a:spcPts val="400"/>
              </a:spcBef>
              <a:defRPr/>
            </a:pP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推动</a:t>
            </a:r>
            <a:r>
              <a:rPr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ROHM</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独特</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Trench</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构造的进化，使</a:t>
            </a:r>
            <a:r>
              <a:rPr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RonA</a:t>
            </a:r>
            <a:r>
              <a:rPr lang="en-US" altLang="ja-JP" sz="24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※1</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降低</a:t>
            </a:r>
            <a:r>
              <a:rPr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40</a:t>
            </a:r>
            <a:r>
              <a:rPr lang="ja-JP"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a:t>
            </a:r>
            <a:endParaRPr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01784535-3FDD-424C-BBB6-9FD17A476BE7}"/>
              </a:ext>
            </a:extLst>
          </p:cNvPr>
          <p:cNvSpPr txBox="1"/>
          <p:nvPr/>
        </p:nvSpPr>
        <p:spPr>
          <a:xfrm>
            <a:off x="950143" y="1537113"/>
            <a:ext cx="2922595" cy="461665"/>
          </a:xfrm>
          <a:prstGeom prst="rect">
            <a:avLst/>
          </a:prstGeom>
          <a:noFill/>
        </p:spPr>
        <p:txBody>
          <a:bodyPr wrap="none" rtlCol="0">
            <a:spAutoFit/>
          </a:bodyPr>
          <a:lstStyle/>
          <a:p>
            <a:pPr>
              <a:spcBef>
                <a:spcPts val="400"/>
              </a:spcBef>
            </a:pPr>
            <a:r>
              <a:rPr kumimoji="1" lang="en-US" altLang="zh-CN" b="1" dirty="0">
                <a:latin typeface="微软雅黑" panose="020B0503020204020204" pitchFamily="34" charset="-122"/>
                <a:ea typeface="微软雅黑" panose="020B0503020204020204" pitchFamily="34" charset="-122"/>
                <a:cs typeface="メイリオ" panose="020B0604030504040204" pitchFamily="50" charset="-128"/>
              </a:rPr>
              <a:t>Process</a:t>
            </a:r>
            <a:r>
              <a:rPr kumimoji="1" lang="zh-CN" altLang="en-US" b="1" dirty="0">
                <a:latin typeface="微软雅黑" panose="020B0503020204020204" pitchFamily="34" charset="-122"/>
                <a:ea typeface="微软雅黑" panose="020B0503020204020204" pitchFamily="34" charset="-122"/>
                <a:cs typeface="メイリオ" panose="020B0604030504040204" pitchFamily="50" charset="-128"/>
              </a:rPr>
              <a:t>技术的进化</a:t>
            </a:r>
            <a:endParaRPr kumimoji="1" lang="ja-JP" altLang="en-US" b="1" dirty="0">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3" name="直線矢印コネクタ 12">
            <a:extLst>
              <a:ext uri="{FF2B5EF4-FFF2-40B4-BE49-F238E27FC236}">
                <a16:creationId xmlns:a16="http://schemas.microsoft.com/office/drawing/2014/main" id="{81FD669D-C6DC-416D-9BEE-E24616854692}"/>
              </a:ext>
            </a:extLst>
          </p:cNvPr>
          <p:cNvCxnSpPr>
            <a:cxnSpLocks/>
          </p:cNvCxnSpPr>
          <p:nvPr/>
        </p:nvCxnSpPr>
        <p:spPr>
          <a:xfrm flipV="1">
            <a:off x="2277976" y="2285232"/>
            <a:ext cx="0" cy="351321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67F106BC-F07D-4548-B6C6-E133D8D7CC3E}"/>
              </a:ext>
            </a:extLst>
          </p:cNvPr>
          <p:cNvSpPr txBox="1"/>
          <p:nvPr/>
        </p:nvSpPr>
        <p:spPr>
          <a:xfrm>
            <a:off x="1815005" y="2277211"/>
            <a:ext cx="430887" cy="2250263"/>
          </a:xfrm>
          <a:prstGeom prst="rect">
            <a:avLst/>
          </a:prstGeom>
          <a:noFill/>
        </p:spPr>
        <p:txBody>
          <a:bodyPr vert="vert270" wrap="square" rtlCol="0">
            <a:spAutoFit/>
          </a:bodyPr>
          <a:lstStyle/>
          <a:p>
            <a:pPr>
              <a:spcBef>
                <a:spcPts val="400"/>
              </a:spcBef>
            </a:pPr>
            <a:r>
              <a:rPr kumimoji="1" lang="en-US" altLang="ja-JP" sz="1600" dirty="0">
                <a:solidFill>
                  <a:schemeClr val="tx2"/>
                </a:solidFill>
                <a:latin typeface="+mn-lt"/>
                <a:ea typeface="+mn-ea"/>
                <a:cs typeface="メイリオ" panose="020B0604030504040204" pitchFamily="50" charset="-128"/>
              </a:rPr>
              <a:t>Ron</a:t>
            </a:r>
            <a:r>
              <a:rPr lang="en-US" altLang="ja-JP" sz="1600" dirty="0">
                <a:solidFill>
                  <a:schemeClr val="tx2"/>
                </a:solidFill>
                <a:latin typeface="+mn-lt"/>
                <a:ea typeface="+mn-ea"/>
                <a:cs typeface="メイリオ" panose="020B0604030504040204" pitchFamily="50" charset="-128"/>
              </a:rPr>
              <a:t>*Area (mΩ*cm</a:t>
            </a:r>
            <a:r>
              <a:rPr lang="en-US" altLang="ja-JP" sz="1600" baseline="30000" dirty="0">
                <a:solidFill>
                  <a:schemeClr val="tx2"/>
                </a:solidFill>
                <a:latin typeface="+mn-lt"/>
                <a:ea typeface="+mn-ea"/>
                <a:cs typeface="メイリオ" panose="020B0604030504040204" pitchFamily="50" charset="-128"/>
              </a:rPr>
              <a:t>2</a:t>
            </a:r>
            <a:r>
              <a:rPr lang="en-US" altLang="ja-JP" sz="1600" dirty="0">
                <a:solidFill>
                  <a:schemeClr val="tx2"/>
                </a:solidFill>
                <a:latin typeface="+mn-lt"/>
                <a:ea typeface="+mn-ea"/>
                <a:cs typeface="メイリオ" panose="020B0604030504040204" pitchFamily="50" charset="-128"/>
              </a:rPr>
              <a:t>)</a:t>
            </a:r>
            <a:endParaRPr kumimoji="1" lang="ja-JP" altLang="en-US" sz="1600" dirty="0">
              <a:solidFill>
                <a:schemeClr val="tx2"/>
              </a:solidFill>
              <a:latin typeface="+mn-lt"/>
              <a:ea typeface="+mn-ea"/>
              <a:cs typeface="メイリオ" panose="020B0604030504040204" pitchFamily="50" charset="-128"/>
            </a:endParaRPr>
          </a:p>
        </p:txBody>
      </p:sp>
      <p:cxnSp>
        <p:nvCxnSpPr>
          <p:cNvPr id="27" name="直線矢印コネクタ 26">
            <a:extLst>
              <a:ext uri="{FF2B5EF4-FFF2-40B4-BE49-F238E27FC236}">
                <a16:creationId xmlns:a16="http://schemas.microsoft.com/office/drawing/2014/main" id="{B43F2603-3682-4941-9FD8-48588ECC2854}"/>
              </a:ext>
            </a:extLst>
          </p:cNvPr>
          <p:cNvCxnSpPr>
            <a:cxnSpLocks/>
          </p:cNvCxnSpPr>
          <p:nvPr/>
        </p:nvCxnSpPr>
        <p:spPr>
          <a:xfrm flipV="1">
            <a:off x="2271441" y="5798443"/>
            <a:ext cx="8105550" cy="1"/>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楕円 32">
            <a:extLst>
              <a:ext uri="{FF2B5EF4-FFF2-40B4-BE49-F238E27FC236}">
                <a16:creationId xmlns:a16="http://schemas.microsoft.com/office/drawing/2014/main" id="{FD8E50C6-1D28-4E99-A36F-5BFC05E07A80}"/>
              </a:ext>
            </a:extLst>
          </p:cNvPr>
          <p:cNvSpPr/>
          <p:nvPr/>
        </p:nvSpPr>
        <p:spPr>
          <a:xfrm>
            <a:off x="3481135" y="2917109"/>
            <a:ext cx="160417" cy="160417"/>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楕円 36">
            <a:extLst>
              <a:ext uri="{FF2B5EF4-FFF2-40B4-BE49-F238E27FC236}">
                <a16:creationId xmlns:a16="http://schemas.microsoft.com/office/drawing/2014/main" id="{E53620DC-74C6-4AFE-A4B5-A96AE0185855}"/>
              </a:ext>
            </a:extLst>
          </p:cNvPr>
          <p:cNvSpPr/>
          <p:nvPr/>
        </p:nvSpPr>
        <p:spPr>
          <a:xfrm>
            <a:off x="6254005" y="3962189"/>
            <a:ext cx="160417" cy="160417"/>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楕円 37">
            <a:extLst>
              <a:ext uri="{FF2B5EF4-FFF2-40B4-BE49-F238E27FC236}">
                <a16:creationId xmlns:a16="http://schemas.microsoft.com/office/drawing/2014/main" id="{1B0FC6C5-47F9-41FA-9252-658C10A21DA2}"/>
              </a:ext>
            </a:extLst>
          </p:cNvPr>
          <p:cNvSpPr/>
          <p:nvPr/>
        </p:nvSpPr>
        <p:spPr>
          <a:xfrm>
            <a:off x="8862510" y="4797249"/>
            <a:ext cx="160417" cy="160417"/>
          </a:xfrm>
          <a:prstGeom prst="ellipse">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2" name="直線矢印コネクタ 41">
            <a:extLst>
              <a:ext uri="{FF2B5EF4-FFF2-40B4-BE49-F238E27FC236}">
                <a16:creationId xmlns:a16="http://schemas.microsoft.com/office/drawing/2014/main" id="{F46E9862-A5FE-4AAE-993D-8E0F62308E59}"/>
              </a:ext>
            </a:extLst>
          </p:cNvPr>
          <p:cNvCxnSpPr>
            <a:cxnSpLocks/>
            <a:endCxn id="46" idx="1"/>
          </p:cNvCxnSpPr>
          <p:nvPr/>
        </p:nvCxnSpPr>
        <p:spPr>
          <a:xfrm>
            <a:off x="3721768" y="2634127"/>
            <a:ext cx="2542859" cy="1140297"/>
          </a:xfrm>
          <a:prstGeom prst="straightConnector1">
            <a:avLst/>
          </a:prstGeom>
          <a:ln>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E0F95B79-3D3E-413D-936F-0FEF33B12447}"/>
              </a:ext>
            </a:extLst>
          </p:cNvPr>
          <p:cNvCxnSpPr>
            <a:cxnSpLocks/>
          </p:cNvCxnSpPr>
          <p:nvPr/>
        </p:nvCxnSpPr>
        <p:spPr>
          <a:xfrm>
            <a:off x="6408627" y="3782445"/>
            <a:ext cx="2390468" cy="893425"/>
          </a:xfrm>
          <a:prstGeom prst="straightConnector1">
            <a:avLst/>
          </a:prstGeom>
          <a:ln>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31EF0A72-03FF-4ECE-B626-605D21FF3ABA}"/>
              </a:ext>
            </a:extLst>
          </p:cNvPr>
          <p:cNvSpPr/>
          <p:nvPr/>
        </p:nvSpPr>
        <p:spPr>
          <a:xfrm>
            <a:off x="6264627" y="3702424"/>
            <a:ext cx="144000" cy="144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8FDAE173-A664-41DF-A43C-DE23BF37B253}"/>
              </a:ext>
            </a:extLst>
          </p:cNvPr>
          <p:cNvSpPr txBox="1"/>
          <p:nvPr/>
        </p:nvSpPr>
        <p:spPr>
          <a:xfrm>
            <a:off x="4968863" y="1913525"/>
            <a:ext cx="2699996" cy="461665"/>
          </a:xfrm>
          <a:prstGeom prst="rect">
            <a:avLst/>
          </a:prstGeom>
          <a:noFill/>
        </p:spPr>
        <p:txBody>
          <a:bodyPr wrap="square" rtlCol="0">
            <a:spAutoFit/>
          </a:bodyPr>
          <a:lstStyle/>
          <a:p>
            <a:pPr algn="ctr">
              <a:spcBef>
                <a:spcPts val="400"/>
              </a:spcBef>
            </a:pPr>
            <a:r>
              <a:rPr lang="en-US" altLang="ja-JP" b="1" dirty="0">
                <a:solidFill>
                  <a:schemeClr val="tx2"/>
                </a:solidFill>
                <a:latin typeface="+mj-lt"/>
                <a:ea typeface="+mj-ea"/>
                <a:cs typeface="メイリオ" panose="020B0604030504040204" pitchFamily="50" charset="-128"/>
              </a:rPr>
              <a:t>3</a:t>
            </a:r>
            <a:r>
              <a:rPr lang="en-US" altLang="ja-JP" b="1" baseline="30000" dirty="0">
                <a:solidFill>
                  <a:schemeClr val="tx2"/>
                </a:solidFill>
                <a:latin typeface="+mj-lt"/>
                <a:ea typeface="+mj-ea"/>
                <a:cs typeface="メイリオ" panose="020B0604030504040204" pitchFamily="50" charset="-128"/>
              </a:rPr>
              <a:t>rd</a:t>
            </a:r>
            <a:r>
              <a:rPr lang="en-US" altLang="ja-JP" b="1" dirty="0">
                <a:solidFill>
                  <a:schemeClr val="tx2"/>
                </a:solidFill>
                <a:latin typeface="+mj-lt"/>
                <a:ea typeface="+mj-ea"/>
                <a:cs typeface="メイリオ" panose="020B0604030504040204" pitchFamily="50" charset="-128"/>
              </a:rPr>
              <a:t> </a:t>
            </a:r>
            <a:r>
              <a:rPr kumimoji="1" lang="en-US" altLang="ja-JP" b="1" dirty="0">
                <a:solidFill>
                  <a:schemeClr val="tx2"/>
                </a:solidFill>
                <a:latin typeface="+mj-lt"/>
                <a:ea typeface="+mj-ea"/>
                <a:cs typeface="メイリオ" panose="020B0604030504040204" pitchFamily="50" charset="-128"/>
              </a:rPr>
              <a:t>Gen</a:t>
            </a:r>
            <a:endParaRPr kumimoji="1" lang="ja-JP" altLang="en-US" b="1" dirty="0">
              <a:solidFill>
                <a:schemeClr val="tx2"/>
              </a:solidFill>
              <a:latin typeface="+mj-lt"/>
              <a:ea typeface="+mj-ea"/>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253E13C7-6EDA-4594-8F49-35F7E0447E2F}"/>
              </a:ext>
            </a:extLst>
          </p:cNvPr>
          <p:cNvSpPr txBox="1"/>
          <p:nvPr/>
        </p:nvSpPr>
        <p:spPr>
          <a:xfrm>
            <a:off x="3018181" y="1914629"/>
            <a:ext cx="1289135" cy="461665"/>
          </a:xfrm>
          <a:prstGeom prst="rect">
            <a:avLst/>
          </a:prstGeom>
          <a:noFill/>
        </p:spPr>
        <p:txBody>
          <a:bodyPr wrap="none" rtlCol="0">
            <a:spAutoFit/>
          </a:bodyPr>
          <a:lstStyle/>
          <a:p>
            <a:pPr>
              <a:spcBef>
                <a:spcPts val="400"/>
              </a:spcBef>
            </a:pPr>
            <a:r>
              <a:rPr kumimoji="1" lang="en-US" altLang="ja-JP" b="1" dirty="0">
                <a:solidFill>
                  <a:schemeClr val="tx2"/>
                </a:solidFill>
                <a:latin typeface="+mj-lt"/>
                <a:ea typeface="+mj-ea"/>
                <a:cs typeface="メイリオ" panose="020B0604030504040204" pitchFamily="50" charset="-128"/>
              </a:rPr>
              <a:t>2</a:t>
            </a:r>
            <a:r>
              <a:rPr kumimoji="1" lang="en-US" altLang="ja-JP" b="1" baseline="30000" dirty="0">
                <a:solidFill>
                  <a:schemeClr val="tx2"/>
                </a:solidFill>
                <a:latin typeface="+mj-lt"/>
                <a:ea typeface="+mj-ea"/>
                <a:cs typeface="メイリオ" panose="020B0604030504040204" pitchFamily="50" charset="-128"/>
              </a:rPr>
              <a:t>nd</a:t>
            </a:r>
            <a:r>
              <a:rPr kumimoji="1" lang="en-US" altLang="ja-JP" b="1" dirty="0">
                <a:solidFill>
                  <a:schemeClr val="tx2"/>
                </a:solidFill>
                <a:latin typeface="+mj-lt"/>
                <a:ea typeface="+mj-ea"/>
                <a:cs typeface="メイリオ" panose="020B0604030504040204" pitchFamily="50" charset="-128"/>
              </a:rPr>
              <a:t> Gen</a:t>
            </a:r>
            <a:endParaRPr kumimoji="1" lang="ja-JP" altLang="en-US" b="1" dirty="0">
              <a:solidFill>
                <a:schemeClr val="tx2"/>
              </a:solidFill>
              <a:latin typeface="+mj-lt"/>
              <a:ea typeface="+mj-ea"/>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64F6E4AB-7E8E-4D35-AA46-7DB5F4A1BE47}"/>
              </a:ext>
            </a:extLst>
          </p:cNvPr>
          <p:cNvSpPr txBox="1"/>
          <p:nvPr/>
        </p:nvSpPr>
        <p:spPr>
          <a:xfrm>
            <a:off x="8407085" y="1905235"/>
            <a:ext cx="1233030" cy="461665"/>
          </a:xfrm>
          <a:prstGeom prst="rect">
            <a:avLst/>
          </a:prstGeom>
          <a:noFill/>
        </p:spPr>
        <p:txBody>
          <a:bodyPr wrap="none" rtlCol="0">
            <a:spAutoFit/>
          </a:bodyPr>
          <a:lstStyle/>
          <a:p>
            <a:pPr>
              <a:spcBef>
                <a:spcPts val="400"/>
              </a:spcBef>
            </a:pPr>
            <a:r>
              <a:rPr lang="en-US" altLang="ja-JP" b="1" dirty="0">
                <a:solidFill>
                  <a:srgbClr val="0070C0"/>
                </a:solidFill>
                <a:latin typeface="+mj-lt"/>
                <a:ea typeface="+mj-ea"/>
                <a:cs typeface="メイリオ" panose="020B0604030504040204" pitchFamily="50" charset="-128"/>
              </a:rPr>
              <a:t>4</a:t>
            </a:r>
            <a:r>
              <a:rPr lang="en-US" altLang="ja-JP" b="1" baseline="30000" dirty="0">
                <a:solidFill>
                  <a:srgbClr val="0070C0"/>
                </a:solidFill>
                <a:latin typeface="+mj-lt"/>
                <a:ea typeface="+mj-ea"/>
                <a:cs typeface="メイリオ" panose="020B0604030504040204" pitchFamily="50" charset="-128"/>
              </a:rPr>
              <a:t>th</a:t>
            </a:r>
            <a:r>
              <a:rPr lang="en-US" altLang="ja-JP" b="1" dirty="0">
                <a:solidFill>
                  <a:srgbClr val="0070C0"/>
                </a:solidFill>
                <a:latin typeface="+mj-lt"/>
                <a:ea typeface="+mj-ea"/>
                <a:cs typeface="メイリオ" panose="020B0604030504040204" pitchFamily="50" charset="-128"/>
              </a:rPr>
              <a:t> </a:t>
            </a:r>
            <a:r>
              <a:rPr kumimoji="1" lang="en-US" altLang="ja-JP" b="1" dirty="0">
                <a:solidFill>
                  <a:srgbClr val="0070C0"/>
                </a:solidFill>
                <a:latin typeface="+mj-lt"/>
                <a:ea typeface="+mj-ea"/>
                <a:cs typeface="メイリオ" panose="020B0604030504040204" pitchFamily="50" charset="-128"/>
              </a:rPr>
              <a:t>Gen</a:t>
            </a:r>
            <a:endParaRPr kumimoji="1" lang="ja-JP" altLang="en-US" b="1" dirty="0">
              <a:solidFill>
                <a:srgbClr val="0070C0"/>
              </a:solidFill>
              <a:latin typeface="+mj-lt"/>
              <a:ea typeface="+mj-ea"/>
              <a:cs typeface="メイリオ" panose="020B0604030504040204" pitchFamily="50" charset="-128"/>
            </a:endParaRPr>
          </a:p>
        </p:txBody>
      </p:sp>
      <p:sp>
        <p:nvSpPr>
          <p:cNvPr id="53" name="正方形/長方形 52">
            <a:extLst>
              <a:ext uri="{FF2B5EF4-FFF2-40B4-BE49-F238E27FC236}">
                <a16:creationId xmlns:a16="http://schemas.microsoft.com/office/drawing/2014/main" id="{91DA60C8-F6AE-4F30-B3D2-F436DCBBBFD7}"/>
              </a:ext>
            </a:extLst>
          </p:cNvPr>
          <p:cNvSpPr/>
          <p:nvPr/>
        </p:nvSpPr>
        <p:spPr>
          <a:xfrm>
            <a:off x="3497365" y="2514688"/>
            <a:ext cx="144000" cy="144000"/>
          </a:xfrm>
          <a:prstGeom prst="rect">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a:extLst>
              <a:ext uri="{FF2B5EF4-FFF2-40B4-BE49-F238E27FC236}">
                <a16:creationId xmlns:a16="http://schemas.microsoft.com/office/drawing/2014/main" id="{57CD35E9-7AF3-4DB3-AE76-150142ACE2E3}"/>
              </a:ext>
            </a:extLst>
          </p:cNvPr>
          <p:cNvSpPr/>
          <p:nvPr/>
        </p:nvSpPr>
        <p:spPr>
          <a:xfrm>
            <a:off x="8876207" y="4607316"/>
            <a:ext cx="144000" cy="144000"/>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57">
            <a:extLst>
              <a:ext uri="{FF2B5EF4-FFF2-40B4-BE49-F238E27FC236}">
                <a16:creationId xmlns:a16="http://schemas.microsoft.com/office/drawing/2014/main" id="{0EAD2342-3559-4B90-A0D1-0A0562C6F95B}"/>
              </a:ext>
            </a:extLst>
          </p:cNvPr>
          <p:cNvSpPr txBox="1"/>
          <p:nvPr/>
        </p:nvSpPr>
        <p:spPr>
          <a:xfrm>
            <a:off x="8987194" y="4496870"/>
            <a:ext cx="817853"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mn-ea"/>
                <a:ea typeface="+mn-ea"/>
                <a:cs typeface="メイリオ" panose="020B0604030504040204" pitchFamily="50" charset="-128"/>
              </a:rPr>
              <a:t>1,200V</a:t>
            </a:r>
            <a:endParaRPr kumimoji="1" lang="ja-JP" altLang="en-US" sz="1400" dirty="0">
              <a:solidFill>
                <a:schemeClr val="tx2"/>
              </a:solidFill>
              <a:latin typeface="+mn-ea"/>
              <a:ea typeface="+mn-ea"/>
              <a:cs typeface="メイリオ" panose="020B0604030504040204" pitchFamily="50" charset="-128"/>
            </a:endParaRPr>
          </a:p>
        </p:txBody>
      </p:sp>
      <p:sp>
        <p:nvSpPr>
          <p:cNvPr id="59" name="テキスト ボックス 58">
            <a:extLst>
              <a:ext uri="{FF2B5EF4-FFF2-40B4-BE49-F238E27FC236}">
                <a16:creationId xmlns:a16="http://schemas.microsoft.com/office/drawing/2014/main" id="{3F92469B-3CFD-487C-A6D6-7ACA6265A7BE}"/>
              </a:ext>
            </a:extLst>
          </p:cNvPr>
          <p:cNvSpPr txBox="1"/>
          <p:nvPr/>
        </p:nvSpPr>
        <p:spPr>
          <a:xfrm>
            <a:off x="6262408" y="3404382"/>
            <a:ext cx="817853"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mn-ea"/>
                <a:ea typeface="+mn-ea"/>
                <a:cs typeface="メイリオ" panose="020B0604030504040204" pitchFamily="50" charset="-128"/>
              </a:rPr>
              <a:t>1,200V</a:t>
            </a:r>
            <a:endParaRPr kumimoji="1" lang="ja-JP" altLang="en-US" sz="1400" dirty="0">
              <a:solidFill>
                <a:schemeClr val="tx2"/>
              </a:solidFill>
              <a:latin typeface="+mn-ea"/>
              <a:ea typeface="+mn-ea"/>
              <a:cs typeface="メイリオ" panose="020B0604030504040204" pitchFamily="50" charset="-128"/>
            </a:endParaRPr>
          </a:p>
        </p:txBody>
      </p:sp>
      <p:sp>
        <p:nvSpPr>
          <p:cNvPr id="60" name="テキスト ボックス 59">
            <a:extLst>
              <a:ext uri="{FF2B5EF4-FFF2-40B4-BE49-F238E27FC236}">
                <a16:creationId xmlns:a16="http://schemas.microsoft.com/office/drawing/2014/main" id="{F1B5E8BF-A190-421A-8E96-32E6B74043DB}"/>
              </a:ext>
            </a:extLst>
          </p:cNvPr>
          <p:cNvSpPr txBox="1"/>
          <p:nvPr/>
        </p:nvSpPr>
        <p:spPr>
          <a:xfrm>
            <a:off x="2682238" y="2444340"/>
            <a:ext cx="817853"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mn-ea"/>
                <a:ea typeface="+mn-ea"/>
                <a:cs typeface="メイリオ" panose="020B0604030504040204" pitchFamily="50" charset="-128"/>
              </a:rPr>
              <a:t>1,200V</a:t>
            </a:r>
            <a:endParaRPr kumimoji="1" lang="ja-JP" altLang="en-US" sz="1400" dirty="0">
              <a:solidFill>
                <a:schemeClr val="tx2"/>
              </a:solidFill>
              <a:latin typeface="+mn-ea"/>
              <a:ea typeface="+mn-ea"/>
              <a:cs typeface="メイリオ" panose="020B0604030504040204" pitchFamily="50" charset="-128"/>
            </a:endParaRPr>
          </a:p>
        </p:txBody>
      </p:sp>
      <p:sp>
        <p:nvSpPr>
          <p:cNvPr id="61" name="テキスト ボックス 60">
            <a:extLst>
              <a:ext uri="{FF2B5EF4-FFF2-40B4-BE49-F238E27FC236}">
                <a16:creationId xmlns:a16="http://schemas.microsoft.com/office/drawing/2014/main" id="{52F9FB92-5A10-4359-9509-635FC79D625D}"/>
              </a:ext>
            </a:extLst>
          </p:cNvPr>
          <p:cNvSpPr txBox="1"/>
          <p:nvPr/>
        </p:nvSpPr>
        <p:spPr>
          <a:xfrm>
            <a:off x="2845181" y="2874002"/>
            <a:ext cx="643125" cy="307777"/>
          </a:xfrm>
          <a:prstGeom prst="rect">
            <a:avLst/>
          </a:prstGeom>
          <a:noFill/>
        </p:spPr>
        <p:txBody>
          <a:bodyPr wrap="none" rtlCol="0">
            <a:spAutoFit/>
          </a:bodyPr>
          <a:lstStyle/>
          <a:p>
            <a:pPr>
              <a:spcBef>
                <a:spcPts val="400"/>
              </a:spcBef>
            </a:pPr>
            <a:r>
              <a:rPr lang="en-US" altLang="ja-JP" sz="1400" dirty="0">
                <a:solidFill>
                  <a:schemeClr val="tx2"/>
                </a:solidFill>
                <a:latin typeface="+mn-ea"/>
                <a:ea typeface="+mn-ea"/>
                <a:cs typeface="メイリオ" panose="020B0604030504040204" pitchFamily="50" charset="-128"/>
              </a:rPr>
              <a:t>65</a:t>
            </a:r>
            <a:r>
              <a:rPr kumimoji="1" lang="en-US" altLang="ja-JP" sz="1400" dirty="0">
                <a:solidFill>
                  <a:schemeClr val="tx2"/>
                </a:solidFill>
                <a:latin typeface="+mn-ea"/>
                <a:ea typeface="+mn-ea"/>
                <a:cs typeface="メイリオ" panose="020B0604030504040204" pitchFamily="50" charset="-128"/>
              </a:rPr>
              <a:t>0V</a:t>
            </a:r>
            <a:endParaRPr kumimoji="1" lang="ja-JP" altLang="en-US" sz="1400" dirty="0">
              <a:solidFill>
                <a:schemeClr val="tx2"/>
              </a:solidFill>
              <a:latin typeface="+mn-ea"/>
              <a:ea typeface="+mn-ea"/>
              <a:cs typeface="メイリオ" panose="020B0604030504040204" pitchFamily="50" charset="-128"/>
            </a:endParaRPr>
          </a:p>
        </p:txBody>
      </p:sp>
      <p:sp>
        <p:nvSpPr>
          <p:cNvPr id="62" name="テキスト ボックス 61">
            <a:extLst>
              <a:ext uri="{FF2B5EF4-FFF2-40B4-BE49-F238E27FC236}">
                <a16:creationId xmlns:a16="http://schemas.microsoft.com/office/drawing/2014/main" id="{1B8EBCED-88B3-451F-8EEB-E5BCE5B94480}"/>
              </a:ext>
            </a:extLst>
          </p:cNvPr>
          <p:cNvSpPr txBox="1"/>
          <p:nvPr/>
        </p:nvSpPr>
        <p:spPr>
          <a:xfrm>
            <a:off x="5997298" y="4116722"/>
            <a:ext cx="643125" cy="307777"/>
          </a:xfrm>
          <a:prstGeom prst="rect">
            <a:avLst/>
          </a:prstGeom>
          <a:noFill/>
        </p:spPr>
        <p:txBody>
          <a:bodyPr wrap="square" rtlCol="0">
            <a:spAutoFit/>
          </a:bodyPr>
          <a:lstStyle/>
          <a:p>
            <a:pPr>
              <a:spcBef>
                <a:spcPts val="400"/>
              </a:spcBef>
            </a:pPr>
            <a:r>
              <a:rPr lang="en-US" altLang="ja-JP" sz="1400" dirty="0">
                <a:solidFill>
                  <a:schemeClr val="tx2"/>
                </a:solidFill>
                <a:latin typeface="+mn-ea"/>
                <a:ea typeface="+mn-ea"/>
                <a:cs typeface="メイリオ" panose="020B0604030504040204" pitchFamily="50" charset="-128"/>
              </a:rPr>
              <a:t>65</a:t>
            </a:r>
            <a:r>
              <a:rPr kumimoji="1" lang="en-US" altLang="ja-JP" sz="1400" dirty="0">
                <a:solidFill>
                  <a:schemeClr val="tx2"/>
                </a:solidFill>
                <a:latin typeface="+mn-ea"/>
                <a:ea typeface="+mn-ea"/>
                <a:cs typeface="メイリオ" panose="020B0604030504040204" pitchFamily="50" charset="-128"/>
              </a:rPr>
              <a:t>0V</a:t>
            </a:r>
            <a:endParaRPr kumimoji="1" lang="ja-JP" altLang="en-US" sz="1400" dirty="0">
              <a:solidFill>
                <a:schemeClr val="tx2"/>
              </a:solidFill>
              <a:latin typeface="+mn-ea"/>
              <a:ea typeface="+mn-ea"/>
              <a:cs typeface="メイリオ" panose="020B0604030504040204" pitchFamily="50" charset="-128"/>
            </a:endParaRPr>
          </a:p>
        </p:txBody>
      </p:sp>
      <p:cxnSp>
        <p:nvCxnSpPr>
          <p:cNvPr id="63" name="直線矢印コネクタ 62">
            <a:extLst>
              <a:ext uri="{FF2B5EF4-FFF2-40B4-BE49-F238E27FC236}">
                <a16:creationId xmlns:a16="http://schemas.microsoft.com/office/drawing/2014/main" id="{101454B7-80F4-4F7B-9028-2AC3683361C2}"/>
              </a:ext>
            </a:extLst>
          </p:cNvPr>
          <p:cNvCxnSpPr>
            <a:cxnSpLocks/>
          </p:cNvCxnSpPr>
          <p:nvPr/>
        </p:nvCxnSpPr>
        <p:spPr>
          <a:xfrm>
            <a:off x="6462170" y="4086406"/>
            <a:ext cx="2396276" cy="794334"/>
          </a:xfrm>
          <a:prstGeom prst="straightConnector1">
            <a:avLst/>
          </a:prstGeom>
          <a:ln>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58B4746E-FEAC-4549-95F8-5C55E33A87FC}"/>
              </a:ext>
            </a:extLst>
          </p:cNvPr>
          <p:cNvSpPr txBox="1"/>
          <p:nvPr/>
        </p:nvSpPr>
        <p:spPr>
          <a:xfrm>
            <a:off x="9163656" y="4729107"/>
            <a:ext cx="643125" cy="307777"/>
          </a:xfrm>
          <a:prstGeom prst="rect">
            <a:avLst/>
          </a:prstGeom>
          <a:noFill/>
        </p:spPr>
        <p:txBody>
          <a:bodyPr wrap="none" rtlCol="0">
            <a:spAutoFit/>
          </a:bodyPr>
          <a:lstStyle/>
          <a:p>
            <a:pPr>
              <a:spcBef>
                <a:spcPts val="400"/>
              </a:spcBef>
            </a:pPr>
            <a:r>
              <a:rPr lang="en-US" altLang="ja-JP" sz="1400" dirty="0">
                <a:solidFill>
                  <a:schemeClr val="tx2"/>
                </a:solidFill>
                <a:latin typeface="+mn-ea"/>
                <a:ea typeface="+mn-ea"/>
                <a:cs typeface="メイリオ" panose="020B0604030504040204" pitchFamily="50" charset="-128"/>
              </a:rPr>
              <a:t>75</a:t>
            </a:r>
            <a:r>
              <a:rPr kumimoji="1" lang="en-US" altLang="ja-JP" sz="1400" dirty="0">
                <a:solidFill>
                  <a:schemeClr val="tx2"/>
                </a:solidFill>
                <a:latin typeface="+mn-ea"/>
                <a:ea typeface="+mn-ea"/>
                <a:cs typeface="メイリオ" panose="020B0604030504040204" pitchFamily="50" charset="-128"/>
              </a:rPr>
              <a:t>0V</a:t>
            </a:r>
            <a:endParaRPr kumimoji="1" lang="ja-JP" altLang="en-US" sz="1400" dirty="0">
              <a:solidFill>
                <a:schemeClr val="tx2"/>
              </a:solidFill>
              <a:latin typeface="+mn-ea"/>
              <a:ea typeface="+mn-ea"/>
              <a:cs typeface="メイリオ" panose="020B0604030504040204" pitchFamily="50" charset="-128"/>
            </a:endParaRPr>
          </a:p>
        </p:txBody>
      </p:sp>
      <p:cxnSp>
        <p:nvCxnSpPr>
          <p:cNvPr id="66" name="直線矢印コネクタ 65">
            <a:extLst>
              <a:ext uri="{FF2B5EF4-FFF2-40B4-BE49-F238E27FC236}">
                <a16:creationId xmlns:a16="http://schemas.microsoft.com/office/drawing/2014/main" id="{7F7E89EC-6023-4AA4-ABC7-E6B2D889F2CF}"/>
              </a:ext>
            </a:extLst>
          </p:cNvPr>
          <p:cNvCxnSpPr>
            <a:cxnSpLocks/>
            <a:stCxn id="33" idx="6"/>
            <a:endCxn id="37" idx="2"/>
          </p:cNvCxnSpPr>
          <p:nvPr/>
        </p:nvCxnSpPr>
        <p:spPr>
          <a:xfrm>
            <a:off x="3641552" y="2997318"/>
            <a:ext cx="2612453" cy="1045080"/>
          </a:xfrm>
          <a:prstGeom prst="straightConnector1">
            <a:avLst/>
          </a:prstGeom>
          <a:ln>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1" name="矢印: 折線 70">
            <a:extLst>
              <a:ext uri="{FF2B5EF4-FFF2-40B4-BE49-F238E27FC236}">
                <a16:creationId xmlns:a16="http://schemas.microsoft.com/office/drawing/2014/main" id="{6EA2D7AE-F952-469C-B1AA-89EA8031B560}"/>
              </a:ext>
            </a:extLst>
          </p:cNvPr>
          <p:cNvSpPr/>
          <p:nvPr/>
        </p:nvSpPr>
        <p:spPr>
          <a:xfrm rot="5400000">
            <a:off x="7604839" y="3044557"/>
            <a:ext cx="766878" cy="2182297"/>
          </a:xfrm>
          <a:prstGeom prst="bentArrow">
            <a:avLst>
              <a:gd name="adj1" fmla="val 19366"/>
              <a:gd name="adj2" fmla="val 40416"/>
              <a:gd name="adj3" fmla="val 25000"/>
              <a:gd name="adj4" fmla="val 63369"/>
            </a:avLst>
          </a:prstGeom>
          <a:gradFill flip="none" rotWithShape="1">
            <a:gsLst>
              <a:gs pos="71000">
                <a:srgbClr val="00B050"/>
              </a:gs>
              <a:gs pos="0">
                <a:srgbClr val="006600"/>
              </a:gs>
              <a:gs pos="100000">
                <a:srgbClr val="00D175"/>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テキスト ボックス 71">
            <a:extLst>
              <a:ext uri="{FF2B5EF4-FFF2-40B4-BE49-F238E27FC236}">
                <a16:creationId xmlns:a16="http://schemas.microsoft.com/office/drawing/2014/main" id="{6487B47B-E3A7-4FD2-B90C-A41FFDE4DA2A}"/>
              </a:ext>
            </a:extLst>
          </p:cNvPr>
          <p:cNvSpPr txBox="1"/>
          <p:nvPr/>
        </p:nvSpPr>
        <p:spPr>
          <a:xfrm>
            <a:off x="7843164" y="3276730"/>
            <a:ext cx="1369286" cy="523220"/>
          </a:xfrm>
          <a:prstGeom prst="rect">
            <a:avLst/>
          </a:prstGeom>
          <a:noFill/>
        </p:spPr>
        <p:txBody>
          <a:bodyPr wrap="none" rtlCol="0">
            <a:spAutoFit/>
          </a:bodyPr>
          <a:lstStyle/>
          <a:p>
            <a:pPr>
              <a:spcBef>
                <a:spcPts val="400"/>
              </a:spcBef>
            </a:pPr>
            <a:r>
              <a:rPr kumimoji="1" lang="en-US" altLang="ja-JP" sz="2800" b="1" dirty="0">
                <a:solidFill>
                  <a:srgbClr val="00B050"/>
                </a:solidFill>
                <a:latin typeface="+mn-ea"/>
                <a:ea typeface="+mn-ea"/>
                <a:cs typeface="メイリオ" panose="020B0604030504040204" pitchFamily="50" charset="-128"/>
              </a:rPr>
              <a:t>- 40%</a:t>
            </a:r>
            <a:endParaRPr kumimoji="1" lang="ja-JP" altLang="en-US" sz="2800" b="1" dirty="0">
              <a:solidFill>
                <a:srgbClr val="00B050"/>
              </a:solidFill>
              <a:latin typeface="+mn-ea"/>
              <a:ea typeface="+mn-ea"/>
              <a:cs typeface="メイリオ" panose="020B0604030504040204" pitchFamily="50" charset="-128"/>
            </a:endParaRPr>
          </a:p>
        </p:txBody>
      </p:sp>
      <p:sp>
        <p:nvSpPr>
          <p:cNvPr id="84" name="矢印: 折線 83">
            <a:extLst>
              <a:ext uri="{FF2B5EF4-FFF2-40B4-BE49-F238E27FC236}">
                <a16:creationId xmlns:a16="http://schemas.microsoft.com/office/drawing/2014/main" id="{927F5084-C4BA-44E6-A17D-0543C3596B13}"/>
              </a:ext>
            </a:extLst>
          </p:cNvPr>
          <p:cNvSpPr/>
          <p:nvPr/>
        </p:nvSpPr>
        <p:spPr>
          <a:xfrm rot="5400000">
            <a:off x="4702940" y="1684282"/>
            <a:ext cx="948748" cy="2591831"/>
          </a:xfrm>
          <a:prstGeom prst="bentArrow">
            <a:avLst>
              <a:gd name="adj1" fmla="val 10685"/>
              <a:gd name="adj2" fmla="val 16744"/>
              <a:gd name="adj3" fmla="val 14009"/>
              <a:gd name="adj4" fmla="val 63369"/>
            </a:avLst>
          </a:prstGeom>
          <a:gradFill flip="none" rotWithShape="1">
            <a:gsLst>
              <a:gs pos="71000">
                <a:srgbClr val="00B050"/>
              </a:gs>
              <a:gs pos="0">
                <a:srgbClr val="006600"/>
              </a:gs>
              <a:gs pos="100000">
                <a:srgbClr val="00D175"/>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テキスト ボックス 84">
            <a:extLst>
              <a:ext uri="{FF2B5EF4-FFF2-40B4-BE49-F238E27FC236}">
                <a16:creationId xmlns:a16="http://schemas.microsoft.com/office/drawing/2014/main" id="{CF5D8074-4700-4EA2-96A5-D51F71C6189E}"/>
              </a:ext>
            </a:extLst>
          </p:cNvPr>
          <p:cNvSpPr txBox="1"/>
          <p:nvPr/>
        </p:nvSpPr>
        <p:spPr>
          <a:xfrm>
            <a:off x="6322406" y="2950401"/>
            <a:ext cx="862737" cy="338554"/>
          </a:xfrm>
          <a:prstGeom prst="rect">
            <a:avLst/>
          </a:prstGeom>
          <a:noFill/>
        </p:spPr>
        <p:txBody>
          <a:bodyPr wrap="none" rtlCol="0">
            <a:spAutoFit/>
          </a:bodyPr>
          <a:lstStyle/>
          <a:p>
            <a:pPr>
              <a:spcBef>
                <a:spcPts val="400"/>
              </a:spcBef>
            </a:pPr>
            <a:r>
              <a:rPr kumimoji="1" lang="en-US" altLang="ja-JP" sz="1600" b="1" dirty="0">
                <a:solidFill>
                  <a:srgbClr val="00B050"/>
                </a:solidFill>
                <a:latin typeface="+mn-ea"/>
                <a:ea typeface="+mn-ea"/>
                <a:cs typeface="メイリオ" panose="020B0604030504040204" pitchFamily="50" charset="-128"/>
              </a:rPr>
              <a:t>- 50%</a:t>
            </a:r>
            <a:endParaRPr kumimoji="1" lang="ja-JP" altLang="en-US" sz="1600" b="1" dirty="0">
              <a:solidFill>
                <a:srgbClr val="00B050"/>
              </a:solidFill>
              <a:latin typeface="+mn-ea"/>
              <a:ea typeface="+mn-ea"/>
              <a:cs typeface="メイリオ" panose="020B0604030504040204" pitchFamily="50" charset="-128"/>
            </a:endParaRPr>
          </a:p>
        </p:txBody>
      </p:sp>
      <p:sp>
        <p:nvSpPr>
          <p:cNvPr id="40" name="テキスト ボックス 39">
            <a:extLst>
              <a:ext uri="{FF2B5EF4-FFF2-40B4-BE49-F238E27FC236}">
                <a16:creationId xmlns:a16="http://schemas.microsoft.com/office/drawing/2014/main" id="{D2FA3F4F-4CDC-44C0-9086-483F2A7ED214}"/>
              </a:ext>
            </a:extLst>
          </p:cNvPr>
          <p:cNvSpPr txBox="1"/>
          <p:nvPr/>
        </p:nvSpPr>
        <p:spPr>
          <a:xfrm>
            <a:off x="7107512" y="6034481"/>
            <a:ext cx="3282565" cy="338554"/>
          </a:xfrm>
          <a:prstGeom prst="rect">
            <a:avLst/>
          </a:prstGeom>
          <a:noFill/>
        </p:spPr>
        <p:txBody>
          <a:bodyPr wrap="none" rtlCol="0">
            <a:spAutoFit/>
          </a:bodyPr>
          <a:lstStyle/>
          <a:p>
            <a:pPr lvl="0">
              <a:spcBef>
                <a:spcPts val="400"/>
              </a:spcBef>
              <a:defRPr/>
            </a:pPr>
            <a:r>
              <a:rPr lang="en-US" altLang="ja-JP"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 </a:t>
            </a:r>
            <a:r>
              <a:rPr lang="en-US" altLang="ja-JP" sz="1600" b="1"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RonA</a:t>
            </a:r>
            <a:r>
              <a:rPr lang="en-US" altLang="ja-JP"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单位面积的</a:t>
            </a:r>
            <a:r>
              <a:rPr lang="en-US" altLang="zh-CN"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a:t>
            </a:r>
            <a:r>
              <a:rPr lang="zh-CN"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阻抗</a:t>
            </a:r>
            <a:r>
              <a:rPr lang="en-US" altLang="ja-JP"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6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2272539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33" name="表 5">
                <a:extLst>
                  <a:ext uri="{FF2B5EF4-FFF2-40B4-BE49-F238E27FC236}">
                    <a16:creationId xmlns:a16="http://schemas.microsoft.com/office/drawing/2014/main" id="{67FB607E-50FB-429A-9CF3-DE04950AFC69}"/>
                  </a:ext>
                </a:extLst>
              </p:cNvPr>
              <p:cNvGraphicFramePr>
                <a:graphicFrameLocks noGrp="1"/>
              </p:cNvGraphicFramePr>
              <p:nvPr/>
            </p:nvGraphicFramePr>
            <p:xfrm>
              <a:off x="6109002" y="1929641"/>
              <a:ext cx="5580000" cy="3087281"/>
            </p:xfrm>
            <a:graphic>
              <a:graphicData uri="http://schemas.openxmlformats.org/drawingml/2006/table">
                <a:tbl>
                  <a:tblPr firstRow="1" bandRow="1">
                    <a:tableStyleId>{9D7B26C5-4107-4FEC-AEDC-1716B250A1EF}</a:tableStyleId>
                  </a:tblPr>
                  <a:tblGrid>
                    <a:gridCol w="2790000">
                      <a:extLst>
                        <a:ext uri="{9D8B030D-6E8A-4147-A177-3AD203B41FA5}">
                          <a16:colId xmlns:a16="http://schemas.microsoft.com/office/drawing/2014/main" val="2781669717"/>
                        </a:ext>
                      </a:extLst>
                    </a:gridCol>
                    <a:gridCol w="2790000">
                      <a:extLst>
                        <a:ext uri="{9D8B030D-6E8A-4147-A177-3AD203B41FA5}">
                          <a16:colId xmlns:a16="http://schemas.microsoft.com/office/drawing/2014/main" val="3094267616"/>
                        </a:ext>
                      </a:extLst>
                    </a:gridCol>
                  </a:tblGrid>
                  <a:tr h="14883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kern="1200" dirty="0">
                              <a:solidFill>
                                <a:schemeClr val="bg1"/>
                              </a:solidFill>
                              <a:latin typeface="+mn-lt"/>
                              <a:ea typeface="+mn-ea"/>
                              <a:cs typeface="+mn-cs"/>
                            </a:rPr>
                            <a:t>V</a:t>
                          </a:r>
                          <a:r>
                            <a:rPr kumimoji="1" lang="en-US" altLang="ja-JP" sz="1100" b="1" kern="1200" dirty="0">
                              <a:solidFill>
                                <a:schemeClr val="bg1"/>
                              </a:solidFill>
                              <a:latin typeface="+mn-lt"/>
                              <a:ea typeface="+mn-ea"/>
                              <a:cs typeface="+mn-cs"/>
                            </a:rPr>
                            <a:t>DSS</a:t>
                          </a:r>
                          <a:r>
                            <a:rPr kumimoji="1" lang="en-US" altLang="ja-JP" sz="1600" b="1" kern="1200" dirty="0">
                              <a:solidFill>
                                <a:schemeClr val="bg1"/>
                              </a:solidFill>
                              <a:latin typeface="+mn-lt"/>
                              <a:ea typeface="+mn-ea"/>
                              <a:cs typeface="+mn-cs"/>
                            </a:rPr>
                            <a:t> : 1200V</a:t>
                          </a:r>
                          <a:endParaRPr kumimoji="1" lang="ja-JP" altLang="en-US" sz="16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kern="1200" dirty="0">
                              <a:solidFill>
                                <a:schemeClr val="tx1"/>
                              </a:solidFill>
                              <a:latin typeface="+mn-lt"/>
                              <a:ea typeface="+mn-ea"/>
                              <a:cs typeface="+mn-cs"/>
                            </a:rPr>
                            <a:t>VDSS : 1200V</a:t>
                          </a:r>
                          <a:endParaRPr kumimoji="1" lang="ja-JP" altLang="en-US" sz="16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142275"/>
                      </a:ext>
                    </a:extLst>
                  </a:tr>
                  <a:tr h="2088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kern="1200" dirty="0">
                              <a:solidFill>
                                <a:schemeClr val="tx1"/>
                              </a:solidFill>
                              <a:latin typeface="+mn-lt"/>
                              <a:ea typeface="+mn-ea"/>
                              <a:cs typeface="+mn-cs"/>
                            </a:rPr>
                            <a:t>Tj:25</a:t>
                          </a:r>
                          <a14:m>
                            <m:oMath xmlns:m="http://schemas.openxmlformats.org/officeDocument/2006/math">
                              <m:r>
                                <a:rPr kumimoji="1" lang="en-US" altLang="ja-JP" sz="1600" i="1" smtClean="0">
                                  <a:solidFill>
                                    <a:schemeClr val="tx1"/>
                                  </a:solidFill>
                                  <a:latin typeface="Cambria Math" panose="02040503050406030204" pitchFamily="18" charset="0"/>
                                </a:rPr>
                                <m:t>°</m:t>
                              </m:r>
                            </m:oMath>
                          </a14:m>
                          <a:r>
                            <a:rPr kumimoji="1" lang="en-US" altLang="ja-JP" sz="1600" b="1" kern="1200" dirty="0">
                              <a:solidFill>
                                <a:schemeClr val="tx1"/>
                              </a:solidFill>
                              <a:latin typeface="+mn-lt"/>
                              <a:ea typeface="+mn-ea"/>
                              <a:cs typeface="+mn-cs"/>
                            </a:rPr>
                            <a:t>C</a:t>
                          </a:r>
                          <a:endParaRPr kumimoji="1" lang="ja-JP" altLang="en-US" sz="16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kern="1200" dirty="0">
                              <a:solidFill>
                                <a:schemeClr val="tx1"/>
                              </a:solidFill>
                              <a:latin typeface="+mn-lt"/>
                              <a:ea typeface="+mn-ea"/>
                              <a:cs typeface="+mn-cs"/>
                            </a:rPr>
                            <a:t>Tj:175</a:t>
                          </a:r>
                          <a14:m>
                            <m:oMath xmlns:m="http://schemas.openxmlformats.org/officeDocument/2006/math">
                              <m:r>
                                <a:rPr kumimoji="1" lang="en-US" altLang="ja-JP" sz="1600" i="1" smtClean="0">
                                  <a:solidFill>
                                    <a:schemeClr val="tx1"/>
                                  </a:solidFill>
                                  <a:latin typeface="Cambria Math" panose="02040503050406030204" pitchFamily="18" charset="0"/>
                                </a:rPr>
                                <m:t>°</m:t>
                              </m:r>
                            </m:oMath>
                          </a14:m>
                          <a:r>
                            <a:rPr kumimoji="1" lang="en-US" altLang="ja-JP" sz="1600" b="1" kern="1200" dirty="0">
                              <a:solidFill>
                                <a:schemeClr val="tx1"/>
                              </a:solidFill>
                              <a:latin typeface="+mn-lt"/>
                              <a:ea typeface="+mn-ea"/>
                              <a:cs typeface="+mn-cs"/>
                            </a:rPr>
                            <a:t>C</a:t>
                          </a:r>
                          <a:endParaRPr kumimoji="1" lang="ja-JP" altLang="en-US" sz="16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47098111"/>
                      </a:ext>
                    </a:extLst>
                  </a:tr>
                  <a:tr h="2416721">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44458941"/>
                      </a:ext>
                    </a:extLst>
                  </a:tr>
                </a:tbl>
              </a:graphicData>
            </a:graphic>
          </p:graphicFrame>
        </mc:Choice>
        <mc:Fallback xmlns="">
          <p:graphicFrame>
            <p:nvGraphicFramePr>
              <p:cNvPr id="133" name="表 5">
                <a:extLst>
                  <a:ext uri="{FF2B5EF4-FFF2-40B4-BE49-F238E27FC236}">
                    <a16:creationId xmlns:a16="http://schemas.microsoft.com/office/drawing/2014/main" id="{67FB607E-50FB-429A-9CF3-DE04950AFC69}"/>
                  </a:ext>
                </a:extLst>
              </p:cNvPr>
              <p:cNvGraphicFramePr>
                <a:graphicFrameLocks noGrp="1"/>
              </p:cNvGraphicFramePr>
              <p:nvPr>
                <p:extLst>
                  <p:ext uri="{D42A27DB-BD31-4B8C-83A1-F6EECF244321}">
                    <p14:modId xmlns:p14="http://schemas.microsoft.com/office/powerpoint/2010/main" val="347826962"/>
                  </p:ext>
                </p:extLst>
              </p:nvPr>
            </p:nvGraphicFramePr>
            <p:xfrm>
              <a:off x="6109002" y="1929641"/>
              <a:ext cx="5580000" cy="3087281"/>
            </p:xfrm>
            <a:graphic>
              <a:graphicData uri="http://schemas.openxmlformats.org/drawingml/2006/table">
                <a:tbl>
                  <a:tblPr firstRow="1" bandRow="1">
                    <a:tableStyleId>{9D7B26C5-4107-4FEC-AEDC-1716B250A1EF}</a:tableStyleId>
                  </a:tblPr>
                  <a:tblGrid>
                    <a:gridCol w="2790000">
                      <a:extLst>
                        <a:ext uri="{9D8B030D-6E8A-4147-A177-3AD203B41FA5}">
                          <a16:colId xmlns:a16="http://schemas.microsoft.com/office/drawing/2014/main" val="2781669717"/>
                        </a:ext>
                      </a:extLst>
                    </a:gridCol>
                    <a:gridCol w="2790000">
                      <a:extLst>
                        <a:ext uri="{9D8B030D-6E8A-4147-A177-3AD203B41FA5}">
                          <a16:colId xmlns:a16="http://schemas.microsoft.com/office/drawing/2014/main" val="3094267616"/>
                        </a:ext>
                      </a:extLst>
                    </a:gridCol>
                  </a:tblGrid>
                  <a:tr h="33528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kern="1200" dirty="0">
                              <a:solidFill>
                                <a:schemeClr val="bg1"/>
                              </a:solidFill>
                              <a:latin typeface="+mn-lt"/>
                              <a:ea typeface="+mn-ea"/>
                              <a:cs typeface="+mn-cs"/>
                            </a:rPr>
                            <a:t>V</a:t>
                          </a:r>
                          <a:r>
                            <a:rPr kumimoji="1" lang="en-US" altLang="ja-JP" sz="1100" b="1" kern="1200" dirty="0">
                              <a:solidFill>
                                <a:schemeClr val="bg1"/>
                              </a:solidFill>
                              <a:latin typeface="+mn-lt"/>
                              <a:ea typeface="+mn-ea"/>
                              <a:cs typeface="+mn-cs"/>
                            </a:rPr>
                            <a:t>DSS</a:t>
                          </a:r>
                          <a:r>
                            <a:rPr kumimoji="1" lang="en-US" altLang="ja-JP" sz="1600" b="1" kern="1200" dirty="0">
                              <a:solidFill>
                                <a:schemeClr val="bg1"/>
                              </a:solidFill>
                              <a:latin typeface="+mn-lt"/>
                              <a:ea typeface="+mn-ea"/>
                              <a:cs typeface="+mn-cs"/>
                            </a:rPr>
                            <a:t> : 1200V</a:t>
                          </a:r>
                          <a:endParaRPr kumimoji="1" lang="ja-JP" altLang="en-US" sz="16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kern="1200" dirty="0">
                              <a:solidFill>
                                <a:schemeClr val="tx1"/>
                              </a:solidFill>
                              <a:latin typeface="+mn-lt"/>
                              <a:ea typeface="+mn-ea"/>
                              <a:cs typeface="+mn-cs"/>
                            </a:rPr>
                            <a:t>VDSS : 1200V</a:t>
                          </a:r>
                          <a:endParaRPr kumimoji="1" lang="ja-JP" altLang="en-US" sz="16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142275"/>
                      </a:ext>
                    </a:extLst>
                  </a:tr>
                  <a:tr h="33528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18" t="-103636" r="-100437" b="-72727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218" t="-103636" r="-437" b="-727273"/>
                          </a:stretch>
                        </a:blipFill>
                      </a:tcPr>
                    </a:tc>
                    <a:extLst>
                      <a:ext uri="{0D108BD9-81ED-4DB2-BD59-A6C34878D82A}">
                        <a16:rowId xmlns:a16="http://schemas.microsoft.com/office/drawing/2014/main" val="947098111"/>
                      </a:ext>
                    </a:extLst>
                  </a:tr>
                  <a:tr h="2416721">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44458941"/>
                      </a:ext>
                    </a:extLst>
                  </a:tr>
                </a:tbl>
              </a:graphicData>
            </a:graphic>
          </p:graphicFrame>
        </mc:Fallback>
      </mc:AlternateContent>
      <p:pic>
        <p:nvPicPr>
          <p:cNvPr id="12" name="図 11">
            <a:extLst>
              <a:ext uri="{FF2B5EF4-FFF2-40B4-BE49-F238E27FC236}">
                <a16:creationId xmlns:a16="http://schemas.microsoft.com/office/drawing/2014/main" id="{F7AEBA71-1889-4A91-8EDF-B6B4195D92F4}"/>
              </a:ext>
            </a:extLst>
          </p:cNvPr>
          <p:cNvPicPr>
            <a:picLocks noChangeAspect="1"/>
          </p:cNvPicPr>
          <p:nvPr/>
        </p:nvPicPr>
        <p:blipFill>
          <a:blip r:embed="rId4"/>
          <a:stretch>
            <a:fillRect/>
          </a:stretch>
        </p:blipFill>
        <p:spPr>
          <a:xfrm>
            <a:off x="9232216" y="2600850"/>
            <a:ext cx="2304000" cy="2323664"/>
          </a:xfrm>
          <a:prstGeom prst="rect">
            <a:avLst/>
          </a:prstGeom>
        </p:spPr>
      </p:pic>
      <p:pic>
        <p:nvPicPr>
          <p:cNvPr id="9" name="図 8">
            <a:extLst>
              <a:ext uri="{FF2B5EF4-FFF2-40B4-BE49-F238E27FC236}">
                <a16:creationId xmlns:a16="http://schemas.microsoft.com/office/drawing/2014/main" id="{CD642EDC-A529-4698-96AE-7926EE0931AF}"/>
              </a:ext>
            </a:extLst>
          </p:cNvPr>
          <p:cNvPicPr>
            <a:picLocks noChangeAspect="1"/>
          </p:cNvPicPr>
          <p:nvPr/>
        </p:nvPicPr>
        <p:blipFill>
          <a:blip r:embed="rId5"/>
          <a:stretch>
            <a:fillRect/>
          </a:stretch>
        </p:blipFill>
        <p:spPr>
          <a:xfrm>
            <a:off x="6501730" y="2596563"/>
            <a:ext cx="2304000" cy="2323664"/>
          </a:xfrm>
          <a:prstGeom prst="rect">
            <a:avLst/>
          </a:prstGeom>
        </p:spPr>
      </p:pic>
      <p:pic>
        <p:nvPicPr>
          <p:cNvPr id="6" name="図 5">
            <a:extLst>
              <a:ext uri="{FF2B5EF4-FFF2-40B4-BE49-F238E27FC236}">
                <a16:creationId xmlns:a16="http://schemas.microsoft.com/office/drawing/2014/main" id="{A0EC3714-941D-4674-B744-315DEC53F0AC}"/>
              </a:ext>
            </a:extLst>
          </p:cNvPr>
          <p:cNvPicPr>
            <a:picLocks noChangeAspect="1"/>
          </p:cNvPicPr>
          <p:nvPr/>
        </p:nvPicPr>
        <p:blipFill>
          <a:blip r:embed="rId6"/>
          <a:stretch>
            <a:fillRect/>
          </a:stretch>
        </p:blipFill>
        <p:spPr>
          <a:xfrm>
            <a:off x="601500" y="2611064"/>
            <a:ext cx="2304000" cy="2323664"/>
          </a:xfrm>
          <a:prstGeom prst="rect">
            <a:avLst/>
          </a:prstGeom>
        </p:spPr>
      </p:pic>
      <mc:AlternateContent xmlns:mc="http://schemas.openxmlformats.org/markup-compatibility/2006" xmlns:a14="http://schemas.microsoft.com/office/drawing/2010/main">
        <mc:Choice Requires="a14">
          <p:graphicFrame>
            <p:nvGraphicFramePr>
              <p:cNvPr id="5" name="表 5">
                <a:extLst>
                  <a:ext uri="{FF2B5EF4-FFF2-40B4-BE49-F238E27FC236}">
                    <a16:creationId xmlns:a16="http://schemas.microsoft.com/office/drawing/2014/main" id="{47569A9E-8870-4610-944B-B2269187315C}"/>
                  </a:ext>
                </a:extLst>
              </p:cNvPr>
              <p:cNvGraphicFramePr>
                <a:graphicFrameLocks noGrp="1"/>
              </p:cNvGraphicFramePr>
              <p:nvPr/>
            </p:nvGraphicFramePr>
            <p:xfrm>
              <a:off x="289244" y="1943706"/>
              <a:ext cx="5580000" cy="3087288"/>
            </p:xfrm>
            <a:graphic>
              <a:graphicData uri="http://schemas.openxmlformats.org/drawingml/2006/table">
                <a:tbl>
                  <a:tblPr firstRow="1" bandRow="1">
                    <a:tableStyleId>{9D7B26C5-4107-4FEC-AEDC-1716B250A1EF}</a:tableStyleId>
                  </a:tblPr>
                  <a:tblGrid>
                    <a:gridCol w="2790000">
                      <a:extLst>
                        <a:ext uri="{9D8B030D-6E8A-4147-A177-3AD203B41FA5}">
                          <a16:colId xmlns:a16="http://schemas.microsoft.com/office/drawing/2014/main" val="2781669717"/>
                        </a:ext>
                      </a:extLst>
                    </a:gridCol>
                    <a:gridCol w="2790000">
                      <a:extLst>
                        <a:ext uri="{9D8B030D-6E8A-4147-A177-3AD203B41FA5}">
                          <a16:colId xmlns:a16="http://schemas.microsoft.com/office/drawing/2014/main" val="3094267616"/>
                        </a:ext>
                      </a:extLst>
                    </a:gridCol>
                  </a:tblGrid>
                  <a:tr h="21983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kern="1200" dirty="0">
                              <a:solidFill>
                                <a:schemeClr val="bg1"/>
                              </a:solidFill>
                              <a:latin typeface="+mn-lt"/>
                              <a:ea typeface="+mn-ea"/>
                              <a:cs typeface="+mn-cs"/>
                            </a:rPr>
                            <a:t>V</a:t>
                          </a:r>
                          <a:r>
                            <a:rPr kumimoji="1" lang="en-US" altLang="ja-JP" sz="1100" b="1" kern="1200" dirty="0">
                              <a:solidFill>
                                <a:schemeClr val="bg1"/>
                              </a:solidFill>
                              <a:latin typeface="+mn-lt"/>
                              <a:ea typeface="+mn-ea"/>
                              <a:cs typeface="+mn-cs"/>
                            </a:rPr>
                            <a:t>DSS</a:t>
                          </a:r>
                          <a:r>
                            <a:rPr kumimoji="1" lang="en-US" altLang="ja-JP" sz="1600" b="1" kern="1200" dirty="0">
                              <a:solidFill>
                                <a:schemeClr val="bg1"/>
                              </a:solidFill>
                              <a:latin typeface="+mn-lt"/>
                              <a:ea typeface="+mn-ea"/>
                              <a:cs typeface="+mn-cs"/>
                            </a:rPr>
                            <a:t> : 750 V </a:t>
                          </a:r>
                          <a:r>
                            <a:rPr kumimoji="1" lang="en-US" altLang="ja-JP" sz="1050" b="1" kern="1200" dirty="0">
                              <a:solidFill>
                                <a:schemeClr val="bg1"/>
                              </a:solidFill>
                              <a:latin typeface="+mn-lt"/>
                              <a:ea typeface="+mn-ea"/>
                              <a:cs typeface="+mn-cs"/>
                            </a:rPr>
                            <a:t>※2</a:t>
                          </a:r>
                          <a:endParaRPr kumimoji="1" lang="ja-JP" altLang="en-US" sz="16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kern="1200" dirty="0">
                              <a:solidFill>
                                <a:schemeClr val="tx1"/>
                              </a:solidFill>
                              <a:latin typeface="+mn-lt"/>
                              <a:ea typeface="+mn-ea"/>
                              <a:cs typeface="+mn-cs"/>
                            </a:rPr>
                            <a:t>VDSS : 1200V</a:t>
                          </a:r>
                          <a:endParaRPr kumimoji="1" lang="ja-JP" altLang="en-US" sz="16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14227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kern="1200" dirty="0">
                              <a:solidFill>
                                <a:schemeClr val="tx1"/>
                              </a:solidFill>
                              <a:latin typeface="+mn-lt"/>
                              <a:ea typeface="+mn-ea"/>
                              <a:cs typeface="+mn-cs"/>
                            </a:rPr>
                            <a:t>Tj:25</a:t>
                          </a:r>
                          <a14:m>
                            <m:oMath xmlns:m="http://schemas.openxmlformats.org/officeDocument/2006/math">
                              <m:r>
                                <a:rPr kumimoji="1" lang="en-US" altLang="ja-JP" sz="1600" i="1" smtClean="0">
                                  <a:solidFill>
                                    <a:schemeClr val="tx1"/>
                                  </a:solidFill>
                                  <a:latin typeface="Cambria Math" panose="02040503050406030204" pitchFamily="18" charset="0"/>
                                </a:rPr>
                                <m:t>°</m:t>
                              </m:r>
                            </m:oMath>
                          </a14:m>
                          <a:r>
                            <a:rPr kumimoji="1" lang="en-US" altLang="ja-JP" sz="1600" b="1" kern="1200" dirty="0">
                              <a:solidFill>
                                <a:schemeClr val="tx1"/>
                              </a:solidFill>
                              <a:latin typeface="+mn-lt"/>
                              <a:ea typeface="+mn-ea"/>
                              <a:cs typeface="+mn-cs"/>
                            </a:rPr>
                            <a:t>C</a:t>
                          </a:r>
                          <a:endParaRPr kumimoji="1" lang="ja-JP" altLang="en-US" sz="16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kern="1200" dirty="0">
                              <a:solidFill>
                                <a:schemeClr val="tx1"/>
                              </a:solidFill>
                              <a:latin typeface="+mn-lt"/>
                              <a:ea typeface="+mn-ea"/>
                              <a:cs typeface="+mn-cs"/>
                            </a:rPr>
                            <a:t>Tj:175</a:t>
                          </a:r>
                          <a14:m>
                            <m:oMath xmlns:m="http://schemas.openxmlformats.org/officeDocument/2006/math">
                              <m:r>
                                <a:rPr kumimoji="1" lang="en-US" altLang="ja-JP" sz="1600" i="1" smtClean="0">
                                  <a:solidFill>
                                    <a:schemeClr val="tx1"/>
                                  </a:solidFill>
                                  <a:latin typeface="Cambria Math" panose="02040503050406030204" pitchFamily="18" charset="0"/>
                                </a:rPr>
                                <m:t>°</m:t>
                              </m:r>
                            </m:oMath>
                          </a14:m>
                          <a:r>
                            <a:rPr kumimoji="1" lang="en-US" altLang="ja-JP" sz="1600" b="1" kern="1200" dirty="0">
                              <a:solidFill>
                                <a:schemeClr val="tx1"/>
                              </a:solidFill>
                              <a:latin typeface="+mn-lt"/>
                              <a:ea typeface="+mn-ea"/>
                              <a:cs typeface="+mn-cs"/>
                            </a:rPr>
                            <a:t>C</a:t>
                          </a:r>
                          <a:endParaRPr kumimoji="1" lang="ja-JP" altLang="en-US" sz="16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47098111"/>
                      </a:ext>
                    </a:extLst>
                  </a:tr>
                  <a:tr h="2416728">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44458941"/>
                      </a:ext>
                    </a:extLst>
                  </a:tr>
                </a:tbl>
              </a:graphicData>
            </a:graphic>
          </p:graphicFrame>
        </mc:Choice>
        <mc:Fallback xmlns="">
          <p:graphicFrame>
            <p:nvGraphicFramePr>
              <p:cNvPr id="5" name="表 5">
                <a:extLst>
                  <a:ext uri="{FF2B5EF4-FFF2-40B4-BE49-F238E27FC236}">
                    <a16:creationId xmlns:a16="http://schemas.microsoft.com/office/drawing/2014/main" id="{47569A9E-8870-4610-944B-B2269187315C}"/>
                  </a:ext>
                </a:extLst>
              </p:cNvPr>
              <p:cNvGraphicFramePr>
                <a:graphicFrameLocks noGrp="1"/>
              </p:cNvGraphicFramePr>
              <p:nvPr>
                <p:extLst>
                  <p:ext uri="{D42A27DB-BD31-4B8C-83A1-F6EECF244321}">
                    <p14:modId xmlns:p14="http://schemas.microsoft.com/office/powerpoint/2010/main" val="3953998351"/>
                  </p:ext>
                </p:extLst>
              </p:nvPr>
            </p:nvGraphicFramePr>
            <p:xfrm>
              <a:off x="289244" y="1943706"/>
              <a:ext cx="5580000" cy="3087288"/>
            </p:xfrm>
            <a:graphic>
              <a:graphicData uri="http://schemas.openxmlformats.org/drawingml/2006/table">
                <a:tbl>
                  <a:tblPr firstRow="1" bandRow="1">
                    <a:tableStyleId>{9D7B26C5-4107-4FEC-AEDC-1716B250A1EF}</a:tableStyleId>
                  </a:tblPr>
                  <a:tblGrid>
                    <a:gridCol w="2790000">
                      <a:extLst>
                        <a:ext uri="{9D8B030D-6E8A-4147-A177-3AD203B41FA5}">
                          <a16:colId xmlns:a16="http://schemas.microsoft.com/office/drawing/2014/main" val="2781669717"/>
                        </a:ext>
                      </a:extLst>
                    </a:gridCol>
                    <a:gridCol w="2790000">
                      <a:extLst>
                        <a:ext uri="{9D8B030D-6E8A-4147-A177-3AD203B41FA5}">
                          <a16:colId xmlns:a16="http://schemas.microsoft.com/office/drawing/2014/main" val="3094267616"/>
                        </a:ext>
                      </a:extLst>
                    </a:gridCol>
                  </a:tblGrid>
                  <a:tr h="33528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kern="1200" dirty="0">
                              <a:solidFill>
                                <a:schemeClr val="bg1"/>
                              </a:solidFill>
                              <a:latin typeface="+mn-lt"/>
                              <a:ea typeface="+mn-ea"/>
                              <a:cs typeface="+mn-cs"/>
                            </a:rPr>
                            <a:t>V</a:t>
                          </a:r>
                          <a:r>
                            <a:rPr kumimoji="1" lang="en-US" altLang="ja-JP" sz="1100" b="1" kern="1200" dirty="0">
                              <a:solidFill>
                                <a:schemeClr val="bg1"/>
                              </a:solidFill>
                              <a:latin typeface="+mn-lt"/>
                              <a:ea typeface="+mn-ea"/>
                              <a:cs typeface="+mn-cs"/>
                            </a:rPr>
                            <a:t>DSS</a:t>
                          </a:r>
                          <a:r>
                            <a:rPr kumimoji="1" lang="en-US" altLang="ja-JP" sz="1600" b="1" kern="1200" dirty="0">
                              <a:solidFill>
                                <a:schemeClr val="bg1"/>
                              </a:solidFill>
                              <a:latin typeface="+mn-lt"/>
                              <a:ea typeface="+mn-ea"/>
                              <a:cs typeface="+mn-cs"/>
                            </a:rPr>
                            <a:t> : 750 V </a:t>
                          </a:r>
                          <a:r>
                            <a:rPr kumimoji="1" lang="en-US" altLang="ja-JP" sz="1050" b="1" kern="1200" dirty="0">
                              <a:solidFill>
                                <a:schemeClr val="bg1"/>
                              </a:solidFill>
                              <a:latin typeface="+mn-lt"/>
                              <a:ea typeface="+mn-ea"/>
                              <a:cs typeface="+mn-cs"/>
                            </a:rPr>
                            <a:t>※2</a:t>
                          </a:r>
                          <a:endParaRPr kumimoji="1" lang="ja-JP" altLang="en-US" sz="16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kern="1200" dirty="0">
                              <a:solidFill>
                                <a:schemeClr val="tx1"/>
                              </a:solidFill>
                              <a:latin typeface="+mn-lt"/>
                              <a:ea typeface="+mn-ea"/>
                              <a:cs typeface="+mn-cs"/>
                            </a:rPr>
                            <a:t>VDSS : 1200V</a:t>
                          </a:r>
                          <a:endParaRPr kumimoji="1" lang="ja-JP" altLang="en-US" sz="16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142275"/>
                      </a:ext>
                    </a:extLst>
                  </a:tr>
                  <a:tr h="33528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18" t="-103636" r="-100437" b="-72727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0218" t="-103636" r="-437" b="-727273"/>
                          </a:stretch>
                        </a:blipFill>
                      </a:tcPr>
                    </a:tc>
                    <a:extLst>
                      <a:ext uri="{0D108BD9-81ED-4DB2-BD59-A6C34878D82A}">
                        <a16:rowId xmlns:a16="http://schemas.microsoft.com/office/drawing/2014/main" val="947098111"/>
                      </a:ext>
                    </a:extLst>
                  </a:tr>
                  <a:tr h="2416728">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44458941"/>
                      </a:ext>
                    </a:extLst>
                  </a:tr>
                </a:tbl>
              </a:graphicData>
            </a:graphic>
          </p:graphicFrame>
        </mc:Fallback>
      </mc:AlternateContent>
      <p:pic>
        <p:nvPicPr>
          <p:cNvPr id="3" name="図 2">
            <a:extLst>
              <a:ext uri="{FF2B5EF4-FFF2-40B4-BE49-F238E27FC236}">
                <a16:creationId xmlns:a16="http://schemas.microsoft.com/office/drawing/2014/main" id="{148D8BA6-3A9F-404F-B4EA-42121C0B9CA9}"/>
              </a:ext>
            </a:extLst>
          </p:cNvPr>
          <p:cNvPicPr>
            <a:picLocks noChangeAspect="1"/>
          </p:cNvPicPr>
          <p:nvPr/>
        </p:nvPicPr>
        <p:blipFill>
          <a:blip r:embed="rId8"/>
          <a:stretch>
            <a:fillRect/>
          </a:stretch>
        </p:blipFill>
        <p:spPr>
          <a:xfrm>
            <a:off x="3405610" y="2605661"/>
            <a:ext cx="2304000" cy="2323664"/>
          </a:xfrm>
          <a:prstGeom prst="rect">
            <a:avLst/>
          </a:prstGeom>
        </p:spPr>
      </p:pic>
      <p:sp>
        <p:nvSpPr>
          <p:cNvPr id="61" name="テキスト ボックス 60">
            <a:extLst>
              <a:ext uri="{FF2B5EF4-FFF2-40B4-BE49-F238E27FC236}">
                <a16:creationId xmlns:a16="http://schemas.microsoft.com/office/drawing/2014/main" id="{7852F76E-3504-41D3-A882-DF3FB99052DF}"/>
              </a:ext>
            </a:extLst>
          </p:cNvPr>
          <p:cNvSpPr txBox="1"/>
          <p:nvPr/>
        </p:nvSpPr>
        <p:spPr>
          <a:xfrm>
            <a:off x="648760" y="781050"/>
            <a:ext cx="7341690" cy="461665"/>
          </a:xfrm>
          <a:prstGeom prst="rect">
            <a:avLst/>
          </a:prstGeom>
          <a:noFill/>
        </p:spPr>
        <p:txBody>
          <a:bodyPr wrap="none" rtlCol="0">
            <a:spAutoFit/>
          </a:bodyPr>
          <a:lstStyle/>
          <a:p>
            <a:pPr>
              <a:spcBef>
                <a:spcPts val="400"/>
              </a:spcBef>
            </a:pPr>
            <a:r>
              <a:rPr lang="en-US" altLang="ja-JP" sz="2400" b="1" dirty="0" err="1">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Tj</a:t>
            </a:r>
            <a:r>
              <a:rPr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=175</a:t>
            </a:r>
            <a:r>
              <a:rPr lang="ja-JP"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的高温条件下，也能实现业界最小的</a:t>
            </a:r>
            <a:r>
              <a:rPr lang="en-US" altLang="zh-CN" sz="2400" b="1" dirty="0" err="1">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RonA</a:t>
            </a:r>
            <a:endParaRPr kumimoji="1" lang="ja-JP"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7" name="テキスト ボックス 76">
            <a:extLst>
              <a:ext uri="{FF2B5EF4-FFF2-40B4-BE49-F238E27FC236}">
                <a16:creationId xmlns:a16="http://schemas.microsoft.com/office/drawing/2014/main" id="{DBEB4D00-9741-40F4-BC90-AD7FD2518E9B}"/>
              </a:ext>
            </a:extLst>
          </p:cNvPr>
          <p:cNvSpPr txBox="1"/>
          <p:nvPr/>
        </p:nvSpPr>
        <p:spPr>
          <a:xfrm>
            <a:off x="451032" y="1314140"/>
            <a:ext cx="1755994" cy="369332"/>
          </a:xfrm>
          <a:prstGeom prst="rect">
            <a:avLst/>
          </a:prstGeom>
          <a:noFill/>
        </p:spPr>
        <p:txBody>
          <a:bodyPr wrap="none" rtlCol="0">
            <a:spAutoFit/>
          </a:bodyPr>
          <a:lstStyle/>
          <a:p>
            <a:pPr>
              <a:spcBef>
                <a:spcPts val="400"/>
              </a:spcBef>
            </a:pPr>
            <a:r>
              <a:rPr kumimoji="1" lang="en-US" altLang="ja-JP" sz="1800" b="1"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RonA</a:t>
            </a:r>
            <a:r>
              <a:rPr kumimoji="1"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竞品比较</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8" name="正方形/長方形 77">
            <a:extLst>
              <a:ext uri="{FF2B5EF4-FFF2-40B4-BE49-F238E27FC236}">
                <a16:creationId xmlns:a16="http://schemas.microsoft.com/office/drawing/2014/main" id="{CF1CDB88-4B96-4209-A1E3-A562BC739596}"/>
              </a:ext>
            </a:extLst>
          </p:cNvPr>
          <p:cNvSpPr/>
          <p:nvPr/>
        </p:nvSpPr>
        <p:spPr>
          <a:xfrm>
            <a:off x="429685" y="1614647"/>
            <a:ext cx="2247752" cy="46100"/>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235FE6EE-1D29-4A5E-9DE7-5785EDD396CA}"/>
              </a:ext>
            </a:extLst>
          </p:cNvPr>
          <p:cNvSpPr txBox="1"/>
          <p:nvPr/>
        </p:nvSpPr>
        <p:spPr>
          <a:xfrm>
            <a:off x="8474707" y="1667330"/>
            <a:ext cx="2390398" cy="230832"/>
          </a:xfrm>
          <a:prstGeom prst="rect">
            <a:avLst/>
          </a:prstGeom>
          <a:noFill/>
        </p:spPr>
        <p:txBody>
          <a:bodyPr wrap="none" rtlCol="0">
            <a:spAutoFit/>
          </a:bodyPr>
          <a:lstStyle/>
          <a:p>
            <a:pPr>
              <a:spcBef>
                <a:spcPts val="400"/>
              </a:spcBef>
            </a:pP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 ROHM</a:t>
            </a:r>
            <a:r>
              <a:rPr lang="zh-CN"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是</a:t>
            </a:r>
            <a:r>
              <a:rPr lang="en-US" altLang="zh-CN"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750V</a:t>
            </a:r>
            <a:r>
              <a:rPr lang="zh-CN"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耐压品</a:t>
            </a:r>
            <a:r>
              <a:rPr lang="ja-JP"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对照品为</a:t>
            </a:r>
            <a:r>
              <a:rPr lang="en-US" altLang="zh-CN"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650V</a:t>
            </a:r>
            <a:endPar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20" name="テキスト ボックス 119">
            <a:extLst>
              <a:ext uri="{FF2B5EF4-FFF2-40B4-BE49-F238E27FC236}">
                <a16:creationId xmlns:a16="http://schemas.microsoft.com/office/drawing/2014/main" id="{A4B788DB-5F86-4E2A-B036-5AECC923CED6}"/>
              </a:ext>
            </a:extLst>
          </p:cNvPr>
          <p:cNvSpPr txBox="1"/>
          <p:nvPr/>
        </p:nvSpPr>
        <p:spPr>
          <a:xfrm>
            <a:off x="8474707" y="1516610"/>
            <a:ext cx="1662635" cy="230832"/>
          </a:xfrm>
          <a:prstGeom prst="rect">
            <a:avLst/>
          </a:prstGeom>
          <a:noFill/>
        </p:spPr>
        <p:txBody>
          <a:bodyPr wrap="none" rtlCol="0">
            <a:spAutoFit/>
          </a:bodyPr>
          <a:lstStyle/>
          <a:p>
            <a:pPr>
              <a:spcBef>
                <a:spcPts val="400"/>
              </a:spcBef>
            </a:pP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 ’21</a:t>
            </a:r>
            <a:r>
              <a:rPr lang="zh-CN"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年</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11</a:t>
            </a:r>
            <a:r>
              <a:rPr lang="zh-CN"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月</a:t>
            </a:r>
            <a:r>
              <a:rPr lang="ja-JP"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ROHM</a:t>
            </a:r>
            <a:r>
              <a:rPr lang="zh-CN"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调查</a:t>
            </a:r>
            <a:endParaRPr kumimoji="1" lang="ja-JP"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6" name="テキスト ボックス 85">
            <a:extLst>
              <a:ext uri="{FF2B5EF4-FFF2-40B4-BE49-F238E27FC236}">
                <a16:creationId xmlns:a16="http://schemas.microsoft.com/office/drawing/2014/main" id="{0B5387B5-09B5-4484-9611-91F181BFD984}"/>
              </a:ext>
            </a:extLst>
          </p:cNvPr>
          <p:cNvSpPr txBox="1"/>
          <p:nvPr/>
        </p:nvSpPr>
        <p:spPr>
          <a:xfrm>
            <a:off x="580165" y="1678824"/>
            <a:ext cx="2483372" cy="261610"/>
          </a:xfrm>
          <a:prstGeom prst="rect">
            <a:avLst/>
          </a:prstGeom>
          <a:noFill/>
        </p:spPr>
        <p:txBody>
          <a:bodyPr wrap="none" rtlCol="0">
            <a:spAutoFit/>
          </a:bodyPr>
          <a:lstStyle/>
          <a:p>
            <a:pPr>
              <a:spcBef>
                <a:spcPts val="400"/>
              </a:spcBef>
            </a:pPr>
            <a:r>
              <a:rPr lang="en-US" altLang="ja-JP"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各公司推荐栅极电压下的</a:t>
            </a:r>
            <a:r>
              <a:rPr lang="en-US" altLang="zh-CN" sz="1100"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RonA</a:t>
            </a:r>
            <a:r>
              <a:rPr lang="zh-CN" altLang="en-US"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比较</a:t>
            </a:r>
            <a:endParaRPr lang="en-US" altLang="ja-JP"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6" name="テキスト ボックス 135">
            <a:extLst>
              <a:ext uri="{FF2B5EF4-FFF2-40B4-BE49-F238E27FC236}">
                <a16:creationId xmlns:a16="http://schemas.microsoft.com/office/drawing/2014/main" id="{F49D389C-315F-4667-8971-C5B410631167}"/>
              </a:ext>
            </a:extLst>
          </p:cNvPr>
          <p:cNvSpPr txBox="1"/>
          <p:nvPr/>
        </p:nvSpPr>
        <p:spPr>
          <a:xfrm>
            <a:off x="9174266" y="4774836"/>
            <a:ext cx="702308" cy="276999"/>
          </a:xfrm>
          <a:prstGeom prst="rect">
            <a:avLst/>
          </a:prstGeom>
          <a:noFill/>
        </p:spPr>
        <p:txBody>
          <a:bodyPr wrap="none" rtlCol="0">
            <a:spAutoFit/>
          </a:bodyPr>
          <a:lstStyle/>
          <a:p>
            <a:pPr algn="ct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7" name="テキスト ボックス 136">
            <a:extLst>
              <a:ext uri="{FF2B5EF4-FFF2-40B4-BE49-F238E27FC236}">
                <a16:creationId xmlns:a16="http://schemas.microsoft.com/office/drawing/2014/main" id="{7E5BF03D-FCC4-4A79-A719-1835C5599959}"/>
              </a:ext>
            </a:extLst>
          </p:cNvPr>
          <p:cNvSpPr txBox="1"/>
          <p:nvPr/>
        </p:nvSpPr>
        <p:spPr>
          <a:xfrm>
            <a:off x="10230453" y="4753226"/>
            <a:ext cx="1096199" cy="276999"/>
          </a:xfrm>
          <a:prstGeom prst="rect">
            <a:avLst/>
          </a:prstGeom>
          <a:noFill/>
        </p:spPr>
        <p:txBody>
          <a:bodyPr wrap="none" rtlCol="0">
            <a:spAutoFit/>
          </a:bodyPr>
          <a:lstStyle/>
          <a:p>
            <a:pPr algn="ctr">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Competitor</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8" name="テキスト ボックス 137">
            <a:extLst>
              <a:ext uri="{FF2B5EF4-FFF2-40B4-BE49-F238E27FC236}">
                <a16:creationId xmlns:a16="http://schemas.microsoft.com/office/drawing/2014/main" id="{3035253A-6312-4F45-ADBB-7B47565C8782}"/>
              </a:ext>
            </a:extLst>
          </p:cNvPr>
          <p:cNvSpPr txBox="1"/>
          <p:nvPr/>
        </p:nvSpPr>
        <p:spPr>
          <a:xfrm>
            <a:off x="6462625" y="4763573"/>
            <a:ext cx="702308" cy="276999"/>
          </a:xfrm>
          <a:prstGeom prst="rect">
            <a:avLst/>
          </a:prstGeom>
          <a:noFill/>
        </p:spPr>
        <p:txBody>
          <a:bodyPr wrap="none" rtlCol="0">
            <a:spAutoFit/>
          </a:bodyPr>
          <a:lstStyle/>
          <a:p>
            <a:pPr algn="ct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9" name="テキスト ボックス 138">
            <a:extLst>
              <a:ext uri="{FF2B5EF4-FFF2-40B4-BE49-F238E27FC236}">
                <a16:creationId xmlns:a16="http://schemas.microsoft.com/office/drawing/2014/main" id="{E149BB3C-6550-473E-80E7-873A54FFAB2A}"/>
              </a:ext>
            </a:extLst>
          </p:cNvPr>
          <p:cNvSpPr txBox="1"/>
          <p:nvPr/>
        </p:nvSpPr>
        <p:spPr>
          <a:xfrm>
            <a:off x="7484538" y="4778092"/>
            <a:ext cx="1096199" cy="276999"/>
          </a:xfrm>
          <a:prstGeom prst="rect">
            <a:avLst/>
          </a:prstGeom>
          <a:noFill/>
        </p:spPr>
        <p:txBody>
          <a:bodyPr wrap="none" rtlCol="0">
            <a:spAutoFit/>
          </a:bodyPr>
          <a:lstStyle/>
          <a:p>
            <a:pPr algn="ctr">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Competitor</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40" name="直線コネクタ 139">
            <a:extLst>
              <a:ext uri="{FF2B5EF4-FFF2-40B4-BE49-F238E27FC236}">
                <a16:creationId xmlns:a16="http://schemas.microsoft.com/office/drawing/2014/main" id="{88647273-0785-4BA2-9EDC-E17D8BAEF46E}"/>
              </a:ext>
            </a:extLst>
          </p:cNvPr>
          <p:cNvCxnSpPr>
            <a:cxnSpLocks/>
          </p:cNvCxnSpPr>
          <p:nvPr/>
        </p:nvCxnSpPr>
        <p:spPr>
          <a:xfrm>
            <a:off x="6697371" y="4241419"/>
            <a:ext cx="1980000" cy="0"/>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80EFC38E-C353-4894-BA92-BED8730581B6}"/>
              </a:ext>
            </a:extLst>
          </p:cNvPr>
          <p:cNvCxnSpPr>
            <a:cxnSpLocks/>
          </p:cNvCxnSpPr>
          <p:nvPr/>
        </p:nvCxnSpPr>
        <p:spPr>
          <a:xfrm>
            <a:off x="9385189" y="3474745"/>
            <a:ext cx="2052000" cy="0"/>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42" name="テキスト ボックス 141">
            <a:extLst>
              <a:ext uri="{FF2B5EF4-FFF2-40B4-BE49-F238E27FC236}">
                <a16:creationId xmlns:a16="http://schemas.microsoft.com/office/drawing/2014/main" id="{42D28607-9A74-42BA-9B63-468E5ECC4A91}"/>
              </a:ext>
            </a:extLst>
          </p:cNvPr>
          <p:cNvSpPr txBox="1"/>
          <p:nvPr/>
        </p:nvSpPr>
        <p:spPr>
          <a:xfrm>
            <a:off x="6543139" y="4005492"/>
            <a:ext cx="564835" cy="276999"/>
          </a:xfrm>
          <a:prstGeom prst="rect">
            <a:avLst/>
          </a:prstGeom>
          <a:noFill/>
        </p:spPr>
        <p:txBody>
          <a:bodyPr wrap="none" rtlCol="0">
            <a:spAutoFit/>
          </a:bodyPr>
          <a:lstStyle/>
          <a:p>
            <a:pPr algn="ctr">
              <a:spcBef>
                <a:spcPts val="400"/>
              </a:spcBef>
            </a:pPr>
            <a:r>
              <a:rPr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N</a:t>
            </a:r>
            <a:r>
              <a:rPr kumimoji="1"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o.1</a:t>
            </a:r>
            <a:endParaRPr kumimoji="1" lang="ja-JP" altLang="en-US"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3" name="テキスト ボックス 142">
            <a:extLst>
              <a:ext uri="{FF2B5EF4-FFF2-40B4-BE49-F238E27FC236}">
                <a16:creationId xmlns:a16="http://schemas.microsoft.com/office/drawing/2014/main" id="{944D4A73-A809-448C-9011-FAA4F638CD62}"/>
              </a:ext>
            </a:extLst>
          </p:cNvPr>
          <p:cNvSpPr txBox="1"/>
          <p:nvPr/>
        </p:nvSpPr>
        <p:spPr>
          <a:xfrm>
            <a:off x="9274751" y="3117275"/>
            <a:ext cx="564835" cy="276999"/>
          </a:xfrm>
          <a:prstGeom prst="rect">
            <a:avLst/>
          </a:prstGeom>
          <a:noFill/>
        </p:spPr>
        <p:txBody>
          <a:bodyPr wrap="none" rtlCol="0">
            <a:spAutoFit/>
          </a:bodyPr>
          <a:lstStyle/>
          <a:p>
            <a:pPr algn="ctr">
              <a:spcBef>
                <a:spcPts val="400"/>
              </a:spcBef>
            </a:pPr>
            <a:r>
              <a:rPr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N</a:t>
            </a:r>
            <a:r>
              <a:rPr kumimoji="1"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o.1</a:t>
            </a:r>
            <a:endParaRPr kumimoji="1" lang="ja-JP" altLang="en-US"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44" name="直線矢印コネクタ 143">
            <a:extLst>
              <a:ext uri="{FF2B5EF4-FFF2-40B4-BE49-F238E27FC236}">
                <a16:creationId xmlns:a16="http://schemas.microsoft.com/office/drawing/2014/main" id="{8E622CA5-92F2-45B0-AA10-2E967E4C3DDF}"/>
              </a:ext>
            </a:extLst>
          </p:cNvPr>
          <p:cNvCxnSpPr>
            <a:cxnSpLocks/>
          </p:cNvCxnSpPr>
          <p:nvPr/>
        </p:nvCxnSpPr>
        <p:spPr>
          <a:xfrm flipV="1">
            <a:off x="6586734" y="2949443"/>
            <a:ext cx="0" cy="1872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5" name="テキスト ボックス 144">
            <a:extLst>
              <a:ext uri="{FF2B5EF4-FFF2-40B4-BE49-F238E27FC236}">
                <a16:creationId xmlns:a16="http://schemas.microsoft.com/office/drawing/2014/main" id="{4A518659-D44C-4FE9-90AA-8DB0FA4199A2}"/>
              </a:ext>
            </a:extLst>
          </p:cNvPr>
          <p:cNvSpPr txBox="1"/>
          <p:nvPr/>
        </p:nvSpPr>
        <p:spPr>
          <a:xfrm>
            <a:off x="6302834" y="2580111"/>
            <a:ext cx="838691" cy="369332"/>
          </a:xfrm>
          <a:prstGeom prst="rect">
            <a:avLst/>
          </a:prstGeom>
          <a:noFill/>
        </p:spPr>
        <p:txBody>
          <a:bodyPr wrap="none" rtlCol="0">
            <a:spAutoFit/>
          </a:bodyPr>
          <a:lstStyle/>
          <a:p>
            <a:pPr>
              <a:spcBef>
                <a:spcPts val="400"/>
              </a:spcBef>
            </a:pP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RonA</a:t>
            </a:r>
            <a:b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[mΩ</a:t>
            </a:r>
            <a:r>
              <a:rPr kumimoji="1" lang="ja-JP"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mm</a:t>
            </a:r>
            <a:r>
              <a:rPr kumimoji="1" lang="en-US" altLang="ja-JP" sz="900" baseline="30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46" name="直線矢印コネクタ 145">
            <a:extLst>
              <a:ext uri="{FF2B5EF4-FFF2-40B4-BE49-F238E27FC236}">
                <a16:creationId xmlns:a16="http://schemas.microsoft.com/office/drawing/2014/main" id="{F63CC250-D1E7-4A44-82F0-0154D0D7B7E5}"/>
              </a:ext>
            </a:extLst>
          </p:cNvPr>
          <p:cNvCxnSpPr>
            <a:cxnSpLocks/>
          </p:cNvCxnSpPr>
          <p:nvPr/>
        </p:nvCxnSpPr>
        <p:spPr>
          <a:xfrm flipV="1">
            <a:off x="9322693" y="2940364"/>
            <a:ext cx="0" cy="1836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7" name="テキスト ボックス 146">
            <a:extLst>
              <a:ext uri="{FF2B5EF4-FFF2-40B4-BE49-F238E27FC236}">
                <a16:creationId xmlns:a16="http://schemas.microsoft.com/office/drawing/2014/main" id="{916D001B-5D68-4236-8503-26685618D119}"/>
              </a:ext>
            </a:extLst>
          </p:cNvPr>
          <p:cNvSpPr txBox="1"/>
          <p:nvPr/>
        </p:nvSpPr>
        <p:spPr>
          <a:xfrm>
            <a:off x="9022751" y="2571032"/>
            <a:ext cx="838691" cy="369332"/>
          </a:xfrm>
          <a:prstGeom prst="rect">
            <a:avLst/>
          </a:prstGeom>
          <a:noFill/>
        </p:spPr>
        <p:txBody>
          <a:bodyPr wrap="none" rtlCol="0">
            <a:spAutoFit/>
          </a:bodyPr>
          <a:lstStyle/>
          <a:p>
            <a:pPr>
              <a:spcBef>
                <a:spcPts val="400"/>
              </a:spcBef>
            </a:pP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RonA</a:t>
            </a:r>
            <a:b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[mΩ</a:t>
            </a:r>
            <a:r>
              <a:rPr kumimoji="1" lang="ja-JP"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mm</a:t>
            </a:r>
            <a:r>
              <a:rPr kumimoji="1" lang="en-US" altLang="ja-JP" sz="900" baseline="30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0" name="テキスト ボックス 149">
            <a:extLst>
              <a:ext uri="{FF2B5EF4-FFF2-40B4-BE49-F238E27FC236}">
                <a16:creationId xmlns:a16="http://schemas.microsoft.com/office/drawing/2014/main" id="{4DEBB780-2FFD-4704-BAC9-D1048F2B3F98}"/>
              </a:ext>
            </a:extLst>
          </p:cNvPr>
          <p:cNvSpPr txBox="1"/>
          <p:nvPr/>
        </p:nvSpPr>
        <p:spPr>
          <a:xfrm>
            <a:off x="3417436" y="4771542"/>
            <a:ext cx="702308" cy="276999"/>
          </a:xfrm>
          <a:prstGeom prst="rect">
            <a:avLst/>
          </a:prstGeom>
          <a:noFill/>
        </p:spPr>
        <p:txBody>
          <a:bodyPr wrap="none" rtlCol="0">
            <a:spAutoFit/>
          </a:bodyPr>
          <a:lstStyle/>
          <a:p>
            <a:pPr algn="ct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1" name="テキスト ボックス 150">
            <a:extLst>
              <a:ext uri="{FF2B5EF4-FFF2-40B4-BE49-F238E27FC236}">
                <a16:creationId xmlns:a16="http://schemas.microsoft.com/office/drawing/2014/main" id="{3B58554C-FFB4-4AF2-953D-5D5F82C990E2}"/>
              </a:ext>
            </a:extLst>
          </p:cNvPr>
          <p:cNvSpPr txBox="1"/>
          <p:nvPr/>
        </p:nvSpPr>
        <p:spPr>
          <a:xfrm>
            <a:off x="4478074" y="4763915"/>
            <a:ext cx="1096199" cy="276999"/>
          </a:xfrm>
          <a:prstGeom prst="rect">
            <a:avLst/>
          </a:prstGeom>
          <a:noFill/>
        </p:spPr>
        <p:txBody>
          <a:bodyPr wrap="none" rtlCol="0">
            <a:spAutoFit/>
          </a:bodyPr>
          <a:lstStyle/>
          <a:p>
            <a:pPr algn="ctr">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Competitor</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2" name="テキスト ボックス 151">
            <a:extLst>
              <a:ext uri="{FF2B5EF4-FFF2-40B4-BE49-F238E27FC236}">
                <a16:creationId xmlns:a16="http://schemas.microsoft.com/office/drawing/2014/main" id="{4F5F6C28-BD31-4A25-A476-90556F1960EC}"/>
              </a:ext>
            </a:extLst>
          </p:cNvPr>
          <p:cNvSpPr txBox="1"/>
          <p:nvPr/>
        </p:nvSpPr>
        <p:spPr>
          <a:xfrm>
            <a:off x="601201" y="4764652"/>
            <a:ext cx="702308" cy="276999"/>
          </a:xfrm>
          <a:prstGeom prst="rect">
            <a:avLst/>
          </a:prstGeom>
          <a:noFill/>
        </p:spPr>
        <p:txBody>
          <a:bodyPr wrap="none" rtlCol="0">
            <a:spAutoFit/>
          </a:bodyPr>
          <a:lstStyle/>
          <a:p>
            <a:pPr algn="ct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3" name="テキスト ボックス 152">
            <a:extLst>
              <a:ext uri="{FF2B5EF4-FFF2-40B4-BE49-F238E27FC236}">
                <a16:creationId xmlns:a16="http://schemas.microsoft.com/office/drawing/2014/main" id="{8081C443-F8B7-4F10-894C-18D9F6C90F4C}"/>
              </a:ext>
            </a:extLst>
          </p:cNvPr>
          <p:cNvSpPr txBox="1"/>
          <p:nvPr/>
        </p:nvSpPr>
        <p:spPr>
          <a:xfrm>
            <a:off x="1581238" y="4765605"/>
            <a:ext cx="1096199" cy="276999"/>
          </a:xfrm>
          <a:prstGeom prst="rect">
            <a:avLst/>
          </a:prstGeom>
          <a:noFill/>
        </p:spPr>
        <p:txBody>
          <a:bodyPr wrap="none" rtlCol="0">
            <a:spAutoFit/>
          </a:bodyPr>
          <a:lstStyle/>
          <a:p>
            <a:pPr algn="ctr">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Competitor</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54" name="直線コネクタ 153">
            <a:extLst>
              <a:ext uri="{FF2B5EF4-FFF2-40B4-BE49-F238E27FC236}">
                <a16:creationId xmlns:a16="http://schemas.microsoft.com/office/drawing/2014/main" id="{4B42D4C7-ED58-4538-969E-618B01E6C5F9}"/>
              </a:ext>
            </a:extLst>
          </p:cNvPr>
          <p:cNvCxnSpPr>
            <a:cxnSpLocks/>
          </p:cNvCxnSpPr>
          <p:nvPr/>
        </p:nvCxnSpPr>
        <p:spPr>
          <a:xfrm>
            <a:off x="754665" y="4399661"/>
            <a:ext cx="1773649" cy="0"/>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1C0AC474-2256-47C4-841F-1A628E004E19}"/>
              </a:ext>
            </a:extLst>
          </p:cNvPr>
          <p:cNvCxnSpPr>
            <a:cxnSpLocks/>
          </p:cNvCxnSpPr>
          <p:nvPr/>
        </p:nvCxnSpPr>
        <p:spPr>
          <a:xfrm>
            <a:off x="3536430" y="4087422"/>
            <a:ext cx="2124000" cy="0"/>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56" name="テキスト ボックス 155">
            <a:extLst>
              <a:ext uri="{FF2B5EF4-FFF2-40B4-BE49-F238E27FC236}">
                <a16:creationId xmlns:a16="http://schemas.microsoft.com/office/drawing/2014/main" id="{BAF56E39-FD3E-48A0-B76A-36DFE7507726}"/>
              </a:ext>
            </a:extLst>
          </p:cNvPr>
          <p:cNvSpPr txBox="1"/>
          <p:nvPr/>
        </p:nvSpPr>
        <p:spPr>
          <a:xfrm>
            <a:off x="3452765" y="3846047"/>
            <a:ext cx="564835" cy="276999"/>
          </a:xfrm>
          <a:prstGeom prst="rect">
            <a:avLst/>
          </a:prstGeom>
          <a:noFill/>
        </p:spPr>
        <p:txBody>
          <a:bodyPr wrap="none" rtlCol="0">
            <a:spAutoFit/>
          </a:bodyPr>
          <a:lstStyle/>
          <a:p>
            <a:pPr algn="ctr">
              <a:spcBef>
                <a:spcPts val="400"/>
              </a:spcBef>
            </a:pPr>
            <a:r>
              <a:rPr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N</a:t>
            </a:r>
            <a:r>
              <a:rPr kumimoji="1"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o.1</a:t>
            </a:r>
            <a:endParaRPr kumimoji="1" lang="ja-JP" altLang="en-US"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7" name="テキスト ボックス 156">
            <a:extLst>
              <a:ext uri="{FF2B5EF4-FFF2-40B4-BE49-F238E27FC236}">
                <a16:creationId xmlns:a16="http://schemas.microsoft.com/office/drawing/2014/main" id="{C17C509F-46AB-405C-A927-4AA1868A32C7}"/>
              </a:ext>
            </a:extLst>
          </p:cNvPr>
          <p:cNvSpPr txBox="1"/>
          <p:nvPr/>
        </p:nvSpPr>
        <p:spPr>
          <a:xfrm>
            <a:off x="676956" y="4069621"/>
            <a:ext cx="564835" cy="276999"/>
          </a:xfrm>
          <a:prstGeom prst="rect">
            <a:avLst/>
          </a:prstGeom>
          <a:noFill/>
        </p:spPr>
        <p:txBody>
          <a:bodyPr wrap="none" rtlCol="0">
            <a:spAutoFit/>
          </a:bodyPr>
          <a:lstStyle/>
          <a:p>
            <a:pPr algn="ctr">
              <a:spcBef>
                <a:spcPts val="400"/>
              </a:spcBef>
            </a:pPr>
            <a:r>
              <a:rPr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N</a:t>
            </a:r>
            <a:r>
              <a:rPr kumimoji="1"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o.1</a:t>
            </a:r>
            <a:endParaRPr kumimoji="1" lang="ja-JP" altLang="en-US"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58" name="直線矢印コネクタ 157">
            <a:extLst>
              <a:ext uri="{FF2B5EF4-FFF2-40B4-BE49-F238E27FC236}">
                <a16:creationId xmlns:a16="http://schemas.microsoft.com/office/drawing/2014/main" id="{FA9EBE3B-D826-4C29-99AD-A35DEBDF7D3A}"/>
              </a:ext>
            </a:extLst>
          </p:cNvPr>
          <p:cNvCxnSpPr>
            <a:cxnSpLocks/>
          </p:cNvCxnSpPr>
          <p:nvPr/>
        </p:nvCxnSpPr>
        <p:spPr>
          <a:xfrm flipV="1">
            <a:off x="692454" y="2951839"/>
            <a:ext cx="0" cy="1872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9" name="テキスト ボックス 158">
            <a:extLst>
              <a:ext uri="{FF2B5EF4-FFF2-40B4-BE49-F238E27FC236}">
                <a16:creationId xmlns:a16="http://schemas.microsoft.com/office/drawing/2014/main" id="{FF9CE87E-8B28-4BCE-8D92-9AC450C01E1C}"/>
              </a:ext>
            </a:extLst>
          </p:cNvPr>
          <p:cNvSpPr txBox="1"/>
          <p:nvPr/>
        </p:nvSpPr>
        <p:spPr>
          <a:xfrm>
            <a:off x="408554" y="2615163"/>
            <a:ext cx="838691" cy="369332"/>
          </a:xfrm>
          <a:prstGeom prst="rect">
            <a:avLst/>
          </a:prstGeom>
          <a:noFill/>
        </p:spPr>
        <p:txBody>
          <a:bodyPr wrap="none" rtlCol="0">
            <a:spAutoFit/>
          </a:bodyPr>
          <a:lstStyle/>
          <a:p>
            <a:pPr>
              <a:spcBef>
                <a:spcPts val="400"/>
              </a:spcBef>
            </a:pP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RonA</a:t>
            </a:r>
            <a:b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[mΩ</a:t>
            </a:r>
            <a:r>
              <a:rPr kumimoji="1" lang="ja-JP"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mm</a:t>
            </a:r>
            <a:r>
              <a:rPr kumimoji="1" lang="en-US" altLang="ja-JP" sz="900" baseline="30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60" name="直線矢印コネクタ 159">
            <a:extLst>
              <a:ext uri="{FF2B5EF4-FFF2-40B4-BE49-F238E27FC236}">
                <a16:creationId xmlns:a16="http://schemas.microsoft.com/office/drawing/2014/main" id="{84E89A48-A1B2-416B-A9EB-252F9E3E8823}"/>
              </a:ext>
            </a:extLst>
          </p:cNvPr>
          <p:cNvCxnSpPr>
            <a:cxnSpLocks/>
          </p:cNvCxnSpPr>
          <p:nvPr/>
        </p:nvCxnSpPr>
        <p:spPr>
          <a:xfrm flipV="1">
            <a:off x="3500791" y="2973648"/>
            <a:ext cx="0" cy="1872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1" name="テキスト ボックス 160">
            <a:extLst>
              <a:ext uri="{FF2B5EF4-FFF2-40B4-BE49-F238E27FC236}">
                <a16:creationId xmlns:a16="http://schemas.microsoft.com/office/drawing/2014/main" id="{8E437D6F-85C4-47DE-A146-ECF6AABD2B4B}"/>
              </a:ext>
            </a:extLst>
          </p:cNvPr>
          <p:cNvSpPr txBox="1"/>
          <p:nvPr/>
        </p:nvSpPr>
        <p:spPr>
          <a:xfrm>
            <a:off x="3225054" y="2604316"/>
            <a:ext cx="838691" cy="369332"/>
          </a:xfrm>
          <a:prstGeom prst="rect">
            <a:avLst/>
          </a:prstGeom>
          <a:noFill/>
        </p:spPr>
        <p:txBody>
          <a:bodyPr wrap="none" rtlCol="0">
            <a:spAutoFit/>
          </a:bodyPr>
          <a:lstStyle/>
          <a:p>
            <a:pPr>
              <a:spcBef>
                <a:spcPts val="400"/>
              </a:spcBef>
            </a:pP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RonA</a:t>
            </a:r>
            <a:b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[mΩ</a:t>
            </a:r>
            <a:r>
              <a:rPr kumimoji="1" lang="ja-JP"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mm</a:t>
            </a:r>
            <a:r>
              <a:rPr kumimoji="1" lang="en-US" altLang="ja-JP" sz="900" baseline="30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 name="タイトル 3">
            <a:extLst>
              <a:ext uri="{FF2B5EF4-FFF2-40B4-BE49-F238E27FC236}">
                <a16:creationId xmlns:a16="http://schemas.microsoft.com/office/drawing/2014/main" id="{57E43B5F-FBC6-4F3D-B4D7-814C93F14920}"/>
              </a:ext>
            </a:extLst>
          </p:cNvPr>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实现业界最小的</a:t>
            </a:r>
            <a:r>
              <a:rPr lang="en-US" altLang="ja-JP" dirty="0" err="1">
                <a:latin typeface="微软雅黑" panose="020B0503020204020204" pitchFamily="34" charset="-122"/>
                <a:ea typeface="微软雅黑" panose="020B0503020204020204" pitchFamily="34" charset="-122"/>
              </a:rPr>
              <a:t>RonA</a:t>
            </a:r>
            <a:r>
              <a:rPr lang="ja-JP" altLang="en-US" dirty="0">
                <a:latin typeface="微软雅黑" panose="020B0503020204020204" pitchFamily="34" charset="-122"/>
                <a:ea typeface="微软雅黑" panose="020B0503020204020204" pitchFamily="34" charset="-122"/>
              </a:rPr>
              <a:t>！</a:t>
            </a:r>
            <a:endParaRPr kumimoji="1" lang="ja-JP" altLang="en-US" dirty="0">
              <a:latin typeface="微软雅黑" panose="020B0503020204020204" pitchFamily="34" charset="-122"/>
              <a:ea typeface="微软雅黑" panose="020B0503020204020204" pitchFamily="34" charset="-122"/>
            </a:endParaRPr>
          </a:p>
        </p:txBody>
      </p:sp>
      <p:sp>
        <p:nvSpPr>
          <p:cNvPr id="49" name="テキスト ボックス 48">
            <a:extLst>
              <a:ext uri="{FF2B5EF4-FFF2-40B4-BE49-F238E27FC236}">
                <a16:creationId xmlns:a16="http://schemas.microsoft.com/office/drawing/2014/main" id="{7D13DF7A-2584-48D3-A155-AE961F7093E6}"/>
              </a:ext>
            </a:extLst>
          </p:cNvPr>
          <p:cNvSpPr txBox="1"/>
          <p:nvPr/>
        </p:nvSpPr>
        <p:spPr>
          <a:xfrm>
            <a:off x="5627712" y="5923505"/>
            <a:ext cx="1795683" cy="338554"/>
          </a:xfrm>
          <a:prstGeom prst="rect">
            <a:avLst/>
          </a:prstGeom>
          <a:noFill/>
        </p:spPr>
        <p:txBody>
          <a:bodyPr wrap="none" rtlCol="0">
            <a:spAutoFit/>
          </a:bodyPr>
          <a:lstStyle/>
          <a:p>
            <a:pPr algn="ctr">
              <a:spcBef>
                <a:spcPts val="400"/>
              </a:spcBef>
            </a:pPr>
            <a:r>
              <a:rPr lang="ja-JP"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lang="en-US" altLang="ja-JP" sz="9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DSS</a:t>
            </a:r>
            <a:r>
              <a:rPr lang="en-US" altLang="ja-JP"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 1,200V</a:t>
            </a:r>
            <a:endParaRPr kumimoji="1" lang="ja-JP"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0" name="正方形/長方形 49">
            <a:extLst>
              <a:ext uri="{FF2B5EF4-FFF2-40B4-BE49-F238E27FC236}">
                <a16:creationId xmlns:a16="http://schemas.microsoft.com/office/drawing/2014/main" id="{DD78B70F-4A18-485A-AA43-BD1E243C9128}"/>
              </a:ext>
            </a:extLst>
          </p:cNvPr>
          <p:cNvSpPr/>
          <p:nvPr/>
        </p:nvSpPr>
        <p:spPr>
          <a:xfrm>
            <a:off x="2912571" y="5289527"/>
            <a:ext cx="6491668" cy="1366959"/>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51" name="グラフィックス 50" descr="アイデアが浮かんだ人 単色塗りつぶし">
            <a:extLst>
              <a:ext uri="{FF2B5EF4-FFF2-40B4-BE49-F238E27FC236}">
                <a16:creationId xmlns:a16="http://schemas.microsoft.com/office/drawing/2014/main" id="{A7154542-6634-4C03-97A3-113DB3C54FB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75273" y="5563377"/>
            <a:ext cx="720000" cy="720000"/>
          </a:xfrm>
          <a:prstGeom prst="rect">
            <a:avLst/>
          </a:prstGeom>
        </p:spPr>
      </p:pic>
      <p:sp>
        <p:nvSpPr>
          <p:cNvPr id="52" name="テキスト ボックス 51">
            <a:extLst>
              <a:ext uri="{FF2B5EF4-FFF2-40B4-BE49-F238E27FC236}">
                <a16:creationId xmlns:a16="http://schemas.microsoft.com/office/drawing/2014/main" id="{776AC63F-DCB3-43C7-8FF3-83932AAD0D56}"/>
              </a:ext>
            </a:extLst>
          </p:cNvPr>
          <p:cNvSpPr txBox="1"/>
          <p:nvPr/>
        </p:nvSpPr>
        <p:spPr>
          <a:xfrm>
            <a:off x="2968973" y="6187895"/>
            <a:ext cx="813941" cy="369332"/>
          </a:xfrm>
          <a:prstGeom prst="rect">
            <a:avLst/>
          </a:prstGeom>
          <a:noFill/>
        </p:spPr>
        <p:txBody>
          <a:bodyPr wrap="none" rtlCol="0">
            <a:spAutoFit/>
          </a:bodyPr>
          <a:lstStyle/>
          <a:p>
            <a:pPr>
              <a:spcBef>
                <a:spcPts val="400"/>
              </a:spcBef>
            </a:pPr>
            <a:r>
              <a:rPr kumimoji="1" lang="en-US" altLang="ja-JP"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Point</a:t>
            </a:r>
            <a:endParaRPr kumimoji="1" lang="ja-JP" altLang="en-US"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3" name="テキスト ボックス 52">
            <a:extLst>
              <a:ext uri="{FF2B5EF4-FFF2-40B4-BE49-F238E27FC236}">
                <a16:creationId xmlns:a16="http://schemas.microsoft.com/office/drawing/2014/main" id="{E1D5E41C-212D-4999-ADA4-68D596F739AC}"/>
              </a:ext>
            </a:extLst>
          </p:cNvPr>
          <p:cNvSpPr txBox="1"/>
          <p:nvPr/>
        </p:nvSpPr>
        <p:spPr>
          <a:xfrm>
            <a:off x="3742864" y="5350998"/>
            <a:ext cx="4240410" cy="338554"/>
          </a:xfrm>
          <a:prstGeom prst="rect">
            <a:avLst/>
          </a:prstGeom>
          <a:noFill/>
        </p:spPr>
        <p:txBody>
          <a:bodyPr wrap="square" rtlCol="0">
            <a:spAutoFit/>
          </a:bodyPr>
          <a:lstStyle/>
          <a:p>
            <a:pPr>
              <a:spcBef>
                <a:spcPts val="400"/>
              </a:spcBef>
            </a:pPr>
            <a:r>
              <a:rPr lang="en-US" altLang="zh-CN" sz="1600" b="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Process</a:t>
            </a:r>
            <a:r>
              <a:rPr lang="zh-CN" altLang="en-US" sz="1600" b="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技术进化</a:t>
            </a:r>
            <a:endParaRPr kumimoji="1" lang="ja-JP" altLang="en-US" sz="1600" b="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grpSp>
        <p:nvGrpSpPr>
          <p:cNvPr id="54" name="グループ化 53">
            <a:extLst>
              <a:ext uri="{FF2B5EF4-FFF2-40B4-BE49-F238E27FC236}">
                <a16:creationId xmlns:a16="http://schemas.microsoft.com/office/drawing/2014/main" id="{020C2F86-FA26-49D3-9A37-455DFCAFF965}"/>
              </a:ext>
            </a:extLst>
          </p:cNvPr>
          <p:cNvGrpSpPr/>
          <p:nvPr/>
        </p:nvGrpSpPr>
        <p:grpSpPr>
          <a:xfrm>
            <a:off x="8245077" y="6290292"/>
            <a:ext cx="1077358" cy="338554"/>
            <a:chOff x="10476065" y="3079520"/>
            <a:chExt cx="1077358" cy="338554"/>
          </a:xfrm>
        </p:grpSpPr>
        <p:sp>
          <p:nvSpPr>
            <p:cNvPr id="55" name="正方形/長方形 54">
              <a:extLst>
                <a:ext uri="{FF2B5EF4-FFF2-40B4-BE49-F238E27FC236}">
                  <a16:creationId xmlns:a16="http://schemas.microsoft.com/office/drawing/2014/main" id="{7181A261-E34C-4FA4-8DD2-4F9113AB21B9}"/>
                </a:ext>
              </a:extLst>
            </p:cNvPr>
            <p:cNvSpPr/>
            <p:nvPr/>
          </p:nvSpPr>
          <p:spPr>
            <a:xfrm>
              <a:off x="10488471" y="3089464"/>
              <a:ext cx="1064952" cy="30777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56" name="グラフィックス 55" descr="笑顔 (塗りつぶしなし) 単色塗りつぶし">
              <a:extLst>
                <a:ext uri="{FF2B5EF4-FFF2-40B4-BE49-F238E27FC236}">
                  <a16:creationId xmlns:a16="http://schemas.microsoft.com/office/drawing/2014/main" id="{AA5D3B33-BC1C-431F-85E5-576B179553F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25884" y="3081819"/>
              <a:ext cx="288000" cy="307777"/>
            </a:xfrm>
            <a:prstGeom prst="rect">
              <a:avLst/>
            </a:prstGeom>
          </p:spPr>
        </p:pic>
        <p:sp>
          <p:nvSpPr>
            <p:cNvPr id="57" name="テキスト ボックス 56">
              <a:extLst>
                <a:ext uri="{FF2B5EF4-FFF2-40B4-BE49-F238E27FC236}">
                  <a16:creationId xmlns:a16="http://schemas.microsoft.com/office/drawing/2014/main" id="{61A57E20-A3CE-462C-BFC3-EB00928F60F3}"/>
                </a:ext>
              </a:extLst>
            </p:cNvPr>
            <p:cNvSpPr txBox="1"/>
            <p:nvPr/>
          </p:nvSpPr>
          <p:spPr>
            <a:xfrm>
              <a:off x="10476065" y="3079520"/>
              <a:ext cx="824265" cy="338554"/>
            </a:xfrm>
            <a:prstGeom prst="rect">
              <a:avLst/>
            </a:prstGeom>
            <a:noFill/>
          </p:spPr>
          <p:txBody>
            <a:bodyPr wrap="none" rtlCol="0">
              <a:spAutoFit/>
            </a:bodyPr>
            <a:lstStyle/>
            <a:p>
              <a:pPr>
                <a:spcBef>
                  <a:spcPts val="400"/>
                </a:spcBef>
              </a:pPr>
              <a:r>
                <a:rPr kumimoji="1" lang="en-US" altLang="ja-JP" sz="16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Good!</a:t>
              </a:r>
              <a:endParaRPr kumimoji="1" lang="ja-JP" altLang="en-US" sz="16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grpSp>
      <p:sp>
        <p:nvSpPr>
          <p:cNvPr id="58" name="テキスト ボックス 57">
            <a:extLst>
              <a:ext uri="{FF2B5EF4-FFF2-40B4-BE49-F238E27FC236}">
                <a16:creationId xmlns:a16="http://schemas.microsoft.com/office/drawing/2014/main" id="{E73D64A7-B58C-40D2-965E-1B2AB576E8A7}"/>
              </a:ext>
            </a:extLst>
          </p:cNvPr>
          <p:cNvSpPr txBox="1"/>
          <p:nvPr/>
        </p:nvSpPr>
        <p:spPr>
          <a:xfrm>
            <a:off x="3836598" y="5709307"/>
            <a:ext cx="4403770" cy="769441"/>
          </a:xfrm>
          <a:prstGeom prst="rect">
            <a:avLst/>
          </a:prstGeom>
          <a:noFill/>
        </p:spPr>
        <p:txBody>
          <a:bodyPr wrap="none" rtlCol="0">
            <a:spAutoFit/>
          </a:bodyPr>
          <a:lstStyle/>
          <a:p>
            <a:pPr>
              <a:spcBef>
                <a:spcPts val="400"/>
              </a:spcBef>
            </a:pPr>
            <a:r>
              <a:rPr kumimoji="1"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世界首发采用</a:t>
            </a:r>
            <a:r>
              <a:rPr kumimoji="1"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Trench</a:t>
            </a:r>
            <a:r>
              <a:rPr kumimoji="1"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构造的</a:t>
            </a:r>
            <a:r>
              <a:rPr kumimoji="1"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SiC MOS</a:t>
            </a:r>
            <a:r>
              <a:rPr kumimoji="1"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第</a:t>
            </a:r>
            <a:r>
              <a:rPr kumimoji="1"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3</a:t>
            </a:r>
            <a:r>
              <a:rPr kumimoji="1"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代的延续</a:t>
            </a:r>
            <a:r>
              <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b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第</a:t>
            </a:r>
            <a:r>
              <a:rPr kumimoji="1"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a:t>
            </a:r>
            <a:r>
              <a:rPr kumimoji="1"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代特有的</a:t>
            </a:r>
            <a:r>
              <a:rPr kumimoji="1"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Trench</a:t>
            </a:r>
            <a:r>
              <a:rPr kumimoji="1"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构造再度进化。</a:t>
            </a:r>
            <a:b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成功实现</a:t>
            </a:r>
            <a:r>
              <a:rPr kumimoji="1" lang="zh-CN"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业界最小的低导通阻抗器件</a:t>
            </a: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429124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A467FDBE-0FE3-4F4B-BCB6-8BCA2BAC4D80}"/>
              </a:ext>
            </a:extLst>
          </p:cNvPr>
          <p:cNvSpPr/>
          <p:nvPr/>
        </p:nvSpPr>
        <p:spPr>
          <a:xfrm>
            <a:off x="6240091" y="1200150"/>
            <a:ext cx="5400000" cy="5010150"/>
          </a:xfrm>
          <a:prstGeom prst="rect">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 name="タイトル 1">
            <a:extLst>
              <a:ext uri="{FF2B5EF4-FFF2-40B4-BE49-F238E27FC236}">
                <a16:creationId xmlns:a16="http://schemas.microsoft.com/office/drawing/2014/main" id="{57C59870-562E-4307-8AC4-B87BF64AAA52}"/>
              </a:ext>
            </a:extLst>
          </p:cNvPr>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代的代表特性</a:t>
            </a:r>
            <a:r>
              <a:rPr kumimoji="1" lang="ja-JP" altLang="en-US" dirty="0">
                <a:latin typeface="微软雅黑" panose="020B0503020204020204" pitchFamily="34" charset="-122"/>
                <a:ea typeface="微软雅黑" panose="020B0503020204020204" pitchFamily="34" charset="-122"/>
              </a:rPr>
              <a:t>（</a:t>
            </a:r>
            <a:r>
              <a:rPr kumimoji="1" lang="en-US" altLang="zh-CN" dirty="0">
                <a:latin typeface="微软雅黑" panose="020B0503020204020204" pitchFamily="34" charset="-122"/>
                <a:ea typeface="微软雅黑" panose="020B0503020204020204" pitchFamily="34" charset="-122"/>
              </a:rPr>
              <a:t>Discrete Package</a:t>
            </a:r>
            <a:r>
              <a:rPr kumimoji="1" lang="zh-CN" altLang="en-US" dirty="0">
                <a:latin typeface="微软雅黑" panose="020B0503020204020204" pitchFamily="34" charset="-122"/>
                <a:ea typeface="微软雅黑" panose="020B0503020204020204" pitchFamily="34" charset="-122"/>
              </a:rPr>
              <a:t>品</a:t>
            </a:r>
            <a:r>
              <a:rPr kumimoji="1" lang="ja-JP" altLang="en-US" dirty="0">
                <a:latin typeface="微软雅黑" panose="020B0503020204020204" pitchFamily="34" charset="-122"/>
                <a:ea typeface="微软雅黑" panose="020B0503020204020204" pitchFamily="34" charset="-122"/>
              </a:rPr>
              <a:t>）</a:t>
            </a:r>
          </a:p>
        </p:txBody>
      </p:sp>
      <p:sp>
        <p:nvSpPr>
          <p:cNvPr id="4" name="正方形/長方形 3">
            <a:extLst>
              <a:ext uri="{FF2B5EF4-FFF2-40B4-BE49-F238E27FC236}">
                <a16:creationId xmlns:a16="http://schemas.microsoft.com/office/drawing/2014/main" id="{CBC189A6-4EA1-4273-87E3-E6D2FD88CAEC}"/>
              </a:ext>
            </a:extLst>
          </p:cNvPr>
          <p:cNvSpPr/>
          <p:nvPr/>
        </p:nvSpPr>
        <p:spPr>
          <a:xfrm>
            <a:off x="429684" y="1200150"/>
            <a:ext cx="5508000" cy="496800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 name="正方形/長方形 5">
            <a:extLst>
              <a:ext uri="{FF2B5EF4-FFF2-40B4-BE49-F238E27FC236}">
                <a16:creationId xmlns:a16="http://schemas.microsoft.com/office/drawing/2014/main" id="{D835E04C-29A2-4F9F-9A18-220C02A63245}"/>
              </a:ext>
            </a:extLst>
          </p:cNvPr>
          <p:cNvSpPr/>
          <p:nvPr/>
        </p:nvSpPr>
        <p:spPr>
          <a:xfrm>
            <a:off x="1065739" y="1495424"/>
            <a:ext cx="4334935" cy="360000"/>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r>
              <a:rPr lang="zh-CN" altLang="en-US" sz="20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代表</a:t>
            </a:r>
            <a:r>
              <a:rPr lang="en-US" altLang="ja-JP" sz="20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SPEC</a:t>
            </a:r>
            <a:endParaRPr kumimoji="1" lang="ja-JP" altLang="en-US" sz="20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 name="テキスト ボックス 6">
            <a:extLst>
              <a:ext uri="{FF2B5EF4-FFF2-40B4-BE49-F238E27FC236}">
                <a16:creationId xmlns:a16="http://schemas.microsoft.com/office/drawing/2014/main" id="{5F18974F-61A4-4CE3-B279-4E2F648F168B}"/>
              </a:ext>
            </a:extLst>
          </p:cNvPr>
          <p:cNvSpPr txBox="1"/>
          <p:nvPr/>
        </p:nvSpPr>
        <p:spPr>
          <a:xfrm>
            <a:off x="468921" y="2352722"/>
            <a:ext cx="2664897" cy="369332"/>
          </a:xfrm>
          <a:prstGeom prst="rect">
            <a:avLst/>
          </a:prstGeom>
          <a:noFill/>
        </p:spPr>
        <p:txBody>
          <a:bodyPr wrap="none" rtlCol="0">
            <a:spAutoFit/>
          </a:bodyPr>
          <a:lstStyle/>
          <a:p>
            <a:pPr>
              <a:spcBef>
                <a:spcPts val="400"/>
              </a:spcBef>
            </a:pPr>
            <a:r>
              <a:rPr lang="en-US" altLang="ja-JP" sz="1800" b="1" dirty="0">
                <a:latin typeface="微软雅黑" panose="020B0503020204020204" pitchFamily="34" charset="-122"/>
                <a:ea typeface="微软雅黑" panose="020B0503020204020204" pitchFamily="34" charset="-122"/>
                <a:cs typeface="メイリオ" panose="020B0604030504040204" pitchFamily="50" charset="-128"/>
              </a:rPr>
              <a:t>Drain-Source Voltage</a:t>
            </a:r>
            <a:endParaRPr kumimoji="1" lang="ja-JP" altLang="en-US" sz="18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ECF949F6-AE9C-4D16-AC02-BC99A669ADF3}"/>
              </a:ext>
            </a:extLst>
          </p:cNvPr>
          <p:cNvSpPr txBox="1"/>
          <p:nvPr/>
        </p:nvSpPr>
        <p:spPr>
          <a:xfrm>
            <a:off x="3203722" y="2260389"/>
            <a:ext cx="2094291" cy="461665"/>
          </a:xfrm>
          <a:prstGeom prst="rect">
            <a:avLst/>
          </a:prstGeom>
          <a:noFill/>
        </p:spPr>
        <p:txBody>
          <a:bodyPr wrap="none" rtlCol="0">
            <a:spAutoFit/>
          </a:bodyPr>
          <a:lstStyle/>
          <a:p>
            <a:pPr>
              <a:spcBef>
                <a:spcPts val="400"/>
              </a:spcBef>
            </a:pPr>
            <a:r>
              <a:rPr lang="en-US" altLang="ja-JP"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750V, 1200V</a:t>
            </a:r>
            <a:endParaRPr kumimoji="1" lang="ja-JP" altLang="en-US"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0" name="直線コネクタ 9">
            <a:extLst>
              <a:ext uri="{FF2B5EF4-FFF2-40B4-BE49-F238E27FC236}">
                <a16:creationId xmlns:a16="http://schemas.microsoft.com/office/drawing/2014/main" id="{625ACC6D-8292-4DFA-A191-DFA60C10757E}"/>
              </a:ext>
            </a:extLst>
          </p:cNvPr>
          <p:cNvCxnSpPr>
            <a:cxnSpLocks/>
          </p:cNvCxnSpPr>
          <p:nvPr/>
        </p:nvCxnSpPr>
        <p:spPr>
          <a:xfrm>
            <a:off x="561975" y="2722054"/>
            <a:ext cx="5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353FD45-CC0C-4B39-91E5-22253C300A6D}"/>
              </a:ext>
            </a:extLst>
          </p:cNvPr>
          <p:cNvSpPr txBox="1"/>
          <p:nvPr/>
        </p:nvSpPr>
        <p:spPr>
          <a:xfrm>
            <a:off x="468921" y="3387111"/>
            <a:ext cx="2498504" cy="369332"/>
          </a:xfrm>
          <a:prstGeom prst="rect">
            <a:avLst/>
          </a:prstGeom>
          <a:noFill/>
        </p:spPr>
        <p:txBody>
          <a:bodyPr wrap="none" rtlCol="0">
            <a:spAutoFit/>
          </a:bodyPr>
          <a:lstStyle/>
          <a:p>
            <a:pPr>
              <a:spcBef>
                <a:spcPts val="400"/>
              </a:spcBef>
            </a:pPr>
            <a:r>
              <a:rPr lang="en-US" altLang="ja-JP" sz="1800" b="1" dirty="0">
                <a:latin typeface="微软雅黑" panose="020B0503020204020204" pitchFamily="34" charset="-122"/>
                <a:ea typeface="微软雅黑" panose="020B0503020204020204" pitchFamily="34" charset="-122"/>
                <a:cs typeface="メイリオ" panose="020B0604030504040204" pitchFamily="50" charset="-128"/>
              </a:rPr>
              <a:t>ON state Resistance</a:t>
            </a:r>
            <a:endParaRPr kumimoji="1" lang="ja-JP" altLang="en-US" sz="18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3" name="テキスト ボックス 22">
            <a:extLst>
              <a:ext uri="{FF2B5EF4-FFF2-40B4-BE49-F238E27FC236}">
                <a16:creationId xmlns:a16="http://schemas.microsoft.com/office/drawing/2014/main" id="{C475CDAF-206C-46D9-B429-16459AB3A4BF}"/>
              </a:ext>
            </a:extLst>
          </p:cNvPr>
          <p:cNvSpPr txBox="1"/>
          <p:nvPr/>
        </p:nvSpPr>
        <p:spPr>
          <a:xfrm>
            <a:off x="3203722" y="2942353"/>
            <a:ext cx="1974195" cy="369332"/>
          </a:xfrm>
          <a:prstGeom prst="rect">
            <a:avLst/>
          </a:prstGeom>
          <a:noFill/>
        </p:spPr>
        <p:txBody>
          <a:bodyPr wrap="none" rtlCol="0">
            <a:spAutoFit/>
          </a:bodyPr>
          <a:lstStyle/>
          <a:p>
            <a:pPr>
              <a:spcBef>
                <a:spcPts val="400"/>
              </a:spcBef>
            </a:pPr>
            <a:r>
              <a:rPr lang="en-US" altLang="ja-JP"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13mΩ to 65mΩ</a:t>
            </a:r>
            <a:endParaRPr kumimoji="1" lang="ja-JP" altLang="en-US"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24" name="直線コネクタ 23">
            <a:extLst>
              <a:ext uri="{FF2B5EF4-FFF2-40B4-BE49-F238E27FC236}">
                <a16:creationId xmlns:a16="http://schemas.microsoft.com/office/drawing/2014/main" id="{D282BC2C-EBA4-4F49-9AA8-07A454D45C27}"/>
              </a:ext>
            </a:extLst>
          </p:cNvPr>
          <p:cNvCxnSpPr>
            <a:cxnSpLocks/>
          </p:cNvCxnSpPr>
          <p:nvPr/>
        </p:nvCxnSpPr>
        <p:spPr>
          <a:xfrm>
            <a:off x="600075" y="4308893"/>
            <a:ext cx="5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898EDA53-007D-432B-A31C-F7CB87962403}"/>
              </a:ext>
            </a:extLst>
          </p:cNvPr>
          <p:cNvSpPr txBox="1"/>
          <p:nvPr/>
        </p:nvSpPr>
        <p:spPr>
          <a:xfrm>
            <a:off x="468921" y="4905406"/>
            <a:ext cx="2540439" cy="369332"/>
          </a:xfrm>
          <a:prstGeom prst="rect">
            <a:avLst/>
          </a:prstGeom>
          <a:noFill/>
        </p:spPr>
        <p:txBody>
          <a:bodyPr wrap="none" rtlCol="0">
            <a:spAutoFit/>
          </a:bodyPr>
          <a:lstStyle/>
          <a:p>
            <a:pPr>
              <a:spcBef>
                <a:spcPts val="400"/>
              </a:spcBef>
            </a:pPr>
            <a:r>
              <a:rPr lang="en-US" altLang="ja-JP" sz="1800" b="1" dirty="0">
                <a:latin typeface="微软雅黑" panose="020B0503020204020204" pitchFamily="34" charset="-122"/>
                <a:ea typeface="微软雅黑" panose="020B0503020204020204" pitchFamily="34" charset="-122"/>
                <a:cs typeface="メイリオ" panose="020B0604030504040204" pitchFamily="50" charset="-128"/>
              </a:rPr>
              <a:t>Gate Source Voltage</a:t>
            </a:r>
            <a:endParaRPr kumimoji="1" lang="ja-JP" altLang="en-US" sz="18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2FF4BBC3-6F8B-4D06-9754-47D305516418}"/>
              </a:ext>
            </a:extLst>
          </p:cNvPr>
          <p:cNvSpPr txBox="1"/>
          <p:nvPr/>
        </p:nvSpPr>
        <p:spPr>
          <a:xfrm>
            <a:off x="3203722" y="4527323"/>
            <a:ext cx="1837619" cy="461665"/>
          </a:xfrm>
          <a:prstGeom prst="rect">
            <a:avLst/>
          </a:prstGeom>
          <a:noFill/>
        </p:spPr>
        <p:txBody>
          <a:bodyPr wrap="none" rtlCol="0">
            <a:spAutoFit/>
          </a:bodyPr>
          <a:lstStyle/>
          <a:p>
            <a:pPr>
              <a:spcBef>
                <a:spcPts val="400"/>
              </a:spcBef>
            </a:pPr>
            <a:r>
              <a:rPr lang="en-US" altLang="ja-JP"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-4V to 21V</a:t>
            </a:r>
            <a:endParaRPr kumimoji="1" lang="ja-JP" altLang="en-US"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27" name="直線コネクタ 26">
            <a:extLst>
              <a:ext uri="{FF2B5EF4-FFF2-40B4-BE49-F238E27FC236}">
                <a16:creationId xmlns:a16="http://schemas.microsoft.com/office/drawing/2014/main" id="{F250D566-EF7A-4BE9-B0BE-A77AA522404F}"/>
              </a:ext>
            </a:extLst>
          </p:cNvPr>
          <p:cNvCxnSpPr>
            <a:cxnSpLocks/>
          </p:cNvCxnSpPr>
          <p:nvPr/>
        </p:nvCxnSpPr>
        <p:spPr>
          <a:xfrm>
            <a:off x="600075" y="5874813"/>
            <a:ext cx="52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CD32FEDA-7A15-4756-AAC4-E99A341BD55C}"/>
              </a:ext>
            </a:extLst>
          </p:cNvPr>
          <p:cNvSpPr txBox="1"/>
          <p:nvPr/>
        </p:nvSpPr>
        <p:spPr>
          <a:xfrm>
            <a:off x="3213247" y="3571003"/>
            <a:ext cx="1974195" cy="369332"/>
          </a:xfrm>
          <a:prstGeom prst="rect">
            <a:avLst/>
          </a:prstGeom>
          <a:noFill/>
        </p:spPr>
        <p:txBody>
          <a:bodyPr wrap="none" rtlCol="0">
            <a:spAutoFit/>
          </a:bodyPr>
          <a:lstStyle/>
          <a:p>
            <a:pPr>
              <a:spcBef>
                <a:spcPts val="400"/>
              </a:spcBef>
            </a:pPr>
            <a:r>
              <a:rPr lang="en-US" altLang="ja-JP"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18mΩ to 90mΩ</a:t>
            </a:r>
            <a:endParaRPr kumimoji="1" lang="ja-JP" altLang="en-US"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446F2D71-1C8C-4C26-BEB0-3B40149F772B}"/>
              </a:ext>
            </a:extLst>
          </p:cNvPr>
          <p:cNvSpPr txBox="1"/>
          <p:nvPr/>
        </p:nvSpPr>
        <p:spPr>
          <a:xfrm>
            <a:off x="3672920" y="3327073"/>
            <a:ext cx="1838325" cy="338554"/>
          </a:xfrm>
          <a:prstGeom prst="rect">
            <a:avLst/>
          </a:prstGeom>
          <a:noFill/>
        </p:spPr>
        <p:txBody>
          <a:bodyPr wrap="square" rtlCol="0">
            <a:spAutoFit/>
          </a:bodyPr>
          <a:lstStyle/>
          <a:p>
            <a:pPr algn="ctr">
              <a:spcBef>
                <a:spcPts val="400"/>
              </a:spcBef>
            </a:pPr>
            <a:r>
              <a:rPr lang="en-US" altLang="ja-JP"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V</a:t>
            </a: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DSS</a:t>
            </a:r>
            <a:r>
              <a:rPr lang="en-US" altLang="ja-JP"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:750V )</a:t>
            </a:r>
            <a:endParaRPr kumimoji="1" lang="ja-JP"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B876667A-FB8F-40AB-8594-DA137306670C}"/>
              </a:ext>
            </a:extLst>
          </p:cNvPr>
          <p:cNvSpPr txBox="1"/>
          <p:nvPr/>
        </p:nvSpPr>
        <p:spPr>
          <a:xfrm>
            <a:off x="3689721" y="3960844"/>
            <a:ext cx="1838325" cy="338554"/>
          </a:xfrm>
          <a:prstGeom prst="rect">
            <a:avLst/>
          </a:prstGeom>
          <a:noFill/>
        </p:spPr>
        <p:txBody>
          <a:bodyPr wrap="square" rtlCol="0">
            <a:spAutoFit/>
          </a:bodyPr>
          <a:lstStyle/>
          <a:p>
            <a:pPr algn="ctr">
              <a:spcBef>
                <a:spcPts val="400"/>
              </a:spcBef>
            </a:pPr>
            <a:r>
              <a:rPr lang="en-US" altLang="ja-JP"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V</a:t>
            </a: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DSS</a:t>
            </a:r>
            <a:r>
              <a:rPr lang="en-US" altLang="ja-JP"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:1,200V )</a:t>
            </a:r>
            <a:endParaRPr kumimoji="1" lang="ja-JP"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53E69E78-381B-42AC-BA7B-054A05997709}"/>
              </a:ext>
            </a:extLst>
          </p:cNvPr>
          <p:cNvSpPr txBox="1"/>
          <p:nvPr/>
        </p:nvSpPr>
        <p:spPr>
          <a:xfrm>
            <a:off x="3287682" y="4894323"/>
            <a:ext cx="1838325" cy="338554"/>
          </a:xfrm>
          <a:prstGeom prst="rect">
            <a:avLst/>
          </a:prstGeom>
          <a:noFill/>
        </p:spPr>
        <p:txBody>
          <a:bodyPr wrap="square" rtlCol="0">
            <a:spAutoFit/>
          </a:bodyPr>
          <a:lstStyle/>
          <a:p>
            <a:pPr algn="ctr">
              <a:spcBef>
                <a:spcPts val="400"/>
              </a:spcBef>
            </a:pPr>
            <a:r>
              <a:rPr lang="en-US" altLang="ja-JP"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DC )</a:t>
            </a:r>
            <a:endParaRPr kumimoji="1" lang="ja-JP"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1" name="テキスト ボックス 30">
            <a:extLst>
              <a:ext uri="{FF2B5EF4-FFF2-40B4-BE49-F238E27FC236}">
                <a16:creationId xmlns:a16="http://schemas.microsoft.com/office/drawing/2014/main" id="{3A3ADC49-E245-4583-AA17-5141347B849B}"/>
              </a:ext>
            </a:extLst>
          </p:cNvPr>
          <p:cNvSpPr txBox="1"/>
          <p:nvPr/>
        </p:nvSpPr>
        <p:spPr>
          <a:xfrm>
            <a:off x="3213247" y="5127398"/>
            <a:ext cx="1837619" cy="461665"/>
          </a:xfrm>
          <a:prstGeom prst="rect">
            <a:avLst/>
          </a:prstGeom>
          <a:noFill/>
        </p:spPr>
        <p:txBody>
          <a:bodyPr wrap="none" rtlCol="0">
            <a:spAutoFit/>
          </a:bodyPr>
          <a:lstStyle/>
          <a:p>
            <a:pPr>
              <a:spcBef>
                <a:spcPts val="400"/>
              </a:spcBef>
            </a:pPr>
            <a:r>
              <a:rPr lang="en-US" altLang="ja-JP"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-4V to 23V</a:t>
            </a:r>
            <a:endParaRPr kumimoji="1" lang="ja-JP" altLang="en-US"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2" name="テキスト ボックス 31">
            <a:extLst>
              <a:ext uri="{FF2B5EF4-FFF2-40B4-BE49-F238E27FC236}">
                <a16:creationId xmlns:a16="http://schemas.microsoft.com/office/drawing/2014/main" id="{65AF89C2-8736-4191-A47E-D8B18F751AF9}"/>
              </a:ext>
            </a:extLst>
          </p:cNvPr>
          <p:cNvSpPr txBox="1"/>
          <p:nvPr/>
        </p:nvSpPr>
        <p:spPr>
          <a:xfrm>
            <a:off x="3316257" y="5494398"/>
            <a:ext cx="1838325" cy="338554"/>
          </a:xfrm>
          <a:prstGeom prst="rect">
            <a:avLst/>
          </a:prstGeom>
          <a:noFill/>
        </p:spPr>
        <p:txBody>
          <a:bodyPr wrap="square" rtlCol="0">
            <a:spAutoFit/>
          </a:bodyPr>
          <a:lstStyle/>
          <a:p>
            <a:pPr algn="ctr">
              <a:spcBef>
                <a:spcPts val="400"/>
              </a:spcBef>
            </a:pPr>
            <a:r>
              <a:rPr lang="en-US" altLang="ja-JP"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AC )</a:t>
            </a:r>
            <a:endParaRPr kumimoji="1" lang="ja-JP"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4" name="正方形/長方形 33">
            <a:extLst>
              <a:ext uri="{FF2B5EF4-FFF2-40B4-BE49-F238E27FC236}">
                <a16:creationId xmlns:a16="http://schemas.microsoft.com/office/drawing/2014/main" id="{11D95489-F52E-4000-BE27-879AB5C48B9A}"/>
              </a:ext>
            </a:extLst>
          </p:cNvPr>
          <p:cNvSpPr/>
          <p:nvPr/>
        </p:nvSpPr>
        <p:spPr>
          <a:xfrm>
            <a:off x="6685489" y="1495424"/>
            <a:ext cx="4334935" cy="360000"/>
          </a:xfrm>
          <a:prstGeom prst="rect">
            <a:avLst/>
          </a:prstGeom>
          <a:solidFill>
            <a:schemeClr val="accent4">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r>
              <a:rPr lang="zh-CN" altLang="en-US" sz="20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特长</a:t>
            </a:r>
            <a:endParaRPr kumimoji="1" lang="ja-JP" altLang="en-US" sz="1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5" name="テキスト ボックス 34">
            <a:extLst>
              <a:ext uri="{FF2B5EF4-FFF2-40B4-BE49-F238E27FC236}">
                <a16:creationId xmlns:a16="http://schemas.microsoft.com/office/drawing/2014/main" id="{5E5F8119-1553-45BE-9551-DEE64343E3C7}"/>
              </a:ext>
            </a:extLst>
          </p:cNvPr>
          <p:cNvSpPr txBox="1"/>
          <p:nvPr/>
        </p:nvSpPr>
        <p:spPr>
          <a:xfrm>
            <a:off x="6562845" y="2116011"/>
            <a:ext cx="2473691" cy="400110"/>
          </a:xfrm>
          <a:prstGeom prst="rect">
            <a:avLst/>
          </a:prstGeom>
          <a:noFill/>
        </p:spPr>
        <p:txBody>
          <a:bodyPr wrap="none" rtlCol="0">
            <a:spAutoFit/>
          </a:bodyPr>
          <a:lstStyle/>
          <a:p>
            <a:pPr marL="285750" indent="-285750">
              <a:spcBef>
                <a:spcPts val="400"/>
              </a:spcBef>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cs typeface="メイリオ" panose="020B0604030504040204" pitchFamily="50" charset="-128"/>
              </a:rPr>
              <a:t>业界最小的</a:t>
            </a:r>
            <a:r>
              <a:rPr lang="en-US" altLang="ja-JP" sz="2000" b="1" dirty="0" err="1">
                <a:latin typeface="微软雅黑" panose="020B0503020204020204" pitchFamily="34" charset="-122"/>
                <a:ea typeface="微软雅黑" panose="020B0503020204020204" pitchFamily="34" charset="-122"/>
                <a:cs typeface="メイリオ" panose="020B0604030504040204" pitchFamily="50" charset="-128"/>
              </a:rPr>
              <a:t>RonA</a:t>
            </a:r>
            <a:endParaRPr kumimoji="1" lang="ja-JP" altLang="en-US" sz="20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6" name="テキスト ボックス 35">
            <a:extLst>
              <a:ext uri="{FF2B5EF4-FFF2-40B4-BE49-F238E27FC236}">
                <a16:creationId xmlns:a16="http://schemas.microsoft.com/office/drawing/2014/main" id="{C9927EE6-05BA-4612-8CF7-35CAD6288EEB}"/>
              </a:ext>
            </a:extLst>
          </p:cNvPr>
          <p:cNvSpPr txBox="1"/>
          <p:nvPr/>
        </p:nvSpPr>
        <p:spPr>
          <a:xfrm>
            <a:off x="6562845" y="3062688"/>
            <a:ext cx="1242648" cy="400110"/>
          </a:xfrm>
          <a:prstGeom prst="rect">
            <a:avLst/>
          </a:prstGeom>
          <a:noFill/>
        </p:spPr>
        <p:txBody>
          <a:bodyPr wrap="none" rtlCol="0">
            <a:spAutoFit/>
          </a:bodyPr>
          <a:lstStyle/>
          <a:p>
            <a:pPr marL="285750" indent="-285750">
              <a:spcBef>
                <a:spcPts val="400"/>
              </a:spcBef>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cs typeface="メイリオ" panose="020B0604030504040204" pitchFamily="50" charset="-128"/>
              </a:rPr>
              <a:t>低损耗</a:t>
            </a:r>
            <a:endParaRPr kumimoji="1" lang="ja-JP" altLang="en-US" sz="20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286E20D0-2206-41F7-B007-DA2155B2EC81}"/>
              </a:ext>
            </a:extLst>
          </p:cNvPr>
          <p:cNvSpPr txBox="1"/>
          <p:nvPr/>
        </p:nvSpPr>
        <p:spPr>
          <a:xfrm>
            <a:off x="6595674" y="4009273"/>
            <a:ext cx="1499128" cy="400110"/>
          </a:xfrm>
          <a:prstGeom prst="rect">
            <a:avLst/>
          </a:prstGeom>
          <a:noFill/>
        </p:spPr>
        <p:txBody>
          <a:bodyPr wrap="none" rtlCol="0">
            <a:spAutoFit/>
          </a:bodyPr>
          <a:lstStyle/>
          <a:p>
            <a:pPr marL="285750" indent="-285750">
              <a:spcBef>
                <a:spcPts val="400"/>
              </a:spcBef>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cs typeface="メイリオ" panose="020B0604030504040204" pitchFamily="50" charset="-128"/>
              </a:rPr>
              <a:t>使用简便</a:t>
            </a:r>
            <a:endParaRPr kumimoji="1" lang="ja-JP" altLang="en-US" sz="20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0AE18A20-13CF-414E-8BFC-69E2570F93DB}"/>
              </a:ext>
            </a:extLst>
          </p:cNvPr>
          <p:cNvSpPr txBox="1"/>
          <p:nvPr/>
        </p:nvSpPr>
        <p:spPr>
          <a:xfrm>
            <a:off x="6886199" y="2508597"/>
            <a:ext cx="4334935" cy="338554"/>
          </a:xfrm>
          <a:prstGeom prst="rect">
            <a:avLst/>
          </a:prstGeom>
          <a:noFill/>
        </p:spPr>
        <p:txBody>
          <a:bodyPr wrap="square" rtlCol="0">
            <a:spAutoFit/>
          </a:bodyPr>
          <a:lstStyle/>
          <a:p>
            <a:pPr>
              <a:spcBef>
                <a:spcPts val="400"/>
              </a:spcBef>
            </a:pPr>
            <a:r>
              <a:rPr lang="zh-CN" altLang="en-US"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长期积累</a:t>
            </a:r>
            <a:r>
              <a:rPr lang="en-US" altLang="zh-CN"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Trench</a:t>
            </a:r>
            <a:r>
              <a:rPr lang="zh-CN" altLang="en-US"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技术领先世界</a:t>
            </a:r>
            <a:endParaRPr kumimoji="1" lang="ja-JP" altLang="en-US"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9" name="テキスト ボックス 38">
            <a:extLst>
              <a:ext uri="{FF2B5EF4-FFF2-40B4-BE49-F238E27FC236}">
                <a16:creationId xmlns:a16="http://schemas.microsoft.com/office/drawing/2014/main" id="{D366132B-F2A6-445D-BC18-AAC1D1CA1794}"/>
              </a:ext>
            </a:extLst>
          </p:cNvPr>
          <p:cNvSpPr txBox="1"/>
          <p:nvPr/>
        </p:nvSpPr>
        <p:spPr>
          <a:xfrm>
            <a:off x="6624249" y="5127209"/>
            <a:ext cx="1499128" cy="400110"/>
          </a:xfrm>
          <a:prstGeom prst="rect">
            <a:avLst/>
          </a:prstGeom>
          <a:noFill/>
        </p:spPr>
        <p:txBody>
          <a:bodyPr wrap="none" rtlCol="0">
            <a:spAutoFit/>
          </a:bodyPr>
          <a:lstStyle/>
          <a:p>
            <a:pPr marL="285750" indent="-285750">
              <a:spcBef>
                <a:spcPts val="400"/>
              </a:spcBef>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cs typeface="メイリオ" panose="020B0604030504040204" pitchFamily="50" charset="-128"/>
              </a:rPr>
              <a:t>高可靠性</a:t>
            </a:r>
            <a:endParaRPr kumimoji="1" lang="ja-JP" altLang="en-US" sz="20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5" name="テキスト ボックス 44">
            <a:extLst>
              <a:ext uri="{FF2B5EF4-FFF2-40B4-BE49-F238E27FC236}">
                <a16:creationId xmlns:a16="http://schemas.microsoft.com/office/drawing/2014/main" id="{04E744CB-3C3E-40F8-B3EF-DAFCC163BEA4}"/>
              </a:ext>
            </a:extLst>
          </p:cNvPr>
          <p:cNvSpPr txBox="1"/>
          <p:nvPr/>
        </p:nvSpPr>
        <p:spPr>
          <a:xfrm>
            <a:off x="6937456" y="3410834"/>
            <a:ext cx="4178219" cy="338554"/>
          </a:xfrm>
          <a:prstGeom prst="rect">
            <a:avLst/>
          </a:prstGeom>
          <a:noFill/>
        </p:spPr>
        <p:txBody>
          <a:bodyPr wrap="square" rtlCol="0">
            <a:spAutoFit/>
          </a:bodyPr>
          <a:lstStyle/>
          <a:p>
            <a:pPr>
              <a:spcBef>
                <a:spcPts val="400"/>
              </a:spcBef>
            </a:pPr>
            <a:r>
              <a:rPr lang="zh-CN" altLang="en-US"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为客户节能</a:t>
            </a:r>
            <a:r>
              <a:rPr lang="ja-JP" altLang="en-US"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小型化做贡献</a:t>
            </a:r>
            <a:endParaRPr kumimoji="1" lang="ja-JP" altLang="en-US"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01C0F34B-5A59-4B32-A8CD-93E65DC43664}"/>
              </a:ext>
            </a:extLst>
          </p:cNvPr>
          <p:cNvSpPr txBox="1"/>
          <p:nvPr/>
        </p:nvSpPr>
        <p:spPr>
          <a:xfrm>
            <a:off x="6976022" y="4354154"/>
            <a:ext cx="4366484" cy="584775"/>
          </a:xfrm>
          <a:prstGeom prst="rect">
            <a:avLst/>
          </a:prstGeom>
          <a:noFill/>
        </p:spPr>
        <p:txBody>
          <a:bodyPr wrap="square" rtlCol="0">
            <a:spAutoFit/>
          </a:bodyPr>
          <a:lstStyle/>
          <a:p>
            <a:pPr>
              <a:spcBef>
                <a:spcPts val="400"/>
              </a:spcBef>
            </a:pPr>
            <a:r>
              <a:rPr lang="zh-CN" altLang="en-US"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依据客户要求，栅极电压</a:t>
            </a:r>
            <a:r>
              <a:rPr lang="en-US" altLang="zh-CN"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15V</a:t>
            </a:r>
            <a:r>
              <a:rPr lang="zh-CN" altLang="en-US"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驱动成为可能</a:t>
            </a:r>
            <a:br>
              <a:rPr lang="en-US" altLang="ja-JP"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br>
            <a:r>
              <a:rPr lang="zh-CN" altLang="en-US"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无需负</a:t>
            </a:r>
            <a:r>
              <a:rPr lang="en-US" altLang="zh-CN"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Bias</a:t>
            </a:r>
            <a:r>
              <a:rPr lang="zh-CN" altLang="en-US"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，栅极驱动设计简便</a:t>
            </a:r>
            <a:endParaRPr kumimoji="1" lang="ja-JP" altLang="en-US"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23083E9E-2479-4A19-B463-F921D797820F}"/>
              </a:ext>
            </a:extLst>
          </p:cNvPr>
          <p:cNvSpPr txBox="1"/>
          <p:nvPr/>
        </p:nvSpPr>
        <p:spPr>
          <a:xfrm>
            <a:off x="6976022" y="5440219"/>
            <a:ext cx="4366484" cy="584775"/>
          </a:xfrm>
          <a:prstGeom prst="rect">
            <a:avLst/>
          </a:prstGeom>
          <a:noFill/>
        </p:spPr>
        <p:txBody>
          <a:bodyPr wrap="square" rtlCol="0">
            <a:spAutoFit/>
          </a:bodyPr>
          <a:lstStyle/>
          <a:p>
            <a:pPr>
              <a:spcBef>
                <a:spcPts val="400"/>
              </a:spcBef>
            </a:pPr>
            <a:r>
              <a:rPr lang="en-US" altLang="ja-JP" sz="1600" b="1" dirty="0" err="1">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RonA</a:t>
            </a:r>
            <a:r>
              <a:rPr lang="zh-CN" altLang="en-US"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降低的同时，做为折衷条件的短路耐受时间的确保也能实现</a:t>
            </a:r>
            <a:endParaRPr kumimoji="1" lang="ja-JP" altLang="en-US" sz="16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 name="テキスト ボックス 8">
            <a:extLst>
              <a:ext uri="{FF2B5EF4-FFF2-40B4-BE49-F238E27FC236}">
                <a16:creationId xmlns:a16="http://schemas.microsoft.com/office/drawing/2014/main" id="{AF67283C-EB32-40A1-AFBC-40FB4E50D266}"/>
              </a:ext>
            </a:extLst>
          </p:cNvPr>
          <p:cNvSpPr txBox="1"/>
          <p:nvPr/>
        </p:nvSpPr>
        <p:spPr>
          <a:xfrm>
            <a:off x="9000832" y="6192328"/>
            <a:ext cx="2417650" cy="215444"/>
          </a:xfrm>
          <a:prstGeom prst="rect">
            <a:avLst/>
          </a:prstGeom>
          <a:noFill/>
        </p:spPr>
        <p:txBody>
          <a:bodyPr wrap="none" rtlCol="0">
            <a:spAutoFit/>
          </a:bodyPr>
          <a:lstStyle/>
          <a:p>
            <a:pPr>
              <a:spcBef>
                <a:spcPts val="400"/>
              </a:spcBef>
            </a:pPr>
            <a:r>
              <a:rPr lang="zh-CN" altLang="en-US" sz="800" b="0" i="0" dirty="0">
                <a:solidFill>
                  <a:srgbClr val="000000"/>
                </a:solidFill>
                <a:effectLst/>
                <a:latin typeface="Microsoft YaHei" panose="020B0503020204020204" pitchFamily="34" charset="-122"/>
                <a:ea typeface="Microsoft YaHei" panose="020B0503020204020204" pitchFamily="34" charset="-122"/>
              </a:rPr>
              <a:t>* </a:t>
            </a:r>
            <a:r>
              <a:rPr lang="en-US" altLang="zh-CN" sz="800" b="0" i="0" dirty="0" err="1">
                <a:solidFill>
                  <a:srgbClr val="000000"/>
                </a:solidFill>
                <a:effectLst/>
                <a:latin typeface="Microsoft YaHei" panose="020B0503020204020204" pitchFamily="34" charset="-122"/>
                <a:ea typeface="Microsoft YaHei" panose="020B0503020204020204" pitchFamily="34" charset="-122"/>
              </a:rPr>
              <a:t>RonA</a:t>
            </a:r>
            <a:r>
              <a:rPr lang="zh-CN" altLang="en-US" sz="800" b="0" i="0" dirty="0">
                <a:solidFill>
                  <a:srgbClr val="000000"/>
                </a:solidFill>
                <a:effectLst/>
                <a:latin typeface="Microsoft YaHei" panose="020B0503020204020204" pitchFamily="34" charset="-122"/>
                <a:ea typeface="Microsoft YaHei" panose="020B0503020204020204" pitchFamily="34" charset="-122"/>
              </a:rPr>
              <a:t>：每单位芯片面积的导通电阻</a:t>
            </a:r>
            <a:r>
              <a:rPr lang="en-US" altLang="zh-CN" sz="800" b="0" i="0" dirty="0">
                <a:solidFill>
                  <a:srgbClr val="000000"/>
                </a:solidFill>
                <a:effectLst/>
                <a:latin typeface="Microsoft YaHei" panose="020B0503020204020204" pitchFamily="34" charset="-122"/>
                <a:ea typeface="Microsoft YaHei" panose="020B0503020204020204" pitchFamily="34" charset="-122"/>
              </a:rPr>
              <a:t>[mΩ·mm2]</a:t>
            </a:r>
            <a:r>
              <a:rPr lang="zh-CN" altLang="en-US" sz="800" b="0" i="0" dirty="0">
                <a:solidFill>
                  <a:srgbClr val="000000"/>
                </a:solidFill>
                <a:effectLst/>
                <a:latin typeface="Microsoft YaHei" panose="020B0503020204020204" pitchFamily="34" charset="-122"/>
                <a:ea typeface="Microsoft YaHei" panose="020B0503020204020204" pitchFamily="34" charset="-122"/>
              </a:rPr>
              <a:t> </a:t>
            </a:r>
            <a:endParaRPr kumimoji="1" lang="ja-JP" altLang="en-US" sz="900" dirty="0">
              <a:solidFill>
                <a:schemeClr val="tx2"/>
              </a:solidFill>
              <a:latin typeface="Microsoft YaHei" panose="020B0503020204020204" pitchFamily="34" charset="-122"/>
              <a:ea typeface="Microsoft YaHei"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375689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FB75EC0-D5E9-4E85-9F31-5E1CD77C1EC5}"/>
              </a:ext>
            </a:extLst>
          </p:cNvPr>
          <p:cNvSpPr>
            <a:spLocks noGrp="1"/>
          </p:cNvSpPr>
          <p:nvPr>
            <p:ph type="title"/>
          </p:nvPr>
        </p:nvSpPr>
        <p:spPr/>
        <p:txBody>
          <a:bodyPr/>
          <a:lstStyle/>
          <a:p>
            <a:r>
              <a:rPr lang="en-US" altLang="ja-JP" dirty="0"/>
              <a:t>SiC MOSFET 4</a:t>
            </a:r>
            <a:r>
              <a:rPr lang="en-US" altLang="ja-JP" baseline="30000" dirty="0"/>
              <a:t>th</a:t>
            </a:r>
            <a:r>
              <a:rPr lang="en-US" altLang="ja-JP" dirty="0"/>
              <a:t> Gen Lineup </a:t>
            </a:r>
            <a:r>
              <a:rPr lang="en-US" altLang="ja-JP" sz="1800" dirty="0"/>
              <a:t>(Discrete / Standard Grade)</a:t>
            </a:r>
            <a:endParaRPr lang="ja-JP" altLang="en-US" dirty="0"/>
          </a:p>
        </p:txBody>
      </p:sp>
      <p:graphicFrame>
        <p:nvGraphicFramePr>
          <p:cNvPr id="22" name="表 3">
            <a:extLst>
              <a:ext uri="{FF2B5EF4-FFF2-40B4-BE49-F238E27FC236}">
                <a16:creationId xmlns:a16="http://schemas.microsoft.com/office/drawing/2014/main" id="{6C9BB269-6791-4DC6-923B-A260D11CEA5D}"/>
              </a:ext>
            </a:extLst>
          </p:cNvPr>
          <p:cNvGraphicFramePr>
            <a:graphicFrameLocks noGrp="1"/>
          </p:cNvGraphicFramePr>
          <p:nvPr/>
        </p:nvGraphicFramePr>
        <p:xfrm>
          <a:off x="314577" y="1011192"/>
          <a:ext cx="11131463" cy="5161680"/>
        </p:xfrm>
        <a:graphic>
          <a:graphicData uri="http://schemas.openxmlformats.org/drawingml/2006/table">
            <a:tbl>
              <a:tblPr firstRow="1" bandRow="1">
                <a:tableStyleId>{9D7B26C5-4107-4FEC-AEDC-1716B250A1EF}</a:tableStyleId>
              </a:tblPr>
              <a:tblGrid>
                <a:gridCol w="1944455">
                  <a:extLst>
                    <a:ext uri="{9D8B030D-6E8A-4147-A177-3AD203B41FA5}">
                      <a16:colId xmlns:a16="http://schemas.microsoft.com/office/drawing/2014/main" val="2847549911"/>
                    </a:ext>
                  </a:extLst>
                </a:gridCol>
                <a:gridCol w="1880286">
                  <a:extLst>
                    <a:ext uri="{9D8B030D-6E8A-4147-A177-3AD203B41FA5}">
                      <a16:colId xmlns:a16="http://schemas.microsoft.com/office/drawing/2014/main" val="2250376205"/>
                    </a:ext>
                  </a:extLst>
                </a:gridCol>
                <a:gridCol w="1442332">
                  <a:extLst>
                    <a:ext uri="{9D8B030D-6E8A-4147-A177-3AD203B41FA5}">
                      <a16:colId xmlns:a16="http://schemas.microsoft.com/office/drawing/2014/main" val="3464748740"/>
                    </a:ext>
                  </a:extLst>
                </a:gridCol>
                <a:gridCol w="993242">
                  <a:extLst>
                    <a:ext uri="{9D8B030D-6E8A-4147-A177-3AD203B41FA5}">
                      <a16:colId xmlns:a16="http://schemas.microsoft.com/office/drawing/2014/main" val="3814187995"/>
                    </a:ext>
                  </a:extLst>
                </a:gridCol>
                <a:gridCol w="1217787">
                  <a:extLst>
                    <a:ext uri="{9D8B030D-6E8A-4147-A177-3AD203B41FA5}">
                      <a16:colId xmlns:a16="http://schemas.microsoft.com/office/drawing/2014/main" val="3061918121"/>
                    </a:ext>
                  </a:extLst>
                </a:gridCol>
                <a:gridCol w="1217787">
                  <a:extLst>
                    <a:ext uri="{9D8B030D-6E8A-4147-A177-3AD203B41FA5}">
                      <a16:colId xmlns:a16="http://schemas.microsoft.com/office/drawing/2014/main" val="3504044294"/>
                    </a:ext>
                  </a:extLst>
                </a:gridCol>
                <a:gridCol w="1217787">
                  <a:extLst>
                    <a:ext uri="{9D8B030D-6E8A-4147-A177-3AD203B41FA5}">
                      <a16:colId xmlns:a16="http://schemas.microsoft.com/office/drawing/2014/main" val="1350728451"/>
                    </a:ext>
                  </a:extLst>
                </a:gridCol>
                <a:gridCol w="1217787">
                  <a:extLst>
                    <a:ext uri="{9D8B030D-6E8A-4147-A177-3AD203B41FA5}">
                      <a16:colId xmlns:a16="http://schemas.microsoft.com/office/drawing/2014/main" val="1034841074"/>
                    </a:ext>
                  </a:extLst>
                </a:gridCol>
              </a:tblGrid>
              <a:tr h="1350840">
                <a:tc rowSpan="2">
                  <a:txBody>
                    <a:bodyPr/>
                    <a:lstStyle/>
                    <a:p>
                      <a:pPr algn="ctr"/>
                      <a:r>
                        <a:rPr kumimoji="1" lang="en-US" altLang="ja-JP" dirty="0">
                          <a:solidFill>
                            <a:schemeClr val="bg1"/>
                          </a:solidFill>
                          <a:latin typeface="+mj-lt"/>
                        </a:rPr>
                        <a:t>V</a:t>
                      </a:r>
                      <a:r>
                        <a:rPr kumimoji="1" lang="en-US" altLang="ja-JP" sz="1200" dirty="0">
                          <a:solidFill>
                            <a:schemeClr val="bg1"/>
                          </a:solidFill>
                          <a:latin typeface="+mj-lt"/>
                        </a:rPr>
                        <a:t>DSS</a:t>
                      </a:r>
                      <a:endParaRPr kumimoji="1" lang="ja-JP" altLang="en-US"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rowSpan="2">
                  <a:txBody>
                    <a:bodyPr/>
                    <a:lstStyle/>
                    <a:p>
                      <a:pPr algn="ctr"/>
                      <a:r>
                        <a:rPr kumimoji="1" lang="en-US" altLang="ja-JP" sz="1400" dirty="0">
                          <a:solidFill>
                            <a:schemeClr val="bg1"/>
                          </a:solidFill>
                          <a:latin typeface="+mj-lt"/>
                        </a:rPr>
                        <a:t>Ron</a:t>
                      </a:r>
                      <a:br>
                        <a:rPr kumimoji="1" lang="en-US" altLang="ja-JP" sz="1600" dirty="0">
                          <a:solidFill>
                            <a:schemeClr val="bg1"/>
                          </a:solidFill>
                          <a:latin typeface="+mj-lt"/>
                        </a:rPr>
                      </a:br>
                      <a:r>
                        <a:rPr kumimoji="1" lang="en-US" altLang="ja-JP" sz="1050" dirty="0">
                          <a:solidFill>
                            <a:schemeClr val="bg1"/>
                          </a:solidFill>
                          <a:latin typeface="+mj-lt"/>
                        </a:rPr>
                        <a:t>(T</a:t>
                      </a:r>
                      <a:r>
                        <a:rPr kumimoji="1" lang="en-US" altLang="ja-JP" sz="700" dirty="0">
                          <a:solidFill>
                            <a:schemeClr val="bg1"/>
                          </a:solidFill>
                          <a:latin typeface="+mj-lt"/>
                        </a:rPr>
                        <a:t>C</a:t>
                      </a:r>
                      <a:r>
                        <a:rPr kumimoji="1" lang="en-US" altLang="ja-JP" sz="1050" dirty="0">
                          <a:solidFill>
                            <a:schemeClr val="bg1"/>
                          </a:solidFill>
                          <a:latin typeface="+mj-lt"/>
                        </a:rPr>
                        <a:t>=25</a:t>
                      </a:r>
                      <a:r>
                        <a:rPr kumimoji="1" lang="en-US" altLang="ja-JP" sz="1050" dirty="0">
                          <a:solidFill>
                            <a:schemeClr val="bg1"/>
                          </a:solidFill>
                          <a:latin typeface="+mj-lt"/>
                          <a:cs typeface="Arial" panose="020B0604020202020204" pitchFamily="34" charset="0"/>
                        </a:rPr>
                        <a:t>°C, V</a:t>
                      </a:r>
                      <a:r>
                        <a:rPr kumimoji="1" lang="en-US" altLang="ja-JP" sz="700" dirty="0">
                          <a:solidFill>
                            <a:schemeClr val="bg1"/>
                          </a:solidFill>
                          <a:latin typeface="+mj-lt"/>
                          <a:cs typeface="Arial" panose="020B0604020202020204" pitchFamily="34" charset="0"/>
                        </a:rPr>
                        <a:t>GS</a:t>
                      </a:r>
                      <a:r>
                        <a:rPr kumimoji="1" lang="en-US" altLang="ja-JP" sz="1050" dirty="0">
                          <a:solidFill>
                            <a:schemeClr val="bg1"/>
                          </a:solidFill>
                          <a:latin typeface="+mj-lt"/>
                          <a:cs typeface="Arial" panose="020B0604020202020204" pitchFamily="34" charset="0"/>
                        </a:rPr>
                        <a:t>=18V)</a:t>
                      </a:r>
                      <a:endParaRPr kumimoji="1" lang="ja-JP" altLang="en-US" sz="1600"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gridSpan="2">
                  <a:txBody>
                    <a:bodyPr/>
                    <a:lstStyle/>
                    <a:p>
                      <a:pPr algn="ctr"/>
                      <a:r>
                        <a:rPr kumimoji="1" lang="en-US" altLang="ja-JP" sz="1600" dirty="0">
                          <a:solidFill>
                            <a:schemeClr val="bg1"/>
                          </a:solidFill>
                          <a:latin typeface="+mj-lt"/>
                        </a:rPr>
                        <a:t>TO-247-3L</a:t>
                      </a:r>
                      <a:endParaRPr kumimoji="1" lang="ja-JP" altLang="en-US" sz="1600" dirty="0">
                        <a:solidFill>
                          <a:schemeClr val="bg1"/>
                        </a:solidFill>
                        <a:latin typeface="+mj-lt"/>
                      </a:endParaRPr>
                    </a:p>
                  </a:txBody>
                  <a:tcPr marT="18000" marB="18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r>
                        <a:rPr kumimoji="1" lang="en-US" altLang="ja-JP" sz="1600" dirty="0">
                          <a:solidFill>
                            <a:schemeClr val="bg1"/>
                          </a:solidFill>
                          <a:latin typeface="+mj-lt"/>
                        </a:rPr>
                        <a:t>Schedule</a:t>
                      </a:r>
                      <a:endParaRPr kumimoji="1" lang="ja-JP" altLang="en-US" sz="1600"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75000"/>
                        <a:lumOff val="25000"/>
                      </a:schemeClr>
                    </a:solidFill>
                  </a:tcPr>
                </a:tc>
                <a:tc gridSpan="2">
                  <a:txBody>
                    <a:bodyPr/>
                    <a:lstStyle/>
                    <a:p>
                      <a:pPr algn="ctr"/>
                      <a:r>
                        <a:rPr kumimoji="1" lang="en-US" altLang="ja-JP" sz="1600" dirty="0">
                          <a:solidFill>
                            <a:schemeClr val="bg1"/>
                          </a:solidFill>
                          <a:latin typeface="+mj-lt"/>
                        </a:rPr>
                        <a:t>TO-247-4L</a:t>
                      </a:r>
                      <a:endParaRPr kumimoji="1" lang="ja-JP" altLang="en-US" sz="1600" dirty="0">
                        <a:solidFill>
                          <a:schemeClr val="bg1"/>
                        </a:solidFill>
                        <a:latin typeface="+mj-lt"/>
                      </a:endParaRPr>
                    </a:p>
                  </a:txBody>
                  <a:tcPr marT="18000" marB="18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kumimoji="1" lang="ja-JP" altLang="en-US" sz="1600"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75000"/>
                        <a:lumOff val="25000"/>
                      </a:schemeClr>
                    </a:solidFill>
                  </a:tcPr>
                </a:tc>
                <a:tc gridSpan="2">
                  <a:txBody>
                    <a:bodyPr/>
                    <a:lstStyle/>
                    <a:p>
                      <a:pPr algn="ctr"/>
                      <a:r>
                        <a:rPr kumimoji="1" lang="en-US" altLang="ja-JP" sz="1600" dirty="0">
                          <a:solidFill>
                            <a:schemeClr val="bg1"/>
                          </a:solidFill>
                          <a:latin typeface="+mj-lt"/>
                        </a:rPr>
                        <a:t>TO-263-7L</a:t>
                      </a:r>
                      <a:endParaRPr kumimoji="1" lang="ja-JP" altLang="en-US" sz="1600" dirty="0">
                        <a:solidFill>
                          <a:schemeClr val="bg1"/>
                        </a:solidFill>
                        <a:latin typeface="+mj-lt"/>
                      </a:endParaRPr>
                    </a:p>
                  </a:txBody>
                  <a:tcPr marT="18000" marB="18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kumimoji="1" lang="ja-JP" altLang="en-US" sz="1600"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3571956056"/>
                  </a:ext>
                </a:extLst>
              </a:tr>
              <a:tr h="383760">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b="1" dirty="0">
                          <a:solidFill>
                            <a:schemeClr val="bg1"/>
                          </a:solidFill>
                          <a:latin typeface="+mj-lt"/>
                        </a:rPr>
                        <a:t>Part Number</a:t>
                      </a:r>
                      <a:endParaRPr kumimoji="1" lang="ja-JP" altLang="en-US" sz="1200" b="1"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200" b="1" dirty="0">
                          <a:solidFill>
                            <a:schemeClr val="bg1"/>
                          </a:solidFill>
                          <a:latin typeface="+mj-lt"/>
                        </a:rPr>
                        <a:t>I</a:t>
                      </a:r>
                      <a:r>
                        <a:rPr kumimoji="1" lang="en-US" altLang="ja-JP" sz="1000" b="1" dirty="0">
                          <a:solidFill>
                            <a:schemeClr val="bg1"/>
                          </a:solidFill>
                          <a:latin typeface="+mj-lt"/>
                        </a:rPr>
                        <a:t>D</a:t>
                      </a:r>
                      <a:br>
                        <a:rPr kumimoji="1" lang="en-US" altLang="ja-JP" sz="1200" b="1" dirty="0">
                          <a:solidFill>
                            <a:schemeClr val="bg1"/>
                          </a:solidFill>
                          <a:latin typeface="+mj-lt"/>
                        </a:rPr>
                      </a:br>
                      <a:r>
                        <a:rPr kumimoji="1" lang="en-US" altLang="ja-JP" sz="1100" b="1" dirty="0">
                          <a:solidFill>
                            <a:schemeClr val="bg1"/>
                          </a:solidFill>
                          <a:latin typeface="+mj-lt"/>
                        </a:rPr>
                        <a:t>(T</a:t>
                      </a:r>
                      <a:r>
                        <a:rPr kumimoji="1" lang="en-US" altLang="ja-JP" sz="900" b="1" dirty="0">
                          <a:solidFill>
                            <a:schemeClr val="bg1"/>
                          </a:solidFill>
                          <a:latin typeface="+mj-lt"/>
                        </a:rPr>
                        <a:t>C</a:t>
                      </a:r>
                      <a:r>
                        <a:rPr kumimoji="1" lang="en-US" altLang="ja-JP" sz="1100" b="1" dirty="0">
                          <a:solidFill>
                            <a:schemeClr val="bg1"/>
                          </a:solidFill>
                          <a:latin typeface="+mj-lt"/>
                        </a:rPr>
                        <a:t>=100</a:t>
                      </a:r>
                      <a:r>
                        <a:rPr kumimoji="1" lang="en-US" altLang="ja-JP" sz="1100" b="1" kern="1200" dirty="0">
                          <a:solidFill>
                            <a:schemeClr val="bg1"/>
                          </a:solidFill>
                          <a:latin typeface="+mn-lt"/>
                          <a:ea typeface="+mn-ea"/>
                          <a:cs typeface="Arial" panose="020B0604020202020204" pitchFamily="34" charset="0"/>
                        </a:rPr>
                        <a:t>°C)</a:t>
                      </a:r>
                      <a:endParaRPr kumimoji="1" lang="ja-JP" altLang="en-US" sz="1200" b="1"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200" b="1" dirty="0">
                          <a:solidFill>
                            <a:schemeClr val="bg1"/>
                          </a:solidFill>
                          <a:latin typeface="+mj-lt"/>
                        </a:rPr>
                        <a:t>Part Number</a:t>
                      </a:r>
                      <a:endParaRPr kumimoji="1" lang="ja-JP" altLang="en-US" sz="1200" b="1"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200" b="1" dirty="0">
                          <a:solidFill>
                            <a:schemeClr val="bg1"/>
                          </a:solidFill>
                          <a:latin typeface="+mj-lt"/>
                        </a:rPr>
                        <a:t>I</a:t>
                      </a:r>
                      <a:r>
                        <a:rPr kumimoji="1" lang="en-US" altLang="ja-JP" sz="1000" b="1" dirty="0">
                          <a:solidFill>
                            <a:schemeClr val="bg1"/>
                          </a:solidFill>
                          <a:latin typeface="+mj-lt"/>
                        </a:rPr>
                        <a:t>D</a:t>
                      </a:r>
                      <a:br>
                        <a:rPr kumimoji="1" lang="en-US" altLang="ja-JP" sz="1200" b="1" dirty="0">
                          <a:solidFill>
                            <a:schemeClr val="bg1"/>
                          </a:solidFill>
                          <a:latin typeface="+mj-lt"/>
                        </a:rPr>
                      </a:br>
                      <a:r>
                        <a:rPr kumimoji="1" lang="en-US" altLang="ja-JP" sz="1100" b="1" dirty="0">
                          <a:solidFill>
                            <a:schemeClr val="bg1"/>
                          </a:solidFill>
                          <a:latin typeface="+mj-lt"/>
                        </a:rPr>
                        <a:t>(T</a:t>
                      </a:r>
                      <a:r>
                        <a:rPr kumimoji="1" lang="en-US" altLang="ja-JP" sz="900" b="1" dirty="0">
                          <a:solidFill>
                            <a:schemeClr val="bg1"/>
                          </a:solidFill>
                          <a:latin typeface="+mj-lt"/>
                        </a:rPr>
                        <a:t>C</a:t>
                      </a:r>
                      <a:r>
                        <a:rPr kumimoji="1" lang="en-US" altLang="ja-JP" sz="1100" b="1" dirty="0">
                          <a:solidFill>
                            <a:schemeClr val="bg1"/>
                          </a:solidFill>
                          <a:latin typeface="+mj-lt"/>
                        </a:rPr>
                        <a:t>=100</a:t>
                      </a:r>
                      <a:r>
                        <a:rPr kumimoji="1" lang="en-US" altLang="ja-JP" sz="1100" b="1" kern="1200" dirty="0">
                          <a:solidFill>
                            <a:schemeClr val="bg1"/>
                          </a:solidFill>
                          <a:latin typeface="+mn-lt"/>
                          <a:ea typeface="+mn-ea"/>
                          <a:cs typeface="Arial" panose="020B0604020202020204" pitchFamily="34" charset="0"/>
                        </a:rPr>
                        <a:t>°C)</a:t>
                      </a:r>
                      <a:endParaRPr kumimoji="1" lang="ja-JP" altLang="en-US" sz="1200" b="1"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200" b="1" dirty="0">
                          <a:solidFill>
                            <a:schemeClr val="bg1"/>
                          </a:solidFill>
                          <a:latin typeface="+mj-lt"/>
                        </a:rPr>
                        <a:t>Part Number</a:t>
                      </a:r>
                      <a:endParaRPr kumimoji="1" lang="ja-JP" altLang="en-US" sz="1200" b="1"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200" b="1" dirty="0">
                          <a:solidFill>
                            <a:schemeClr val="bg1"/>
                          </a:solidFill>
                          <a:latin typeface="+mj-lt"/>
                        </a:rPr>
                        <a:t>I</a:t>
                      </a:r>
                      <a:r>
                        <a:rPr kumimoji="1" lang="en-US" altLang="ja-JP" sz="1000" b="1" dirty="0">
                          <a:solidFill>
                            <a:schemeClr val="bg1"/>
                          </a:solidFill>
                          <a:latin typeface="+mj-lt"/>
                        </a:rPr>
                        <a:t>D</a:t>
                      </a:r>
                      <a:br>
                        <a:rPr kumimoji="1" lang="en-US" altLang="ja-JP" sz="1200" b="1" dirty="0">
                          <a:solidFill>
                            <a:schemeClr val="bg1"/>
                          </a:solidFill>
                          <a:latin typeface="+mj-lt"/>
                        </a:rPr>
                      </a:br>
                      <a:r>
                        <a:rPr kumimoji="1" lang="en-US" altLang="ja-JP" sz="1100" b="1" dirty="0">
                          <a:solidFill>
                            <a:schemeClr val="bg1"/>
                          </a:solidFill>
                          <a:latin typeface="+mj-lt"/>
                        </a:rPr>
                        <a:t>(T</a:t>
                      </a:r>
                      <a:r>
                        <a:rPr kumimoji="1" lang="en-US" altLang="ja-JP" sz="900" b="1" dirty="0">
                          <a:solidFill>
                            <a:schemeClr val="bg1"/>
                          </a:solidFill>
                          <a:latin typeface="+mj-lt"/>
                        </a:rPr>
                        <a:t>C</a:t>
                      </a:r>
                      <a:r>
                        <a:rPr kumimoji="1" lang="en-US" altLang="ja-JP" sz="1100" b="1" dirty="0">
                          <a:solidFill>
                            <a:schemeClr val="bg1"/>
                          </a:solidFill>
                          <a:latin typeface="+mj-lt"/>
                        </a:rPr>
                        <a:t>=100</a:t>
                      </a:r>
                      <a:r>
                        <a:rPr kumimoji="1" lang="en-US" altLang="ja-JP" sz="1100" b="1" kern="1200" dirty="0">
                          <a:solidFill>
                            <a:schemeClr val="bg1"/>
                          </a:solidFill>
                          <a:latin typeface="+mn-lt"/>
                          <a:ea typeface="+mn-ea"/>
                          <a:cs typeface="Arial" panose="020B0604020202020204" pitchFamily="34" charset="0"/>
                        </a:rPr>
                        <a:t>°C)</a:t>
                      </a:r>
                      <a:endParaRPr kumimoji="1" lang="ja-JP" altLang="en-US" sz="1200" b="1"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871127073"/>
                  </a:ext>
                </a:extLst>
              </a:tr>
              <a:tr h="208491">
                <a:tc rowSpan="6">
                  <a:txBody>
                    <a:bodyPr/>
                    <a:lstStyle/>
                    <a:p>
                      <a:pPr algn="ctr"/>
                      <a:r>
                        <a:rPr kumimoji="1" lang="en-US" altLang="ja-JP" sz="1600" dirty="0">
                          <a:latin typeface="+mj-lt"/>
                        </a:rPr>
                        <a:t>750V</a:t>
                      </a:r>
                      <a:endParaRPr kumimoji="1" lang="ja-JP" altLang="en-US" sz="1600" dirty="0">
                        <a:latin typeface="+mj-lt"/>
                      </a:endParaRPr>
                    </a:p>
                  </a:txBody>
                  <a:tcPr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a:latin typeface="+mj-lt"/>
                        </a:rPr>
                        <a:t>13 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SCT4013DE</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kern="1200" dirty="0">
                          <a:solidFill>
                            <a:schemeClr val="tx2"/>
                          </a:solidFill>
                          <a:latin typeface="+mj-lt"/>
                          <a:ea typeface="+mn-ea"/>
                          <a:cs typeface="+mn-cs"/>
                        </a:rPr>
                        <a:t>74 A</a:t>
                      </a:r>
                      <a:endParaRPr kumimoji="1" lang="ja-JP" altLang="en-US" sz="1200" kern="1200" dirty="0">
                        <a:solidFill>
                          <a:schemeClr val="tx2"/>
                        </a:solidFill>
                        <a:latin typeface="+mj-lt"/>
                        <a:ea typeface="+mn-ea"/>
                        <a:cs typeface="+mn-cs"/>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SCT4013DR</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kern="1200" dirty="0">
                          <a:solidFill>
                            <a:schemeClr val="tx2"/>
                          </a:solidFill>
                          <a:latin typeface="+mj-lt"/>
                          <a:ea typeface="+mn-ea"/>
                          <a:cs typeface="+mn-cs"/>
                        </a:rPr>
                        <a:t>74 A</a:t>
                      </a:r>
                      <a:endParaRPr kumimoji="1" lang="ja-JP" altLang="en-US" sz="1200" kern="1200" dirty="0">
                        <a:solidFill>
                          <a:schemeClr val="tx2"/>
                        </a:solidFill>
                        <a:latin typeface="+mj-lt"/>
                        <a:ea typeface="+mn-ea"/>
                        <a:cs typeface="+mn-cs"/>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SCT4013DW7</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kern="1200" dirty="0">
                          <a:solidFill>
                            <a:schemeClr val="tx2"/>
                          </a:solidFill>
                          <a:latin typeface="+mj-lt"/>
                          <a:ea typeface="+mn-ea"/>
                          <a:cs typeface="+mn-cs"/>
                        </a:rPr>
                        <a:t>69 A</a:t>
                      </a:r>
                      <a:endParaRPr kumimoji="1" lang="ja-JP" altLang="en-US" sz="1200" kern="1200" dirty="0">
                        <a:solidFill>
                          <a:schemeClr val="tx2"/>
                        </a:solidFill>
                        <a:latin typeface="+mj-lt"/>
                        <a:ea typeface="+mn-ea"/>
                        <a:cs typeface="+mn-cs"/>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5685928"/>
                  </a:ext>
                </a:extLst>
              </a:tr>
              <a:tr h="208491">
                <a:tc vMerge="1">
                  <a:txBody>
                    <a:bodyPr/>
                    <a:lstStyle/>
                    <a:p>
                      <a:endParaRPr kumimoji="1" lang="ja-JP" altLang="en-US" dirty="0">
                        <a:latin typeface="+mj-lt"/>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a:latin typeface="+mj-lt"/>
                        </a:rPr>
                        <a:t>20 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SCT4020D</a:t>
                      </a:r>
                      <a:r>
                        <a:rPr kumimoji="1" lang="en-US" altLang="ja-JP" sz="1200" kern="1200" dirty="0">
                          <a:solidFill>
                            <a:schemeClr val="tx1"/>
                          </a:solidFill>
                          <a:latin typeface="+mn-lt"/>
                          <a:ea typeface="+mn-ea"/>
                          <a:cs typeface="+mn-cs"/>
                        </a:rPr>
                        <a:t>E</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kern="1200" dirty="0">
                          <a:solidFill>
                            <a:schemeClr val="tx2"/>
                          </a:solidFill>
                          <a:latin typeface="+mj-lt"/>
                          <a:ea typeface="+mn-ea"/>
                          <a:cs typeface="+mn-cs"/>
                        </a:rPr>
                        <a:t>51 A</a:t>
                      </a:r>
                      <a:endParaRPr kumimoji="1" lang="ja-JP" altLang="en-US" sz="1200" kern="1200" dirty="0">
                        <a:solidFill>
                          <a:schemeClr val="tx2"/>
                        </a:solidFill>
                        <a:latin typeface="+mj-lt"/>
                        <a:ea typeface="+mn-ea"/>
                        <a:cs typeface="+mn-cs"/>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SCT4020D</a:t>
                      </a:r>
                      <a:r>
                        <a:rPr kumimoji="1" lang="en-US" altLang="ja-JP" sz="1200" kern="1200" dirty="0">
                          <a:solidFill>
                            <a:schemeClr val="tx1"/>
                          </a:solidFill>
                          <a:latin typeface="+mn-lt"/>
                          <a:ea typeface="+mn-ea"/>
                          <a:cs typeface="+mn-cs"/>
                        </a:rPr>
                        <a:t>R</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kern="1200" dirty="0">
                          <a:solidFill>
                            <a:schemeClr val="tx2"/>
                          </a:solidFill>
                          <a:latin typeface="+mj-lt"/>
                          <a:ea typeface="+mn-ea"/>
                          <a:cs typeface="+mn-cs"/>
                        </a:rPr>
                        <a:t>51 A</a:t>
                      </a:r>
                      <a:endParaRPr kumimoji="1" lang="ja-JP" altLang="en-US" sz="1200" kern="1200" dirty="0">
                        <a:solidFill>
                          <a:schemeClr val="tx2"/>
                        </a:solidFill>
                        <a:latin typeface="+mj-lt"/>
                        <a:ea typeface="+mn-ea"/>
                        <a:cs typeface="+mn-cs"/>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SCT4020D</a:t>
                      </a:r>
                      <a:r>
                        <a:rPr kumimoji="1" lang="en-US" altLang="ja-JP" sz="1200" kern="1200" dirty="0">
                          <a:solidFill>
                            <a:schemeClr val="tx1"/>
                          </a:solidFill>
                          <a:latin typeface="+mn-lt"/>
                          <a:ea typeface="+mn-ea"/>
                          <a:cs typeface="+mn-cs"/>
                        </a:rPr>
                        <a:t>WA</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kern="1200" dirty="0">
                          <a:solidFill>
                            <a:schemeClr val="tx2"/>
                          </a:solidFill>
                          <a:latin typeface="+mj-lt"/>
                          <a:ea typeface="+mn-ea"/>
                          <a:cs typeface="+mn-cs"/>
                        </a:rPr>
                        <a:t>47 A</a:t>
                      </a:r>
                      <a:endParaRPr kumimoji="1" lang="ja-JP" altLang="en-US" sz="1200" kern="1200" dirty="0">
                        <a:solidFill>
                          <a:schemeClr val="tx2"/>
                        </a:solidFill>
                        <a:latin typeface="+mj-lt"/>
                        <a:ea typeface="+mn-ea"/>
                        <a:cs typeface="+mn-cs"/>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99860154"/>
                  </a:ext>
                </a:extLst>
              </a:tr>
              <a:tr h="208491">
                <a:tc vMerge="1">
                  <a:txBody>
                    <a:bodyPr/>
                    <a:lstStyle/>
                    <a:p>
                      <a:endParaRPr kumimoji="1" lang="ja-JP" altLang="en-US"/>
                    </a:p>
                  </a:txBody>
                  <a:tcPr/>
                </a:tc>
                <a:tc>
                  <a:txBody>
                    <a:bodyPr/>
                    <a:lstStyle/>
                    <a:p>
                      <a:pPr algn="ctr"/>
                      <a:r>
                        <a:rPr kumimoji="1" lang="en-US" altLang="ja-JP" sz="1400" dirty="0">
                          <a:latin typeface="+mj-lt"/>
                        </a:rPr>
                        <a:t>26 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SCT4026D</a:t>
                      </a:r>
                      <a:r>
                        <a:rPr kumimoji="1" lang="en-US" altLang="ja-JP" sz="1200" kern="1200" dirty="0">
                          <a:solidFill>
                            <a:schemeClr val="tx1"/>
                          </a:solidFill>
                          <a:latin typeface="+mn-lt"/>
                          <a:ea typeface="+mn-ea"/>
                          <a:cs typeface="+mn-cs"/>
                        </a:rPr>
                        <a:t>E</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39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SCT4026D</a:t>
                      </a:r>
                      <a:r>
                        <a:rPr kumimoji="1" lang="en-US" altLang="ja-JP" sz="1200" kern="1200" dirty="0">
                          <a:solidFill>
                            <a:schemeClr val="tx1"/>
                          </a:solidFill>
                          <a:latin typeface="+mn-lt"/>
                          <a:ea typeface="+mn-ea"/>
                          <a:cs typeface="+mn-cs"/>
                        </a:rPr>
                        <a:t>R</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39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SCT4026D</a:t>
                      </a:r>
                      <a:r>
                        <a:rPr kumimoji="1" lang="en-US" altLang="ja-JP" sz="1200" kern="1200" dirty="0">
                          <a:solidFill>
                            <a:schemeClr val="tx1"/>
                          </a:solidFill>
                          <a:latin typeface="+mn-lt"/>
                          <a:ea typeface="+mn-ea"/>
                          <a:cs typeface="+mn-cs"/>
                        </a:rPr>
                        <a:t>W7</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36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09295615"/>
                  </a:ext>
                </a:extLst>
              </a:tr>
              <a:tr h="208491">
                <a:tc vMerge="1">
                  <a:txBody>
                    <a:bodyPr/>
                    <a:lstStyle/>
                    <a:p>
                      <a:endParaRPr kumimoji="1" lang="ja-JP" altLang="en-US" dirty="0">
                        <a:latin typeface="+mj-lt"/>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a:latin typeface="+mj-lt"/>
                        </a:rPr>
                        <a:t>36</a:t>
                      </a:r>
                      <a:r>
                        <a:rPr kumimoji="1" lang="ja-JP" altLang="en-US" sz="1400" dirty="0">
                          <a:latin typeface="+mj-lt"/>
                        </a:rPr>
                        <a:t> </a:t>
                      </a:r>
                      <a:r>
                        <a:rPr kumimoji="1" lang="en-US" altLang="ja-JP" sz="1400" dirty="0">
                          <a:latin typeface="+mj-lt"/>
                        </a:rPr>
                        <a:t>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SCT4036D</a:t>
                      </a:r>
                      <a:r>
                        <a:rPr kumimoji="1" lang="en-US" altLang="ja-JP" sz="1200" kern="1200" dirty="0">
                          <a:solidFill>
                            <a:schemeClr val="tx1"/>
                          </a:solidFill>
                          <a:latin typeface="+mn-lt"/>
                          <a:ea typeface="+mn-ea"/>
                          <a:cs typeface="+mn-cs"/>
                        </a:rPr>
                        <a:t>E</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29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SCT4036D</a:t>
                      </a:r>
                      <a:r>
                        <a:rPr kumimoji="1" lang="en-US" altLang="ja-JP" sz="1200" kern="1200" dirty="0">
                          <a:solidFill>
                            <a:schemeClr val="tx1"/>
                          </a:solidFill>
                          <a:latin typeface="+mn-lt"/>
                          <a:ea typeface="+mn-ea"/>
                          <a:cs typeface="+mn-cs"/>
                        </a:rPr>
                        <a:t>R</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29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SCT4036D</a:t>
                      </a:r>
                      <a:r>
                        <a:rPr kumimoji="1" lang="en-US" altLang="ja-JP" sz="1200" kern="1200" dirty="0">
                          <a:solidFill>
                            <a:schemeClr val="tx1"/>
                          </a:solidFill>
                          <a:latin typeface="+mn-lt"/>
                          <a:ea typeface="+mn-ea"/>
                          <a:cs typeface="+mn-cs"/>
                        </a:rPr>
                        <a:t>WA</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27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35184711"/>
                  </a:ext>
                </a:extLst>
              </a:tr>
              <a:tr h="208491">
                <a:tc vMerge="1">
                  <a:txBody>
                    <a:bodyPr/>
                    <a:lstStyle/>
                    <a:p>
                      <a:endParaRPr kumimoji="1" lang="ja-JP" altLang="en-US"/>
                    </a:p>
                  </a:txBody>
                  <a:tcPr/>
                </a:tc>
                <a:tc>
                  <a:txBody>
                    <a:bodyPr/>
                    <a:lstStyle/>
                    <a:p>
                      <a:pPr algn="ctr"/>
                      <a:r>
                        <a:rPr kumimoji="1" lang="en-US" altLang="ja-JP" sz="1400" dirty="0">
                          <a:latin typeface="+mj-lt"/>
                        </a:rPr>
                        <a:t>45</a:t>
                      </a:r>
                      <a:r>
                        <a:rPr kumimoji="1" lang="ja-JP" altLang="en-US" sz="1400" dirty="0">
                          <a:latin typeface="+mj-lt"/>
                        </a:rPr>
                        <a:t> </a:t>
                      </a:r>
                      <a:r>
                        <a:rPr kumimoji="1" lang="en-US" altLang="ja-JP" sz="1400" dirty="0">
                          <a:latin typeface="+mj-lt"/>
                        </a:rPr>
                        <a:t>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SCT4045D</a:t>
                      </a:r>
                      <a:r>
                        <a:rPr kumimoji="1" lang="en-US" altLang="ja-JP" sz="1200" kern="1200" dirty="0">
                          <a:solidFill>
                            <a:schemeClr val="tx1"/>
                          </a:solidFill>
                          <a:latin typeface="+mn-lt"/>
                          <a:ea typeface="+mn-ea"/>
                          <a:cs typeface="+mn-cs"/>
                        </a:rPr>
                        <a:t>E</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24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SCT4045D</a:t>
                      </a:r>
                      <a:r>
                        <a:rPr kumimoji="1" lang="en-US" altLang="ja-JP" sz="1200" kern="1200" dirty="0">
                          <a:solidFill>
                            <a:schemeClr val="tx1"/>
                          </a:solidFill>
                          <a:latin typeface="+mn-lt"/>
                          <a:ea typeface="+mn-ea"/>
                          <a:cs typeface="+mn-cs"/>
                        </a:rPr>
                        <a:t>R</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24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SCT4045D</a:t>
                      </a:r>
                      <a:r>
                        <a:rPr kumimoji="1" lang="en-US" altLang="ja-JP" sz="1200" kern="1200" dirty="0">
                          <a:solidFill>
                            <a:schemeClr val="tx1"/>
                          </a:solidFill>
                          <a:latin typeface="+mn-lt"/>
                          <a:ea typeface="+mn-ea"/>
                          <a:cs typeface="+mn-cs"/>
                        </a:rPr>
                        <a:t>W7</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22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19536382"/>
                  </a:ext>
                </a:extLst>
              </a:tr>
              <a:tr h="208491">
                <a:tc vMerge="1">
                  <a:txBody>
                    <a:bodyPr/>
                    <a:lstStyle/>
                    <a:p>
                      <a:endParaRPr kumimoji="1" lang="ja-JP" altLang="en-US"/>
                    </a:p>
                  </a:txBody>
                  <a:tcPr/>
                </a:tc>
                <a:tc>
                  <a:txBody>
                    <a:bodyPr/>
                    <a:lstStyle/>
                    <a:p>
                      <a:pPr algn="ctr"/>
                      <a:r>
                        <a:rPr kumimoji="1" lang="en-US" altLang="ja-JP" sz="1400" kern="1200" dirty="0">
                          <a:solidFill>
                            <a:schemeClr val="tx1"/>
                          </a:solidFill>
                          <a:latin typeface="+mj-lt"/>
                          <a:ea typeface="+mn-ea"/>
                          <a:cs typeface="+mn-cs"/>
                        </a:rPr>
                        <a:t>65</a:t>
                      </a:r>
                      <a:r>
                        <a:rPr kumimoji="1" lang="ja-JP" altLang="en-US" sz="1400" kern="1200" dirty="0">
                          <a:solidFill>
                            <a:schemeClr val="tx1"/>
                          </a:solidFill>
                          <a:latin typeface="+mj-lt"/>
                          <a:ea typeface="+mn-ea"/>
                          <a:cs typeface="+mn-cs"/>
                        </a:rPr>
                        <a:t> </a:t>
                      </a:r>
                      <a:r>
                        <a:rPr kumimoji="1" lang="en-US" altLang="ja-JP" sz="1400" kern="1200" dirty="0" err="1">
                          <a:solidFill>
                            <a:schemeClr val="tx1"/>
                          </a:solidFill>
                          <a:latin typeface="+mj-lt"/>
                          <a:ea typeface="+mn-ea"/>
                          <a:cs typeface="+mn-cs"/>
                        </a:rPr>
                        <a:t>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SCT4065D</a:t>
                      </a:r>
                      <a:r>
                        <a:rPr kumimoji="1" lang="en-US" altLang="ja-JP" sz="1200" kern="1200" dirty="0">
                          <a:solidFill>
                            <a:schemeClr val="tx1"/>
                          </a:solidFill>
                          <a:latin typeface="+mn-lt"/>
                          <a:ea typeface="+mn-ea"/>
                          <a:cs typeface="+mn-cs"/>
                        </a:rPr>
                        <a:t>E</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17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SCT4065D</a:t>
                      </a:r>
                      <a:r>
                        <a:rPr kumimoji="1" lang="en-US" altLang="ja-JP" sz="1200" kern="1200" dirty="0">
                          <a:solidFill>
                            <a:schemeClr val="tx1"/>
                          </a:solidFill>
                          <a:latin typeface="+mn-lt"/>
                          <a:ea typeface="+mn-ea"/>
                          <a:cs typeface="+mn-cs"/>
                        </a:rPr>
                        <a:t>R</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17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latin typeface="+mj-lt"/>
                        </a:rPr>
                        <a:t>SCT4065D</a:t>
                      </a:r>
                      <a:r>
                        <a:rPr kumimoji="1" lang="en-US" altLang="ja-JP" sz="1200" kern="1200" dirty="0">
                          <a:solidFill>
                            <a:schemeClr val="tx1"/>
                          </a:solidFill>
                          <a:latin typeface="+mn-lt"/>
                          <a:ea typeface="+mn-ea"/>
                          <a:cs typeface="+mn-cs"/>
                        </a:rPr>
                        <a:t>WA</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16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24057085"/>
                  </a:ext>
                </a:extLst>
              </a:tr>
              <a:tr h="208491">
                <a:tc rowSpan="6">
                  <a:txBody>
                    <a:bodyPr/>
                    <a:lstStyle/>
                    <a:p>
                      <a:pPr algn="ctr"/>
                      <a:r>
                        <a:rPr kumimoji="1" lang="en-US" altLang="ja-JP" sz="1600" dirty="0">
                          <a:latin typeface="+mj-lt"/>
                        </a:rPr>
                        <a:t>1,200V</a:t>
                      </a:r>
                      <a:endParaRPr kumimoji="1" lang="ja-JP" altLang="en-US" sz="1600" dirty="0">
                        <a:latin typeface="+mj-lt"/>
                      </a:endParaRPr>
                    </a:p>
                  </a:txBody>
                  <a:tcPr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1400" dirty="0">
                          <a:latin typeface="+mj-lt"/>
                        </a:rPr>
                        <a:t>18 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latin typeface="+mj-lt"/>
                        </a:rPr>
                        <a:t>SCT4018K</a:t>
                      </a:r>
                      <a:r>
                        <a:rPr kumimoji="1" lang="en-US" altLang="ja-JP" sz="1200" kern="1200" dirty="0">
                          <a:solidFill>
                            <a:schemeClr val="tx1"/>
                          </a:solidFill>
                          <a:latin typeface="+mn-lt"/>
                          <a:ea typeface="+mn-ea"/>
                          <a:cs typeface="+mn-cs"/>
                        </a:rPr>
                        <a:t>E</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kern="1200" dirty="0">
                          <a:solidFill>
                            <a:schemeClr val="tx2"/>
                          </a:solidFill>
                          <a:latin typeface="+mj-lt"/>
                          <a:ea typeface="+mn-ea"/>
                          <a:cs typeface="+mn-cs"/>
                        </a:rPr>
                        <a:t>57 A</a:t>
                      </a:r>
                      <a:endParaRPr kumimoji="1" lang="ja-JP" altLang="en-US" sz="1200" kern="1200" dirty="0">
                        <a:solidFill>
                          <a:schemeClr val="tx2"/>
                        </a:solidFill>
                        <a:latin typeface="+mj-lt"/>
                        <a:ea typeface="+mn-ea"/>
                        <a:cs typeface="+mn-cs"/>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latin typeface="+mj-lt"/>
                        </a:rPr>
                        <a:t>SCT4018K</a:t>
                      </a:r>
                      <a:r>
                        <a:rPr kumimoji="1" lang="en-US" altLang="ja-JP" sz="1200" kern="1200" dirty="0">
                          <a:solidFill>
                            <a:schemeClr val="tx1"/>
                          </a:solidFill>
                          <a:latin typeface="+mn-lt"/>
                          <a:ea typeface="+mn-ea"/>
                          <a:cs typeface="+mn-cs"/>
                        </a:rPr>
                        <a:t>R</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kern="1200" dirty="0">
                          <a:solidFill>
                            <a:schemeClr val="tx2"/>
                          </a:solidFill>
                          <a:latin typeface="+mj-lt"/>
                          <a:ea typeface="+mn-ea"/>
                          <a:cs typeface="+mn-cs"/>
                        </a:rPr>
                        <a:t>57 A</a:t>
                      </a:r>
                      <a:endParaRPr kumimoji="1" lang="ja-JP" altLang="en-US" sz="1200" kern="1200" dirty="0">
                        <a:solidFill>
                          <a:schemeClr val="tx2"/>
                        </a:solidFill>
                        <a:latin typeface="+mj-lt"/>
                        <a:ea typeface="+mn-ea"/>
                        <a:cs typeface="+mn-cs"/>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latin typeface="+mj-lt"/>
                        </a:rPr>
                        <a:t>SCT4018K</a:t>
                      </a:r>
                      <a:r>
                        <a:rPr kumimoji="1" lang="en-US" altLang="ja-JP" sz="1200" kern="1200" dirty="0">
                          <a:solidFill>
                            <a:schemeClr val="tx1"/>
                          </a:solidFill>
                          <a:latin typeface="+mn-lt"/>
                          <a:ea typeface="+mn-ea"/>
                          <a:cs typeface="+mn-cs"/>
                        </a:rPr>
                        <a:t>W7</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kern="1200" dirty="0">
                          <a:solidFill>
                            <a:schemeClr val="tx2"/>
                          </a:solidFill>
                          <a:latin typeface="+mj-lt"/>
                          <a:ea typeface="+mn-ea"/>
                          <a:cs typeface="+mn-cs"/>
                        </a:rPr>
                        <a:t>53 A</a:t>
                      </a:r>
                      <a:endParaRPr kumimoji="1" lang="ja-JP" altLang="en-US" sz="1200" kern="1200" dirty="0">
                        <a:solidFill>
                          <a:schemeClr val="tx2"/>
                        </a:solidFill>
                        <a:latin typeface="+mj-lt"/>
                        <a:ea typeface="+mn-ea"/>
                        <a:cs typeface="+mn-cs"/>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31671923"/>
                  </a:ext>
                </a:extLst>
              </a:tr>
              <a:tr h="208491">
                <a:tc vMerge="1">
                  <a:txBody>
                    <a:bodyPr/>
                    <a:lstStyle/>
                    <a:p>
                      <a:endParaRPr kumimoji="1" lang="ja-JP" altLang="en-US"/>
                    </a:p>
                  </a:txBody>
                  <a:tcPr/>
                </a:tc>
                <a:tc>
                  <a:txBody>
                    <a:bodyPr/>
                    <a:lstStyle/>
                    <a:p>
                      <a:pPr algn="ctr"/>
                      <a:r>
                        <a:rPr kumimoji="1" lang="en-US" altLang="ja-JP" sz="1400" dirty="0">
                          <a:latin typeface="+mj-lt"/>
                        </a:rPr>
                        <a:t>27 </a:t>
                      </a:r>
                      <a:r>
                        <a:rPr kumimoji="1" lang="en-US" altLang="ja-JP" sz="1400" dirty="0" err="1">
                          <a:latin typeface="+mj-lt"/>
                        </a:rPr>
                        <a:t>m</a:t>
                      </a:r>
                      <a:r>
                        <a:rPr kumimoji="1" lang="en-US" altLang="ja-JP" sz="1400" kern="1200" dirty="0" err="1">
                          <a:solidFill>
                            <a:schemeClr val="tx1"/>
                          </a:solidFill>
                          <a:latin typeface="+mj-lt"/>
                          <a:ea typeface="+mn-ea"/>
                          <a:cs typeface="+mn-cs"/>
                        </a:rPr>
                        <a:t>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latin typeface="+mj-lt"/>
                        </a:rPr>
                        <a:t>SCT4027K</a:t>
                      </a:r>
                      <a:r>
                        <a:rPr kumimoji="1" lang="en-US" altLang="ja-JP" sz="1200" kern="1200" dirty="0">
                          <a:solidFill>
                            <a:schemeClr val="tx1"/>
                          </a:solidFill>
                          <a:latin typeface="+mn-lt"/>
                          <a:ea typeface="+mn-ea"/>
                          <a:cs typeface="+mn-cs"/>
                        </a:rPr>
                        <a:t>E</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kern="1200" dirty="0">
                          <a:solidFill>
                            <a:schemeClr val="tx2"/>
                          </a:solidFill>
                          <a:latin typeface="+mj-lt"/>
                          <a:ea typeface="+mn-ea"/>
                          <a:cs typeface="+mn-cs"/>
                        </a:rPr>
                        <a:t>40 A</a:t>
                      </a:r>
                      <a:endParaRPr kumimoji="1" lang="ja-JP" altLang="en-US" sz="1200" kern="1200" dirty="0">
                        <a:solidFill>
                          <a:schemeClr val="tx2"/>
                        </a:solidFill>
                        <a:latin typeface="+mj-lt"/>
                        <a:ea typeface="+mn-ea"/>
                        <a:cs typeface="+mn-cs"/>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latin typeface="+mj-lt"/>
                        </a:rPr>
                        <a:t>SCT4027K</a:t>
                      </a:r>
                      <a:r>
                        <a:rPr kumimoji="1" lang="en-US" altLang="ja-JP" sz="1200" kern="1200" dirty="0">
                          <a:solidFill>
                            <a:schemeClr val="tx1"/>
                          </a:solidFill>
                          <a:latin typeface="+mn-lt"/>
                          <a:ea typeface="+mn-ea"/>
                          <a:cs typeface="+mn-cs"/>
                        </a:rPr>
                        <a:t>R</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kern="1200" dirty="0">
                          <a:solidFill>
                            <a:schemeClr val="tx2"/>
                          </a:solidFill>
                          <a:latin typeface="+mj-lt"/>
                          <a:ea typeface="+mn-ea"/>
                          <a:cs typeface="+mn-cs"/>
                        </a:rPr>
                        <a:t>40 A</a:t>
                      </a:r>
                      <a:endParaRPr kumimoji="1" lang="ja-JP" altLang="en-US" sz="1200" kern="1200" dirty="0">
                        <a:solidFill>
                          <a:schemeClr val="tx2"/>
                        </a:solidFill>
                        <a:latin typeface="+mj-lt"/>
                        <a:ea typeface="+mn-ea"/>
                        <a:cs typeface="+mn-cs"/>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latin typeface="+mj-lt"/>
                        </a:rPr>
                        <a:t>SCT4027K</a:t>
                      </a:r>
                      <a:r>
                        <a:rPr kumimoji="1" lang="en-US" altLang="ja-JP" sz="1200" kern="1200" dirty="0">
                          <a:solidFill>
                            <a:schemeClr val="tx1"/>
                          </a:solidFill>
                          <a:latin typeface="+mn-lt"/>
                          <a:ea typeface="+mn-ea"/>
                          <a:cs typeface="+mn-cs"/>
                        </a:rPr>
                        <a:t>WA</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kern="1200" dirty="0">
                          <a:solidFill>
                            <a:schemeClr val="tx2"/>
                          </a:solidFill>
                          <a:latin typeface="+mj-lt"/>
                          <a:ea typeface="+mn-ea"/>
                          <a:cs typeface="+mn-cs"/>
                        </a:rPr>
                        <a:t>36 A</a:t>
                      </a:r>
                      <a:endParaRPr kumimoji="1" lang="ja-JP" altLang="en-US" sz="1200" kern="1200" dirty="0">
                        <a:solidFill>
                          <a:schemeClr val="tx2"/>
                        </a:solidFill>
                        <a:latin typeface="+mj-lt"/>
                        <a:ea typeface="+mn-ea"/>
                        <a:cs typeface="+mn-cs"/>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45905004"/>
                  </a:ext>
                </a:extLst>
              </a:tr>
              <a:tr h="208491">
                <a:tc vMerge="1">
                  <a:txBody>
                    <a:bodyPr/>
                    <a:lstStyle/>
                    <a:p>
                      <a:endParaRPr kumimoji="1" lang="ja-JP" altLang="en-US" dirty="0">
                        <a:latin typeface="+mj-lt"/>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400" kern="1200" dirty="0">
                          <a:solidFill>
                            <a:schemeClr val="tx1"/>
                          </a:solidFill>
                          <a:latin typeface="+mj-lt"/>
                          <a:ea typeface="+mn-ea"/>
                          <a:cs typeface="+mn-cs"/>
                        </a:rPr>
                        <a:t>36 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latin typeface="+mj-lt"/>
                        </a:rPr>
                        <a:t>SCT4036K</a:t>
                      </a:r>
                      <a:r>
                        <a:rPr kumimoji="1" lang="en-US" altLang="ja-JP" sz="1200" kern="1200" dirty="0">
                          <a:solidFill>
                            <a:schemeClr val="tx1"/>
                          </a:solidFill>
                          <a:latin typeface="+mn-lt"/>
                          <a:ea typeface="+mn-ea"/>
                          <a:cs typeface="+mn-cs"/>
                        </a:rPr>
                        <a:t>E</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30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latin typeface="+mj-lt"/>
                        </a:rPr>
                        <a:t>SCT4036K</a:t>
                      </a:r>
                      <a:r>
                        <a:rPr kumimoji="1" lang="en-US" altLang="ja-JP" sz="1200" kern="1200" dirty="0">
                          <a:solidFill>
                            <a:schemeClr val="tx1"/>
                          </a:solidFill>
                          <a:latin typeface="+mn-lt"/>
                          <a:ea typeface="+mn-ea"/>
                          <a:cs typeface="+mn-cs"/>
                        </a:rPr>
                        <a:t>R</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30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latin typeface="+mj-lt"/>
                        </a:rPr>
                        <a:t>SCT4036K</a:t>
                      </a:r>
                      <a:r>
                        <a:rPr kumimoji="1" lang="en-US" altLang="ja-JP" sz="1200" kern="1200" dirty="0">
                          <a:solidFill>
                            <a:schemeClr val="tx1"/>
                          </a:solidFill>
                          <a:latin typeface="+mn-lt"/>
                          <a:ea typeface="+mn-ea"/>
                          <a:cs typeface="+mn-cs"/>
                        </a:rPr>
                        <a:t>W7</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28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99871226"/>
                  </a:ext>
                </a:extLst>
              </a:tr>
              <a:tr h="208491">
                <a:tc vMerge="1">
                  <a:txBody>
                    <a:bodyPr/>
                    <a:lstStyle/>
                    <a:p>
                      <a:endParaRPr kumimoji="1" lang="ja-JP" altLang="en-US"/>
                    </a:p>
                  </a:txBody>
                  <a:tcPr/>
                </a:tc>
                <a:tc>
                  <a:txBody>
                    <a:bodyPr/>
                    <a:lstStyle/>
                    <a:p>
                      <a:pPr algn="ctr"/>
                      <a:r>
                        <a:rPr kumimoji="1" lang="en-US" altLang="ja-JP" sz="1400" kern="1200" dirty="0">
                          <a:solidFill>
                            <a:schemeClr val="tx1"/>
                          </a:solidFill>
                          <a:latin typeface="+mj-lt"/>
                          <a:ea typeface="+mn-ea"/>
                          <a:cs typeface="+mn-cs"/>
                        </a:rPr>
                        <a:t>50 </a:t>
                      </a:r>
                      <a:r>
                        <a:rPr kumimoji="1" lang="en-US" altLang="ja-JP" sz="1400" kern="1200" dirty="0" err="1">
                          <a:solidFill>
                            <a:schemeClr val="tx1"/>
                          </a:solidFill>
                          <a:latin typeface="+mj-lt"/>
                          <a:ea typeface="+mn-ea"/>
                          <a:cs typeface="+mn-cs"/>
                        </a:rPr>
                        <a:t>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latin typeface="+mj-lt"/>
                        </a:rPr>
                        <a:t>SCT4050K</a:t>
                      </a:r>
                      <a:r>
                        <a:rPr kumimoji="1" lang="en-US" altLang="ja-JP" sz="1200" kern="1200" dirty="0">
                          <a:solidFill>
                            <a:schemeClr val="tx1"/>
                          </a:solidFill>
                          <a:latin typeface="+mn-lt"/>
                          <a:ea typeface="+mn-ea"/>
                          <a:cs typeface="+mn-cs"/>
                        </a:rPr>
                        <a:t>E</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22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latin typeface="+mj-lt"/>
                        </a:rPr>
                        <a:t>SCT4050K</a:t>
                      </a:r>
                      <a:r>
                        <a:rPr kumimoji="1" lang="en-US" altLang="ja-JP" sz="1200" kern="1200" dirty="0">
                          <a:solidFill>
                            <a:schemeClr val="tx1"/>
                          </a:solidFill>
                          <a:latin typeface="+mn-lt"/>
                          <a:ea typeface="+mn-ea"/>
                          <a:cs typeface="+mn-cs"/>
                        </a:rPr>
                        <a:t>R</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22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latin typeface="+mj-lt"/>
                        </a:rPr>
                        <a:t>SCT4050K</a:t>
                      </a:r>
                      <a:r>
                        <a:rPr kumimoji="1" lang="en-US" altLang="ja-JP" sz="1200" kern="1200" dirty="0">
                          <a:solidFill>
                            <a:schemeClr val="tx1"/>
                          </a:solidFill>
                          <a:latin typeface="+mn-lt"/>
                          <a:ea typeface="+mn-ea"/>
                          <a:cs typeface="+mn-cs"/>
                        </a:rPr>
                        <a:t>WA</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21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93841309"/>
                  </a:ext>
                </a:extLst>
              </a:tr>
              <a:tr h="208491">
                <a:tc vMerge="1">
                  <a:txBody>
                    <a:bodyPr/>
                    <a:lstStyle/>
                    <a:p>
                      <a:endParaRPr kumimoji="1" lang="ja-JP" altLang="en-US" dirty="0">
                        <a:latin typeface="+mj-lt"/>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400" kern="1200" dirty="0">
                          <a:solidFill>
                            <a:schemeClr val="tx1"/>
                          </a:solidFill>
                          <a:latin typeface="+mj-lt"/>
                          <a:ea typeface="+mn-ea"/>
                          <a:cs typeface="+mn-cs"/>
                        </a:rPr>
                        <a:t>62 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latin typeface="+mj-lt"/>
                        </a:rPr>
                        <a:t>SCT4062K</a:t>
                      </a:r>
                      <a:r>
                        <a:rPr kumimoji="1" lang="en-US" altLang="ja-JP" sz="1200" kern="1200" dirty="0">
                          <a:solidFill>
                            <a:schemeClr val="tx1"/>
                          </a:solidFill>
                          <a:latin typeface="+mn-lt"/>
                          <a:ea typeface="+mn-ea"/>
                          <a:cs typeface="+mn-cs"/>
                        </a:rPr>
                        <a:t>E</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18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latin typeface="+mj-lt"/>
                        </a:rPr>
                        <a:t>SCT4062K</a:t>
                      </a:r>
                      <a:r>
                        <a:rPr kumimoji="1" lang="en-US" altLang="ja-JP" sz="1200" kern="1200" dirty="0">
                          <a:solidFill>
                            <a:schemeClr val="tx1"/>
                          </a:solidFill>
                          <a:latin typeface="+mn-lt"/>
                          <a:ea typeface="+mn-ea"/>
                          <a:cs typeface="+mn-cs"/>
                        </a:rPr>
                        <a:t>R</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18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latin typeface="+mj-lt"/>
                        </a:rPr>
                        <a:t>SCT4062K</a:t>
                      </a:r>
                      <a:r>
                        <a:rPr kumimoji="1" lang="en-US" altLang="ja-JP" sz="1200" kern="1200" dirty="0">
                          <a:solidFill>
                            <a:schemeClr val="tx1"/>
                          </a:solidFill>
                          <a:latin typeface="+mn-lt"/>
                          <a:ea typeface="+mn-ea"/>
                          <a:cs typeface="+mn-cs"/>
                        </a:rPr>
                        <a:t>W7</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17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07823081"/>
                  </a:ext>
                </a:extLst>
              </a:tr>
              <a:tr h="208491">
                <a:tc vMerge="1">
                  <a:txBody>
                    <a:bodyPr/>
                    <a:lstStyle/>
                    <a:p>
                      <a:endParaRPr kumimoji="1" lang="ja-JP" altLang="en-US"/>
                    </a:p>
                  </a:txBody>
                  <a:tcPr/>
                </a:tc>
                <a:tc>
                  <a:txBody>
                    <a:bodyPr/>
                    <a:lstStyle/>
                    <a:p>
                      <a:pPr algn="ctr"/>
                      <a:r>
                        <a:rPr kumimoji="1" lang="en-US" altLang="ja-JP" sz="1400" kern="1200" dirty="0">
                          <a:solidFill>
                            <a:schemeClr val="tx1"/>
                          </a:solidFill>
                          <a:latin typeface="+mj-lt"/>
                          <a:ea typeface="+mn-ea"/>
                          <a:cs typeface="+mn-cs"/>
                        </a:rPr>
                        <a:t>90 </a:t>
                      </a:r>
                      <a:r>
                        <a:rPr kumimoji="1" lang="en-US" altLang="ja-JP" sz="1400" kern="1200" dirty="0" err="1">
                          <a:solidFill>
                            <a:schemeClr val="tx1"/>
                          </a:solidFill>
                          <a:latin typeface="+mj-lt"/>
                          <a:ea typeface="+mn-ea"/>
                          <a:cs typeface="+mn-cs"/>
                        </a:rPr>
                        <a:t>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latin typeface="+mj-lt"/>
                        </a:rPr>
                        <a:t>SCT4090K</a:t>
                      </a:r>
                      <a:r>
                        <a:rPr kumimoji="1" lang="en-US" altLang="ja-JP" sz="1200" kern="1200" dirty="0">
                          <a:solidFill>
                            <a:schemeClr val="tx1"/>
                          </a:solidFill>
                          <a:latin typeface="+mn-lt"/>
                          <a:ea typeface="+mn-ea"/>
                          <a:cs typeface="+mn-cs"/>
                        </a:rPr>
                        <a:t>E</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13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latin typeface="+mj-lt"/>
                        </a:rPr>
                        <a:t>SCT4090K</a:t>
                      </a:r>
                      <a:r>
                        <a:rPr kumimoji="1" lang="en-US" altLang="ja-JP" sz="1200" kern="1200" dirty="0">
                          <a:solidFill>
                            <a:schemeClr val="tx1"/>
                          </a:solidFill>
                          <a:latin typeface="+mn-lt"/>
                          <a:ea typeface="+mn-ea"/>
                          <a:cs typeface="+mn-cs"/>
                        </a:rPr>
                        <a:t>R</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13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a:latin typeface="+mj-lt"/>
                        </a:rPr>
                        <a:t>SCT4090K</a:t>
                      </a:r>
                      <a:r>
                        <a:rPr kumimoji="1" lang="en-US" altLang="ja-JP" sz="1200" kern="1200">
                          <a:solidFill>
                            <a:schemeClr val="tx1"/>
                          </a:solidFill>
                          <a:latin typeface="+mn-lt"/>
                          <a:ea typeface="+mn-ea"/>
                          <a:cs typeface="+mn-cs"/>
                        </a:rPr>
                        <a:t>WA</a:t>
                      </a:r>
                      <a:endParaRPr kumimoji="1" lang="ja-JP" altLang="en-US" sz="12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12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83087125"/>
                  </a:ext>
                </a:extLst>
              </a:tr>
            </a:tbl>
          </a:graphicData>
        </a:graphic>
      </p:graphicFrame>
      <p:sp>
        <p:nvSpPr>
          <p:cNvPr id="23" name="正方形/長方形 22">
            <a:extLst>
              <a:ext uri="{FF2B5EF4-FFF2-40B4-BE49-F238E27FC236}">
                <a16:creationId xmlns:a16="http://schemas.microsoft.com/office/drawing/2014/main" id="{60BF45CE-13E4-4C9C-9DC4-ED827613F6E4}"/>
              </a:ext>
            </a:extLst>
          </p:cNvPr>
          <p:cNvSpPr/>
          <p:nvPr/>
        </p:nvSpPr>
        <p:spPr>
          <a:xfrm>
            <a:off x="4879733" y="1273894"/>
            <a:ext cx="972000" cy="972000"/>
          </a:xfrm>
          <a:prstGeom prst="rect">
            <a:avLst/>
          </a:prstGeom>
          <a:gradFill flip="none" rotWithShape="1">
            <a:gsLst>
              <a:gs pos="0">
                <a:schemeClr val="accent1">
                  <a:lumMod val="5000"/>
                  <a:lumOff val="95000"/>
                </a:schemeClr>
              </a:gs>
              <a:gs pos="82000">
                <a:schemeClr val="bg1"/>
              </a:gs>
              <a:gs pos="100000">
                <a:schemeClr val="bg2">
                  <a:lumMod val="50000"/>
                </a:schemeClr>
              </a:gs>
            </a:gsLst>
            <a:path path="rect">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2" name="図 41">
            <a:extLst>
              <a:ext uri="{FF2B5EF4-FFF2-40B4-BE49-F238E27FC236}">
                <a16:creationId xmlns:a16="http://schemas.microsoft.com/office/drawing/2014/main" id="{E9445C4A-8955-4D6A-9CC3-0E6FABE03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9603" y="1403205"/>
            <a:ext cx="398673" cy="770979"/>
          </a:xfrm>
          <a:prstGeom prst="rect">
            <a:avLst/>
          </a:prstGeom>
        </p:spPr>
      </p:pic>
      <p:sp>
        <p:nvSpPr>
          <p:cNvPr id="47" name="テキスト ボックス 46">
            <a:extLst>
              <a:ext uri="{FF2B5EF4-FFF2-40B4-BE49-F238E27FC236}">
                <a16:creationId xmlns:a16="http://schemas.microsoft.com/office/drawing/2014/main" id="{9A9EE913-6044-4169-B94B-A1487A46C856}"/>
              </a:ext>
            </a:extLst>
          </p:cNvPr>
          <p:cNvSpPr txBox="1"/>
          <p:nvPr/>
        </p:nvSpPr>
        <p:spPr>
          <a:xfrm>
            <a:off x="10434673" y="755845"/>
            <a:ext cx="1011367" cy="276999"/>
          </a:xfrm>
          <a:prstGeom prst="rect">
            <a:avLst/>
          </a:prstGeom>
          <a:noFill/>
        </p:spPr>
        <p:txBody>
          <a:bodyPr wrap="none" rtlCol="0">
            <a:spAutoFit/>
          </a:bodyPr>
          <a:lstStyle/>
          <a:p>
            <a:pPr>
              <a:spcBef>
                <a:spcPts val="400"/>
              </a:spcBef>
            </a:pPr>
            <a:r>
              <a:rPr lang="en-US" altLang="ja-JP" sz="1200" dirty="0">
                <a:solidFill>
                  <a:schemeClr val="tx2"/>
                </a:solidFill>
                <a:latin typeface="+mj-lt"/>
                <a:ea typeface="+mn-ea"/>
                <a:cs typeface="メイリオ" panose="020B0604030504040204" pitchFamily="50" charset="-128"/>
              </a:rPr>
              <a:t>Apr.20.2023</a:t>
            </a:r>
            <a:endParaRPr kumimoji="1" lang="ja-JP" altLang="en-US" sz="1200" dirty="0">
              <a:solidFill>
                <a:schemeClr val="tx2"/>
              </a:solidFill>
              <a:latin typeface="+mj-lt"/>
              <a:ea typeface="+mn-ea"/>
              <a:cs typeface="メイリオ" panose="020B0604030504040204" pitchFamily="50" charset="-128"/>
            </a:endParaRPr>
          </a:p>
        </p:txBody>
      </p:sp>
      <p:sp>
        <p:nvSpPr>
          <p:cNvPr id="49" name="正方形/長方形 48">
            <a:extLst>
              <a:ext uri="{FF2B5EF4-FFF2-40B4-BE49-F238E27FC236}">
                <a16:creationId xmlns:a16="http://schemas.microsoft.com/office/drawing/2014/main" id="{AC314C50-C1E0-4B06-A8F3-CD5D36E30BA3}"/>
              </a:ext>
            </a:extLst>
          </p:cNvPr>
          <p:cNvSpPr/>
          <p:nvPr/>
        </p:nvSpPr>
        <p:spPr>
          <a:xfrm>
            <a:off x="7319361" y="1268126"/>
            <a:ext cx="972000" cy="972000"/>
          </a:xfrm>
          <a:prstGeom prst="rect">
            <a:avLst/>
          </a:prstGeom>
          <a:gradFill flip="none" rotWithShape="1">
            <a:gsLst>
              <a:gs pos="0">
                <a:schemeClr val="accent1">
                  <a:lumMod val="5000"/>
                  <a:lumOff val="95000"/>
                </a:schemeClr>
              </a:gs>
              <a:gs pos="82000">
                <a:schemeClr val="bg1"/>
              </a:gs>
              <a:gs pos="100000">
                <a:schemeClr val="bg2">
                  <a:lumMod val="50000"/>
                </a:schemeClr>
              </a:gs>
            </a:gsLst>
            <a:path path="rect">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a:extLst>
              <a:ext uri="{FF2B5EF4-FFF2-40B4-BE49-F238E27FC236}">
                <a16:creationId xmlns:a16="http://schemas.microsoft.com/office/drawing/2014/main" id="{85EBB2D5-405C-4B04-B9E1-B61AA4FE2886}"/>
              </a:ext>
            </a:extLst>
          </p:cNvPr>
          <p:cNvSpPr/>
          <p:nvPr/>
        </p:nvSpPr>
        <p:spPr>
          <a:xfrm>
            <a:off x="9762189" y="1252839"/>
            <a:ext cx="972000" cy="972000"/>
          </a:xfrm>
          <a:prstGeom prst="rect">
            <a:avLst/>
          </a:prstGeom>
          <a:gradFill flip="none" rotWithShape="1">
            <a:gsLst>
              <a:gs pos="0">
                <a:schemeClr val="accent1">
                  <a:lumMod val="5000"/>
                  <a:lumOff val="95000"/>
                </a:schemeClr>
              </a:gs>
              <a:gs pos="82000">
                <a:schemeClr val="bg1"/>
              </a:gs>
              <a:gs pos="100000">
                <a:schemeClr val="bg2">
                  <a:lumMod val="50000"/>
                </a:schemeClr>
              </a:gs>
            </a:gsLst>
            <a:path path="rect">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4" name="図 43">
            <a:extLst>
              <a:ext uri="{FF2B5EF4-FFF2-40B4-BE49-F238E27FC236}">
                <a16:creationId xmlns:a16="http://schemas.microsoft.com/office/drawing/2014/main" id="{5AF7575B-51CC-45D3-9B62-9BBCF6E88886}"/>
              </a:ext>
            </a:extLst>
          </p:cNvPr>
          <p:cNvPicPr>
            <a:picLocks noChangeAspect="1"/>
          </p:cNvPicPr>
          <p:nvPr/>
        </p:nvPicPr>
        <p:blipFill rotWithShape="1">
          <a:blip r:embed="rId3"/>
          <a:srcRect l="38511" t="12808" r="55695" b="61646"/>
          <a:stretch/>
        </p:blipFill>
        <p:spPr>
          <a:xfrm>
            <a:off x="7628961" y="1411689"/>
            <a:ext cx="352800" cy="756000"/>
          </a:xfrm>
          <a:prstGeom prst="rect">
            <a:avLst/>
          </a:prstGeom>
        </p:spPr>
      </p:pic>
      <p:pic>
        <p:nvPicPr>
          <p:cNvPr id="46" name="図 45">
            <a:extLst>
              <a:ext uri="{FF2B5EF4-FFF2-40B4-BE49-F238E27FC236}">
                <a16:creationId xmlns:a16="http://schemas.microsoft.com/office/drawing/2014/main" id="{03227AF9-1186-44CB-9B50-5837119C60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6011" y="1478364"/>
            <a:ext cx="564355" cy="484968"/>
          </a:xfrm>
          <a:prstGeom prst="rect">
            <a:avLst/>
          </a:prstGeom>
        </p:spPr>
      </p:pic>
      <p:sp>
        <p:nvSpPr>
          <p:cNvPr id="2" name="テキスト ボックス 1">
            <a:extLst>
              <a:ext uri="{FF2B5EF4-FFF2-40B4-BE49-F238E27FC236}">
                <a16:creationId xmlns:a16="http://schemas.microsoft.com/office/drawing/2014/main" id="{CEC537E9-05CC-4F6A-8EB8-72E624F18023}"/>
              </a:ext>
            </a:extLst>
          </p:cNvPr>
          <p:cNvSpPr txBox="1"/>
          <p:nvPr/>
        </p:nvSpPr>
        <p:spPr>
          <a:xfrm>
            <a:off x="1252118" y="6235560"/>
            <a:ext cx="7026282" cy="512961"/>
          </a:xfrm>
          <a:prstGeom prst="rect">
            <a:avLst/>
          </a:prstGeom>
          <a:noFill/>
        </p:spPr>
        <p:txBody>
          <a:bodyPr wrap="none" rtlCol="0">
            <a:spAutoFit/>
          </a:bodyPr>
          <a:lstStyle/>
          <a:p>
            <a:pPr marL="171450" indent="-171450">
              <a:spcBef>
                <a:spcPts val="400"/>
              </a:spcBef>
              <a:buFont typeface="Arial" panose="020B0604020202020204" pitchFamily="34" charset="0"/>
              <a:buChar char="•"/>
            </a:pPr>
            <a:r>
              <a:rPr kumimoji="1" lang="en-US" altLang="ja-JP" sz="1200" dirty="0">
                <a:solidFill>
                  <a:schemeClr val="tx2"/>
                </a:solidFill>
                <a:latin typeface="+mj-lt"/>
                <a:ea typeface="+mn-ea"/>
                <a:cs typeface="メイリオ" panose="020B0604030504040204" pitchFamily="50" charset="-128"/>
              </a:rPr>
              <a:t>Standard Grade : Grade</a:t>
            </a:r>
            <a:r>
              <a:rPr kumimoji="1" lang="ja-JP" altLang="en-US" sz="1200" dirty="0">
                <a:solidFill>
                  <a:schemeClr val="tx2"/>
                </a:solidFill>
                <a:latin typeface="+mj-lt"/>
                <a:ea typeface="+mn-ea"/>
                <a:cs typeface="メイリオ" panose="020B0604030504040204" pitchFamily="50" charset="-128"/>
              </a:rPr>
              <a:t> </a:t>
            </a:r>
            <a:r>
              <a:rPr kumimoji="1" lang="en-US" altLang="ja-JP" sz="1200" dirty="0">
                <a:solidFill>
                  <a:schemeClr val="tx2"/>
                </a:solidFill>
                <a:latin typeface="+mj-lt"/>
                <a:ea typeface="+mn-ea"/>
                <a:cs typeface="メイリオ" panose="020B0604030504040204" pitchFamily="50" charset="-128"/>
              </a:rPr>
              <a:t>for consumer and Industrial. Not automotive grade.</a:t>
            </a:r>
          </a:p>
          <a:p>
            <a:pPr marL="171450" indent="-171450">
              <a:spcBef>
                <a:spcPts val="400"/>
              </a:spcBef>
              <a:buFont typeface="Arial" panose="020B0604020202020204" pitchFamily="34" charset="0"/>
              <a:buChar char="•"/>
            </a:pPr>
            <a:r>
              <a:rPr lang="en-US" altLang="ja-JP" sz="1200" dirty="0">
                <a:solidFill>
                  <a:schemeClr val="tx2"/>
                </a:solidFill>
                <a:latin typeface="+mj-lt"/>
                <a:cs typeface="メイリオ" panose="020B0604030504040204" pitchFamily="50" charset="-128"/>
              </a:rPr>
              <a:t>Under development :</a:t>
            </a:r>
            <a:r>
              <a:rPr lang="ja-JP" altLang="en-US" sz="1200" dirty="0">
                <a:solidFill>
                  <a:schemeClr val="tx2"/>
                </a:solidFill>
                <a:latin typeface="+mj-lt"/>
                <a:cs typeface="メイリオ" panose="020B0604030504040204" pitchFamily="50" charset="-128"/>
              </a:rPr>
              <a:t> </a:t>
            </a:r>
            <a:r>
              <a:rPr lang="en-US" altLang="ja-JP" sz="1200" dirty="0">
                <a:solidFill>
                  <a:schemeClr val="tx2"/>
                </a:solidFill>
                <a:latin typeface="+mj-lt"/>
                <a:cs typeface="メイリオ" panose="020B0604030504040204" pitchFamily="50" charset="-128"/>
              </a:rPr>
              <a:t>DS Sample Available (It depends on sample stock). Please contact our sales.</a:t>
            </a:r>
            <a:endParaRPr kumimoji="1" lang="ja-JP" altLang="en-US" sz="1200" dirty="0">
              <a:solidFill>
                <a:schemeClr val="tx2"/>
              </a:solidFill>
              <a:latin typeface="+mj-lt"/>
              <a:ea typeface="+mn-ea"/>
              <a:cs typeface="メイリオ" panose="020B0604030504040204" pitchFamily="50" charset="-128"/>
            </a:endParaRPr>
          </a:p>
        </p:txBody>
      </p:sp>
      <p:grpSp>
        <p:nvGrpSpPr>
          <p:cNvPr id="51" name="グループ化 50">
            <a:extLst>
              <a:ext uri="{FF2B5EF4-FFF2-40B4-BE49-F238E27FC236}">
                <a16:creationId xmlns:a16="http://schemas.microsoft.com/office/drawing/2014/main" id="{635EB668-F927-41BE-BD9B-FD7C2945E3EB}"/>
              </a:ext>
            </a:extLst>
          </p:cNvPr>
          <p:cNvGrpSpPr/>
          <p:nvPr/>
        </p:nvGrpSpPr>
        <p:grpSpPr>
          <a:xfrm>
            <a:off x="2076219" y="3071706"/>
            <a:ext cx="751681" cy="209929"/>
            <a:chOff x="1228205" y="3441549"/>
            <a:chExt cx="472135" cy="112199"/>
          </a:xfrm>
        </p:grpSpPr>
        <p:sp>
          <p:nvSpPr>
            <p:cNvPr id="52" name="台形 51">
              <a:extLst>
                <a:ext uri="{FF2B5EF4-FFF2-40B4-BE49-F238E27FC236}">
                  <a16:creationId xmlns:a16="http://schemas.microsoft.com/office/drawing/2014/main" id="{F647C0EB-E762-4F66-AB65-B4123991DC4E}"/>
                </a:ext>
              </a:extLst>
            </p:cNvPr>
            <p:cNvSpPr/>
            <p:nvPr/>
          </p:nvSpPr>
          <p:spPr>
            <a:xfrm flipV="1">
              <a:off x="1228205" y="3441549"/>
              <a:ext cx="472134" cy="108000"/>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20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a:extLst>
                <a:ext uri="{FF2B5EF4-FFF2-40B4-BE49-F238E27FC236}">
                  <a16:creationId xmlns:a16="http://schemas.microsoft.com/office/drawing/2014/main" id="{E9BF885F-0087-498B-ABE5-C22C94CFC6CA}"/>
                </a:ext>
              </a:extLst>
            </p:cNvPr>
            <p:cNvSpPr txBox="1"/>
            <p:nvPr/>
          </p:nvSpPr>
          <p:spPr>
            <a:xfrm>
              <a:off x="1228205" y="3463415"/>
              <a:ext cx="472135" cy="90333"/>
            </a:xfrm>
            <a:prstGeom prst="rect">
              <a:avLst/>
            </a:prstGeom>
            <a:noFill/>
          </p:spPr>
          <p:txBody>
            <a:bodyPr wrap="square" lIns="72000" tIns="18000" rIns="72000" bIns="18000" rtlCol="0" anchor="ctr">
              <a:spAutoFit/>
            </a:bodyPr>
            <a:lstStyle/>
            <a:p>
              <a:pPr algn="ctr">
                <a:lnSpc>
                  <a:spcPts val="500"/>
                </a:lnSpc>
                <a:spcBef>
                  <a:spcPts val="400"/>
                </a:spcBef>
              </a:pPr>
              <a:r>
                <a:rPr lang="en-US" altLang="ja-JP" sz="700" b="1" i="1" dirty="0">
                  <a:solidFill>
                    <a:schemeClr val="bg1"/>
                  </a:solidFill>
                  <a:ea typeface="+mn-ea"/>
                  <a:cs typeface="メイリオ" panose="020B0604030504040204" pitchFamily="50" charset="-128"/>
                </a:rPr>
                <a:t>Under</a:t>
              </a:r>
              <a:br>
                <a:rPr lang="en-US" altLang="ja-JP" sz="700" b="1" i="1" dirty="0">
                  <a:solidFill>
                    <a:schemeClr val="bg1"/>
                  </a:solidFill>
                  <a:ea typeface="+mn-ea"/>
                  <a:cs typeface="メイリオ" panose="020B0604030504040204" pitchFamily="50" charset="-128"/>
                </a:rPr>
              </a:br>
              <a:r>
                <a:rPr lang="en-US" altLang="ja-JP" sz="700" b="1" i="1" dirty="0">
                  <a:solidFill>
                    <a:schemeClr val="bg1"/>
                  </a:solidFill>
                  <a:ea typeface="+mn-ea"/>
                  <a:cs typeface="メイリオ" panose="020B0604030504040204" pitchFamily="50" charset="-128"/>
                </a:rPr>
                <a:t>Development</a:t>
              </a:r>
            </a:p>
          </p:txBody>
        </p:sp>
      </p:grpSp>
      <p:grpSp>
        <p:nvGrpSpPr>
          <p:cNvPr id="54" name="グループ化 53">
            <a:extLst>
              <a:ext uri="{FF2B5EF4-FFF2-40B4-BE49-F238E27FC236}">
                <a16:creationId xmlns:a16="http://schemas.microsoft.com/office/drawing/2014/main" id="{9F5E4D26-666B-4981-86AD-D3E404A13185}"/>
              </a:ext>
            </a:extLst>
          </p:cNvPr>
          <p:cNvGrpSpPr/>
          <p:nvPr/>
        </p:nvGrpSpPr>
        <p:grpSpPr>
          <a:xfrm>
            <a:off x="2075190" y="3648624"/>
            <a:ext cx="751681" cy="209929"/>
            <a:chOff x="1228205" y="3441549"/>
            <a:chExt cx="472135" cy="112199"/>
          </a:xfrm>
        </p:grpSpPr>
        <p:sp>
          <p:nvSpPr>
            <p:cNvPr id="55" name="台形 54">
              <a:extLst>
                <a:ext uri="{FF2B5EF4-FFF2-40B4-BE49-F238E27FC236}">
                  <a16:creationId xmlns:a16="http://schemas.microsoft.com/office/drawing/2014/main" id="{79AD38C6-6370-4DB8-B231-C3BA0B528AA9}"/>
                </a:ext>
              </a:extLst>
            </p:cNvPr>
            <p:cNvSpPr/>
            <p:nvPr/>
          </p:nvSpPr>
          <p:spPr>
            <a:xfrm flipV="1">
              <a:off x="1228205" y="3441549"/>
              <a:ext cx="472134" cy="108000"/>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20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a:extLst>
                <a:ext uri="{FF2B5EF4-FFF2-40B4-BE49-F238E27FC236}">
                  <a16:creationId xmlns:a16="http://schemas.microsoft.com/office/drawing/2014/main" id="{CB2B504B-1874-4CA3-BC36-38D44627FFCD}"/>
                </a:ext>
              </a:extLst>
            </p:cNvPr>
            <p:cNvSpPr txBox="1"/>
            <p:nvPr/>
          </p:nvSpPr>
          <p:spPr>
            <a:xfrm>
              <a:off x="1228205" y="3463415"/>
              <a:ext cx="472135" cy="90333"/>
            </a:xfrm>
            <a:prstGeom prst="rect">
              <a:avLst/>
            </a:prstGeom>
            <a:noFill/>
          </p:spPr>
          <p:txBody>
            <a:bodyPr wrap="square" lIns="72000" tIns="18000" rIns="72000" bIns="18000" rtlCol="0" anchor="ctr">
              <a:spAutoFit/>
            </a:bodyPr>
            <a:lstStyle/>
            <a:p>
              <a:pPr algn="ctr">
                <a:lnSpc>
                  <a:spcPts val="500"/>
                </a:lnSpc>
                <a:spcBef>
                  <a:spcPts val="400"/>
                </a:spcBef>
              </a:pPr>
              <a:r>
                <a:rPr lang="en-US" altLang="ja-JP" sz="700" b="1" i="1" dirty="0">
                  <a:solidFill>
                    <a:schemeClr val="bg1"/>
                  </a:solidFill>
                  <a:ea typeface="+mn-ea"/>
                  <a:cs typeface="メイリオ" panose="020B0604030504040204" pitchFamily="50" charset="-128"/>
                </a:rPr>
                <a:t>Under</a:t>
              </a:r>
              <a:br>
                <a:rPr lang="en-US" altLang="ja-JP" sz="700" b="1" i="1" dirty="0">
                  <a:solidFill>
                    <a:schemeClr val="bg1"/>
                  </a:solidFill>
                  <a:ea typeface="+mn-ea"/>
                  <a:cs typeface="メイリオ" panose="020B0604030504040204" pitchFamily="50" charset="-128"/>
                </a:rPr>
              </a:br>
              <a:r>
                <a:rPr lang="en-US" altLang="ja-JP" sz="700" b="1" i="1" dirty="0">
                  <a:solidFill>
                    <a:schemeClr val="bg1"/>
                  </a:solidFill>
                  <a:ea typeface="+mn-ea"/>
                  <a:cs typeface="メイリオ" panose="020B0604030504040204" pitchFamily="50" charset="-128"/>
                </a:rPr>
                <a:t>Development</a:t>
              </a:r>
            </a:p>
          </p:txBody>
        </p:sp>
      </p:grpSp>
      <p:grpSp>
        <p:nvGrpSpPr>
          <p:cNvPr id="57" name="グループ化 56">
            <a:extLst>
              <a:ext uri="{FF2B5EF4-FFF2-40B4-BE49-F238E27FC236}">
                <a16:creationId xmlns:a16="http://schemas.microsoft.com/office/drawing/2014/main" id="{E5A4EAF1-C3DA-4E8E-AB21-86073F1EF220}"/>
              </a:ext>
            </a:extLst>
          </p:cNvPr>
          <p:cNvGrpSpPr/>
          <p:nvPr/>
        </p:nvGrpSpPr>
        <p:grpSpPr>
          <a:xfrm>
            <a:off x="2074161" y="4208160"/>
            <a:ext cx="751681" cy="209929"/>
            <a:chOff x="1228205" y="3441549"/>
            <a:chExt cx="472135" cy="112199"/>
          </a:xfrm>
        </p:grpSpPr>
        <p:sp>
          <p:nvSpPr>
            <p:cNvPr id="58" name="台形 57">
              <a:extLst>
                <a:ext uri="{FF2B5EF4-FFF2-40B4-BE49-F238E27FC236}">
                  <a16:creationId xmlns:a16="http://schemas.microsoft.com/office/drawing/2014/main" id="{FF4762EA-E63B-4864-9420-C95664CE43E7}"/>
                </a:ext>
              </a:extLst>
            </p:cNvPr>
            <p:cNvSpPr/>
            <p:nvPr/>
          </p:nvSpPr>
          <p:spPr>
            <a:xfrm flipV="1">
              <a:off x="1228205" y="3441549"/>
              <a:ext cx="472134" cy="108000"/>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20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テキスト ボックス 58">
              <a:extLst>
                <a:ext uri="{FF2B5EF4-FFF2-40B4-BE49-F238E27FC236}">
                  <a16:creationId xmlns:a16="http://schemas.microsoft.com/office/drawing/2014/main" id="{32CA3FB3-6E66-42FA-A389-4DAE5E0B311A}"/>
                </a:ext>
              </a:extLst>
            </p:cNvPr>
            <p:cNvSpPr txBox="1"/>
            <p:nvPr/>
          </p:nvSpPr>
          <p:spPr>
            <a:xfrm>
              <a:off x="1228205" y="3463415"/>
              <a:ext cx="472135" cy="90333"/>
            </a:xfrm>
            <a:prstGeom prst="rect">
              <a:avLst/>
            </a:prstGeom>
            <a:noFill/>
          </p:spPr>
          <p:txBody>
            <a:bodyPr wrap="square" lIns="72000" tIns="18000" rIns="72000" bIns="18000" rtlCol="0" anchor="ctr">
              <a:spAutoFit/>
            </a:bodyPr>
            <a:lstStyle/>
            <a:p>
              <a:pPr algn="ctr">
                <a:lnSpc>
                  <a:spcPts val="500"/>
                </a:lnSpc>
                <a:spcBef>
                  <a:spcPts val="400"/>
                </a:spcBef>
              </a:pPr>
              <a:r>
                <a:rPr lang="en-US" altLang="ja-JP" sz="700" b="1" i="1" dirty="0">
                  <a:solidFill>
                    <a:schemeClr val="bg1"/>
                  </a:solidFill>
                  <a:ea typeface="+mn-ea"/>
                  <a:cs typeface="メイリオ" panose="020B0604030504040204" pitchFamily="50" charset="-128"/>
                </a:rPr>
                <a:t>Under</a:t>
              </a:r>
              <a:br>
                <a:rPr lang="en-US" altLang="ja-JP" sz="700" b="1" i="1" dirty="0">
                  <a:solidFill>
                    <a:schemeClr val="bg1"/>
                  </a:solidFill>
                  <a:ea typeface="+mn-ea"/>
                  <a:cs typeface="メイリオ" panose="020B0604030504040204" pitchFamily="50" charset="-128"/>
                </a:rPr>
              </a:br>
              <a:r>
                <a:rPr lang="en-US" altLang="ja-JP" sz="700" b="1" i="1" dirty="0">
                  <a:solidFill>
                    <a:schemeClr val="bg1"/>
                  </a:solidFill>
                  <a:ea typeface="+mn-ea"/>
                  <a:cs typeface="メイリオ" panose="020B0604030504040204" pitchFamily="50" charset="-128"/>
                </a:rPr>
                <a:t>Development</a:t>
              </a:r>
            </a:p>
          </p:txBody>
        </p:sp>
      </p:grpSp>
      <p:grpSp>
        <p:nvGrpSpPr>
          <p:cNvPr id="60" name="グループ化 59">
            <a:extLst>
              <a:ext uri="{FF2B5EF4-FFF2-40B4-BE49-F238E27FC236}">
                <a16:creationId xmlns:a16="http://schemas.microsoft.com/office/drawing/2014/main" id="{562E25BA-72A9-4907-B6F4-917F5B85BB73}"/>
              </a:ext>
            </a:extLst>
          </p:cNvPr>
          <p:cNvGrpSpPr/>
          <p:nvPr/>
        </p:nvGrpSpPr>
        <p:grpSpPr>
          <a:xfrm>
            <a:off x="2068560" y="4794603"/>
            <a:ext cx="751681" cy="209929"/>
            <a:chOff x="1228205" y="3441549"/>
            <a:chExt cx="472135" cy="112199"/>
          </a:xfrm>
        </p:grpSpPr>
        <p:sp>
          <p:nvSpPr>
            <p:cNvPr id="61" name="台形 60">
              <a:extLst>
                <a:ext uri="{FF2B5EF4-FFF2-40B4-BE49-F238E27FC236}">
                  <a16:creationId xmlns:a16="http://schemas.microsoft.com/office/drawing/2014/main" id="{0CE9C1DD-A7F1-4FFA-BEEA-9E2A4C9B5D1E}"/>
                </a:ext>
              </a:extLst>
            </p:cNvPr>
            <p:cNvSpPr/>
            <p:nvPr/>
          </p:nvSpPr>
          <p:spPr>
            <a:xfrm flipV="1">
              <a:off x="1228205" y="3441549"/>
              <a:ext cx="472134" cy="108000"/>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20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テキスト ボックス 61">
              <a:extLst>
                <a:ext uri="{FF2B5EF4-FFF2-40B4-BE49-F238E27FC236}">
                  <a16:creationId xmlns:a16="http://schemas.microsoft.com/office/drawing/2014/main" id="{128B12AA-AF21-48E8-B240-A8FE3A9FB5CE}"/>
                </a:ext>
              </a:extLst>
            </p:cNvPr>
            <p:cNvSpPr txBox="1"/>
            <p:nvPr/>
          </p:nvSpPr>
          <p:spPr>
            <a:xfrm>
              <a:off x="1228205" y="3463415"/>
              <a:ext cx="472135" cy="90333"/>
            </a:xfrm>
            <a:prstGeom prst="rect">
              <a:avLst/>
            </a:prstGeom>
            <a:noFill/>
          </p:spPr>
          <p:txBody>
            <a:bodyPr wrap="square" lIns="72000" tIns="18000" rIns="72000" bIns="18000" rtlCol="0" anchor="ctr">
              <a:spAutoFit/>
            </a:bodyPr>
            <a:lstStyle/>
            <a:p>
              <a:pPr algn="ctr">
                <a:lnSpc>
                  <a:spcPts val="500"/>
                </a:lnSpc>
                <a:spcBef>
                  <a:spcPts val="400"/>
                </a:spcBef>
              </a:pPr>
              <a:r>
                <a:rPr lang="en-US" altLang="ja-JP" sz="700" b="1" i="1" dirty="0">
                  <a:solidFill>
                    <a:schemeClr val="bg1"/>
                  </a:solidFill>
                  <a:ea typeface="+mn-ea"/>
                  <a:cs typeface="メイリオ" panose="020B0604030504040204" pitchFamily="50" charset="-128"/>
                </a:rPr>
                <a:t>Under</a:t>
              </a:r>
              <a:br>
                <a:rPr lang="en-US" altLang="ja-JP" sz="700" b="1" i="1" dirty="0">
                  <a:solidFill>
                    <a:schemeClr val="bg1"/>
                  </a:solidFill>
                  <a:ea typeface="+mn-ea"/>
                  <a:cs typeface="メイリオ" panose="020B0604030504040204" pitchFamily="50" charset="-128"/>
                </a:rPr>
              </a:br>
              <a:r>
                <a:rPr lang="en-US" altLang="ja-JP" sz="700" b="1" i="1" dirty="0">
                  <a:solidFill>
                    <a:schemeClr val="bg1"/>
                  </a:solidFill>
                  <a:ea typeface="+mn-ea"/>
                  <a:cs typeface="メイリオ" panose="020B0604030504040204" pitchFamily="50" charset="-128"/>
                </a:rPr>
                <a:t>Development</a:t>
              </a:r>
            </a:p>
          </p:txBody>
        </p:sp>
      </p:grpSp>
      <p:grpSp>
        <p:nvGrpSpPr>
          <p:cNvPr id="63" name="グループ化 62">
            <a:extLst>
              <a:ext uri="{FF2B5EF4-FFF2-40B4-BE49-F238E27FC236}">
                <a16:creationId xmlns:a16="http://schemas.microsoft.com/office/drawing/2014/main" id="{410C17DD-5237-4EAF-978D-3073ED2E8A13}"/>
              </a:ext>
            </a:extLst>
          </p:cNvPr>
          <p:cNvGrpSpPr/>
          <p:nvPr/>
        </p:nvGrpSpPr>
        <p:grpSpPr>
          <a:xfrm>
            <a:off x="2067531" y="5371521"/>
            <a:ext cx="751681" cy="209929"/>
            <a:chOff x="1228205" y="3441549"/>
            <a:chExt cx="472135" cy="112199"/>
          </a:xfrm>
        </p:grpSpPr>
        <p:sp>
          <p:nvSpPr>
            <p:cNvPr id="64" name="台形 63">
              <a:extLst>
                <a:ext uri="{FF2B5EF4-FFF2-40B4-BE49-F238E27FC236}">
                  <a16:creationId xmlns:a16="http://schemas.microsoft.com/office/drawing/2014/main" id="{F82E5EE5-A828-475A-A5B2-53B5E90A9AD6}"/>
                </a:ext>
              </a:extLst>
            </p:cNvPr>
            <p:cNvSpPr/>
            <p:nvPr/>
          </p:nvSpPr>
          <p:spPr>
            <a:xfrm flipV="1">
              <a:off x="1228205" y="3441549"/>
              <a:ext cx="472134" cy="108000"/>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20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a:extLst>
                <a:ext uri="{FF2B5EF4-FFF2-40B4-BE49-F238E27FC236}">
                  <a16:creationId xmlns:a16="http://schemas.microsoft.com/office/drawing/2014/main" id="{23E4EFB3-6D26-4FFA-B57C-3603FE1C7AEB}"/>
                </a:ext>
              </a:extLst>
            </p:cNvPr>
            <p:cNvSpPr txBox="1"/>
            <p:nvPr/>
          </p:nvSpPr>
          <p:spPr>
            <a:xfrm>
              <a:off x="1228205" y="3463415"/>
              <a:ext cx="472135" cy="90333"/>
            </a:xfrm>
            <a:prstGeom prst="rect">
              <a:avLst/>
            </a:prstGeom>
            <a:noFill/>
          </p:spPr>
          <p:txBody>
            <a:bodyPr wrap="square" lIns="72000" tIns="18000" rIns="72000" bIns="18000" rtlCol="0" anchor="ctr">
              <a:spAutoFit/>
            </a:bodyPr>
            <a:lstStyle/>
            <a:p>
              <a:pPr algn="ctr">
                <a:lnSpc>
                  <a:spcPts val="500"/>
                </a:lnSpc>
                <a:spcBef>
                  <a:spcPts val="400"/>
                </a:spcBef>
              </a:pPr>
              <a:r>
                <a:rPr lang="en-US" altLang="ja-JP" sz="700" b="1" i="1" dirty="0">
                  <a:solidFill>
                    <a:schemeClr val="bg1"/>
                  </a:solidFill>
                  <a:ea typeface="+mn-ea"/>
                  <a:cs typeface="メイリオ" panose="020B0604030504040204" pitchFamily="50" charset="-128"/>
                </a:rPr>
                <a:t>Under</a:t>
              </a:r>
              <a:br>
                <a:rPr lang="en-US" altLang="ja-JP" sz="700" b="1" i="1" dirty="0">
                  <a:solidFill>
                    <a:schemeClr val="bg1"/>
                  </a:solidFill>
                  <a:ea typeface="+mn-ea"/>
                  <a:cs typeface="メイリオ" panose="020B0604030504040204" pitchFamily="50" charset="-128"/>
                </a:rPr>
              </a:br>
              <a:r>
                <a:rPr lang="en-US" altLang="ja-JP" sz="700" b="1" i="1" dirty="0">
                  <a:solidFill>
                    <a:schemeClr val="bg1"/>
                  </a:solidFill>
                  <a:ea typeface="+mn-ea"/>
                  <a:cs typeface="メイリオ" panose="020B0604030504040204" pitchFamily="50" charset="-128"/>
                </a:rPr>
                <a:t>Development</a:t>
              </a:r>
            </a:p>
          </p:txBody>
        </p:sp>
      </p:grpSp>
      <p:grpSp>
        <p:nvGrpSpPr>
          <p:cNvPr id="66" name="グループ化 65">
            <a:extLst>
              <a:ext uri="{FF2B5EF4-FFF2-40B4-BE49-F238E27FC236}">
                <a16:creationId xmlns:a16="http://schemas.microsoft.com/office/drawing/2014/main" id="{957FE80E-3935-4BEB-95FE-A91401BA9A8E}"/>
              </a:ext>
            </a:extLst>
          </p:cNvPr>
          <p:cNvGrpSpPr/>
          <p:nvPr/>
        </p:nvGrpSpPr>
        <p:grpSpPr>
          <a:xfrm>
            <a:off x="2066502" y="5931057"/>
            <a:ext cx="751681" cy="209929"/>
            <a:chOff x="1228205" y="3441549"/>
            <a:chExt cx="472135" cy="112199"/>
          </a:xfrm>
        </p:grpSpPr>
        <p:sp>
          <p:nvSpPr>
            <p:cNvPr id="67" name="台形 66">
              <a:extLst>
                <a:ext uri="{FF2B5EF4-FFF2-40B4-BE49-F238E27FC236}">
                  <a16:creationId xmlns:a16="http://schemas.microsoft.com/office/drawing/2014/main" id="{23596CD1-610E-4340-9A56-D4CFC0CA9E1B}"/>
                </a:ext>
              </a:extLst>
            </p:cNvPr>
            <p:cNvSpPr/>
            <p:nvPr/>
          </p:nvSpPr>
          <p:spPr>
            <a:xfrm flipV="1">
              <a:off x="1228205" y="3441549"/>
              <a:ext cx="472134" cy="108000"/>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20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テキスト ボックス 67">
              <a:extLst>
                <a:ext uri="{FF2B5EF4-FFF2-40B4-BE49-F238E27FC236}">
                  <a16:creationId xmlns:a16="http://schemas.microsoft.com/office/drawing/2014/main" id="{8B883AFC-3BBA-4D5A-9D18-58B7758954EB}"/>
                </a:ext>
              </a:extLst>
            </p:cNvPr>
            <p:cNvSpPr txBox="1"/>
            <p:nvPr/>
          </p:nvSpPr>
          <p:spPr>
            <a:xfrm>
              <a:off x="1228205" y="3463415"/>
              <a:ext cx="472135" cy="90333"/>
            </a:xfrm>
            <a:prstGeom prst="rect">
              <a:avLst/>
            </a:prstGeom>
            <a:noFill/>
          </p:spPr>
          <p:txBody>
            <a:bodyPr wrap="square" lIns="72000" tIns="18000" rIns="72000" bIns="18000" rtlCol="0" anchor="ctr">
              <a:spAutoFit/>
            </a:bodyPr>
            <a:lstStyle/>
            <a:p>
              <a:pPr algn="ctr">
                <a:lnSpc>
                  <a:spcPts val="500"/>
                </a:lnSpc>
                <a:spcBef>
                  <a:spcPts val="400"/>
                </a:spcBef>
              </a:pPr>
              <a:r>
                <a:rPr lang="en-US" altLang="ja-JP" sz="700" b="1" i="1" dirty="0">
                  <a:solidFill>
                    <a:schemeClr val="bg1"/>
                  </a:solidFill>
                  <a:ea typeface="+mn-ea"/>
                  <a:cs typeface="メイリオ" panose="020B0604030504040204" pitchFamily="50" charset="-128"/>
                </a:rPr>
                <a:t>Under</a:t>
              </a:r>
              <a:br>
                <a:rPr lang="en-US" altLang="ja-JP" sz="700" b="1" i="1" dirty="0">
                  <a:solidFill>
                    <a:schemeClr val="bg1"/>
                  </a:solidFill>
                  <a:ea typeface="+mn-ea"/>
                  <a:cs typeface="メイリオ" panose="020B0604030504040204" pitchFamily="50" charset="-128"/>
                </a:rPr>
              </a:br>
              <a:r>
                <a:rPr lang="en-US" altLang="ja-JP" sz="700" b="1" i="1" dirty="0">
                  <a:solidFill>
                    <a:schemeClr val="bg1"/>
                  </a:solidFill>
                  <a:ea typeface="+mn-ea"/>
                  <a:cs typeface="メイリオ" panose="020B0604030504040204" pitchFamily="50" charset="-128"/>
                </a:rPr>
                <a:t>Development</a:t>
              </a:r>
            </a:p>
          </p:txBody>
        </p:sp>
      </p:grpSp>
    </p:spTree>
    <p:extLst>
      <p:ext uri="{BB962C8B-B14F-4D97-AF65-F5344CB8AC3E}">
        <p14:creationId xmlns:p14="http://schemas.microsoft.com/office/powerpoint/2010/main" val="3761537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FB75EC0-D5E9-4E85-9F31-5E1CD77C1EC5}"/>
              </a:ext>
            </a:extLst>
          </p:cNvPr>
          <p:cNvSpPr>
            <a:spLocks noGrp="1"/>
          </p:cNvSpPr>
          <p:nvPr>
            <p:ph type="title"/>
          </p:nvPr>
        </p:nvSpPr>
        <p:spPr/>
        <p:txBody>
          <a:bodyPr/>
          <a:lstStyle/>
          <a:p>
            <a:r>
              <a:rPr lang="en-US" altLang="ja-JP" dirty="0"/>
              <a:t>SiC MOSFET 4</a:t>
            </a:r>
            <a:r>
              <a:rPr lang="en-US" altLang="ja-JP" baseline="30000" dirty="0"/>
              <a:t>th</a:t>
            </a:r>
            <a:r>
              <a:rPr lang="en-US" altLang="ja-JP" dirty="0"/>
              <a:t> Gen Lineup </a:t>
            </a:r>
            <a:r>
              <a:rPr lang="en-US" altLang="ja-JP" sz="1800" dirty="0"/>
              <a:t>(Discrete / Automotive Grade)</a:t>
            </a:r>
            <a:endParaRPr lang="ja-JP" altLang="en-US" dirty="0"/>
          </a:p>
        </p:txBody>
      </p:sp>
      <p:graphicFrame>
        <p:nvGraphicFramePr>
          <p:cNvPr id="22" name="表 3">
            <a:extLst>
              <a:ext uri="{FF2B5EF4-FFF2-40B4-BE49-F238E27FC236}">
                <a16:creationId xmlns:a16="http://schemas.microsoft.com/office/drawing/2014/main" id="{6C9BB269-6791-4DC6-923B-A260D11CEA5D}"/>
              </a:ext>
            </a:extLst>
          </p:cNvPr>
          <p:cNvGraphicFramePr>
            <a:graphicFrameLocks noGrp="1"/>
          </p:cNvGraphicFramePr>
          <p:nvPr/>
        </p:nvGraphicFramePr>
        <p:xfrm>
          <a:off x="314577" y="1032844"/>
          <a:ext cx="11172686" cy="4141136"/>
        </p:xfrm>
        <a:graphic>
          <a:graphicData uri="http://schemas.openxmlformats.org/drawingml/2006/table">
            <a:tbl>
              <a:tblPr firstRow="1" bandRow="1">
                <a:tableStyleId>{9D7B26C5-4107-4FEC-AEDC-1716B250A1EF}</a:tableStyleId>
              </a:tblPr>
              <a:tblGrid>
                <a:gridCol w="1944455">
                  <a:extLst>
                    <a:ext uri="{9D8B030D-6E8A-4147-A177-3AD203B41FA5}">
                      <a16:colId xmlns:a16="http://schemas.microsoft.com/office/drawing/2014/main" val="2847549911"/>
                    </a:ext>
                  </a:extLst>
                </a:gridCol>
                <a:gridCol w="1880286">
                  <a:extLst>
                    <a:ext uri="{9D8B030D-6E8A-4147-A177-3AD203B41FA5}">
                      <a16:colId xmlns:a16="http://schemas.microsoft.com/office/drawing/2014/main" val="2250376205"/>
                    </a:ext>
                  </a:extLst>
                </a:gridCol>
                <a:gridCol w="1442332">
                  <a:extLst>
                    <a:ext uri="{9D8B030D-6E8A-4147-A177-3AD203B41FA5}">
                      <a16:colId xmlns:a16="http://schemas.microsoft.com/office/drawing/2014/main" val="3464748740"/>
                    </a:ext>
                  </a:extLst>
                </a:gridCol>
                <a:gridCol w="993242">
                  <a:extLst>
                    <a:ext uri="{9D8B030D-6E8A-4147-A177-3AD203B41FA5}">
                      <a16:colId xmlns:a16="http://schemas.microsoft.com/office/drawing/2014/main" val="3814187995"/>
                    </a:ext>
                  </a:extLst>
                </a:gridCol>
                <a:gridCol w="1217787">
                  <a:extLst>
                    <a:ext uri="{9D8B030D-6E8A-4147-A177-3AD203B41FA5}">
                      <a16:colId xmlns:a16="http://schemas.microsoft.com/office/drawing/2014/main" val="3061918121"/>
                    </a:ext>
                  </a:extLst>
                </a:gridCol>
                <a:gridCol w="1217787">
                  <a:extLst>
                    <a:ext uri="{9D8B030D-6E8A-4147-A177-3AD203B41FA5}">
                      <a16:colId xmlns:a16="http://schemas.microsoft.com/office/drawing/2014/main" val="3504044294"/>
                    </a:ext>
                  </a:extLst>
                </a:gridCol>
                <a:gridCol w="1259010">
                  <a:extLst>
                    <a:ext uri="{9D8B030D-6E8A-4147-A177-3AD203B41FA5}">
                      <a16:colId xmlns:a16="http://schemas.microsoft.com/office/drawing/2014/main" val="1350728451"/>
                    </a:ext>
                  </a:extLst>
                </a:gridCol>
                <a:gridCol w="1217787">
                  <a:extLst>
                    <a:ext uri="{9D8B030D-6E8A-4147-A177-3AD203B41FA5}">
                      <a16:colId xmlns:a16="http://schemas.microsoft.com/office/drawing/2014/main" val="1034841074"/>
                    </a:ext>
                  </a:extLst>
                </a:gridCol>
              </a:tblGrid>
              <a:tr h="1352216">
                <a:tc rowSpan="2">
                  <a:txBody>
                    <a:bodyPr/>
                    <a:lstStyle/>
                    <a:p>
                      <a:pPr algn="ctr"/>
                      <a:r>
                        <a:rPr kumimoji="1" lang="en-US" altLang="ja-JP" dirty="0">
                          <a:solidFill>
                            <a:schemeClr val="bg1"/>
                          </a:solidFill>
                          <a:latin typeface="+mj-lt"/>
                        </a:rPr>
                        <a:t>V</a:t>
                      </a:r>
                      <a:r>
                        <a:rPr kumimoji="1" lang="en-US" altLang="ja-JP" sz="1200" dirty="0">
                          <a:solidFill>
                            <a:schemeClr val="bg1"/>
                          </a:solidFill>
                          <a:latin typeface="+mj-lt"/>
                        </a:rPr>
                        <a:t>DSS</a:t>
                      </a:r>
                      <a:endParaRPr kumimoji="1" lang="ja-JP" altLang="en-US"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rowSpan="2">
                  <a:txBody>
                    <a:bodyPr/>
                    <a:lstStyle/>
                    <a:p>
                      <a:pPr algn="ctr"/>
                      <a:r>
                        <a:rPr kumimoji="1" lang="en-US" altLang="ja-JP" sz="1400" dirty="0">
                          <a:solidFill>
                            <a:schemeClr val="bg1"/>
                          </a:solidFill>
                          <a:latin typeface="+mj-lt"/>
                        </a:rPr>
                        <a:t>Ron</a:t>
                      </a:r>
                      <a:br>
                        <a:rPr kumimoji="1" lang="en-US" altLang="ja-JP" sz="1600" dirty="0">
                          <a:solidFill>
                            <a:schemeClr val="bg1"/>
                          </a:solidFill>
                          <a:latin typeface="+mj-lt"/>
                        </a:rPr>
                      </a:br>
                      <a:r>
                        <a:rPr kumimoji="1" lang="en-US" altLang="ja-JP" sz="1050" dirty="0">
                          <a:solidFill>
                            <a:schemeClr val="bg1"/>
                          </a:solidFill>
                          <a:latin typeface="+mj-lt"/>
                        </a:rPr>
                        <a:t>(T</a:t>
                      </a:r>
                      <a:r>
                        <a:rPr kumimoji="1" lang="en-US" altLang="ja-JP" sz="700" dirty="0">
                          <a:solidFill>
                            <a:schemeClr val="bg1"/>
                          </a:solidFill>
                          <a:latin typeface="+mj-lt"/>
                        </a:rPr>
                        <a:t>C</a:t>
                      </a:r>
                      <a:r>
                        <a:rPr kumimoji="1" lang="en-US" altLang="ja-JP" sz="1050" dirty="0">
                          <a:solidFill>
                            <a:schemeClr val="bg1"/>
                          </a:solidFill>
                          <a:latin typeface="+mj-lt"/>
                        </a:rPr>
                        <a:t>=25</a:t>
                      </a:r>
                      <a:r>
                        <a:rPr kumimoji="1" lang="en-US" altLang="ja-JP" sz="1050" dirty="0">
                          <a:solidFill>
                            <a:schemeClr val="bg1"/>
                          </a:solidFill>
                          <a:latin typeface="+mj-lt"/>
                          <a:cs typeface="Arial" panose="020B0604020202020204" pitchFamily="34" charset="0"/>
                        </a:rPr>
                        <a:t>°C, V</a:t>
                      </a:r>
                      <a:r>
                        <a:rPr kumimoji="1" lang="en-US" altLang="ja-JP" sz="700" dirty="0">
                          <a:solidFill>
                            <a:schemeClr val="bg1"/>
                          </a:solidFill>
                          <a:latin typeface="+mj-lt"/>
                          <a:cs typeface="Arial" panose="020B0604020202020204" pitchFamily="34" charset="0"/>
                        </a:rPr>
                        <a:t>GS</a:t>
                      </a:r>
                      <a:r>
                        <a:rPr kumimoji="1" lang="en-US" altLang="ja-JP" sz="1050" dirty="0">
                          <a:solidFill>
                            <a:schemeClr val="bg1"/>
                          </a:solidFill>
                          <a:latin typeface="+mj-lt"/>
                          <a:cs typeface="Arial" panose="020B0604020202020204" pitchFamily="34" charset="0"/>
                        </a:rPr>
                        <a:t>=18V)</a:t>
                      </a:r>
                      <a:endParaRPr kumimoji="1" lang="ja-JP" altLang="en-US" sz="1600"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gridSpan="2">
                  <a:txBody>
                    <a:bodyPr/>
                    <a:lstStyle/>
                    <a:p>
                      <a:pPr algn="ctr"/>
                      <a:r>
                        <a:rPr kumimoji="1" lang="en-US" altLang="ja-JP" sz="1600" dirty="0">
                          <a:solidFill>
                            <a:schemeClr val="bg1"/>
                          </a:solidFill>
                          <a:latin typeface="+mj-lt"/>
                        </a:rPr>
                        <a:t>TO-247-3L</a:t>
                      </a:r>
                      <a:endParaRPr kumimoji="1" lang="ja-JP" altLang="en-US" sz="1600" dirty="0">
                        <a:solidFill>
                          <a:schemeClr val="bg1"/>
                        </a:solidFill>
                        <a:latin typeface="+mj-lt"/>
                      </a:endParaRPr>
                    </a:p>
                  </a:txBody>
                  <a:tcPr marT="18000" marB="18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r>
                        <a:rPr kumimoji="1" lang="en-US" altLang="ja-JP" sz="1600" dirty="0">
                          <a:solidFill>
                            <a:schemeClr val="bg1"/>
                          </a:solidFill>
                          <a:latin typeface="+mj-lt"/>
                        </a:rPr>
                        <a:t>Schedule</a:t>
                      </a:r>
                      <a:endParaRPr kumimoji="1" lang="ja-JP" altLang="en-US" sz="1600"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75000"/>
                        <a:lumOff val="25000"/>
                      </a:schemeClr>
                    </a:solidFill>
                  </a:tcPr>
                </a:tc>
                <a:tc gridSpan="2">
                  <a:txBody>
                    <a:bodyPr/>
                    <a:lstStyle/>
                    <a:p>
                      <a:pPr algn="ctr"/>
                      <a:r>
                        <a:rPr kumimoji="1" lang="en-US" altLang="ja-JP" sz="1600" dirty="0">
                          <a:solidFill>
                            <a:schemeClr val="bg1"/>
                          </a:solidFill>
                          <a:latin typeface="+mj-lt"/>
                        </a:rPr>
                        <a:t>TO-247-4L</a:t>
                      </a:r>
                      <a:endParaRPr kumimoji="1" lang="ja-JP" altLang="en-US" sz="1600" dirty="0">
                        <a:solidFill>
                          <a:schemeClr val="bg1"/>
                        </a:solidFill>
                        <a:latin typeface="+mj-lt"/>
                      </a:endParaRPr>
                    </a:p>
                  </a:txBody>
                  <a:tcPr marT="18000" marB="18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kumimoji="1" lang="ja-JP" altLang="en-US" sz="1600"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75000"/>
                        <a:lumOff val="25000"/>
                      </a:schemeClr>
                    </a:solidFill>
                  </a:tcPr>
                </a:tc>
                <a:tc gridSpan="2">
                  <a:txBody>
                    <a:bodyPr/>
                    <a:lstStyle/>
                    <a:p>
                      <a:pPr algn="ctr"/>
                      <a:r>
                        <a:rPr kumimoji="1" lang="en-US" altLang="ja-JP" sz="1600" dirty="0">
                          <a:solidFill>
                            <a:schemeClr val="bg1"/>
                          </a:solidFill>
                          <a:latin typeface="+mj-lt"/>
                        </a:rPr>
                        <a:t>TO-263-7L</a:t>
                      </a:r>
                      <a:endParaRPr kumimoji="1" lang="ja-JP" altLang="en-US" sz="1600" dirty="0">
                        <a:solidFill>
                          <a:schemeClr val="bg1"/>
                        </a:solidFill>
                        <a:latin typeface="+mj-lt"/>
                      </a:endParaRPr>
                    </a:p>
                  </a:txBody>
                  <a:tcPr marT="18000" marB="18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kumimoji="1" lang="ja-JP" altLang="en-US" sz="1600"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3571956056"/>
                  </a:ext>
                </a:extLst>
              </a:tr>
              <a:tr h="426342">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b="1" dirty="0">
                          <a:solidFill>
                            <a:schemeClr val="bg1"/>
                          </a:solidFill>
                          <a:latin typeface="+mj-lt"/>
                        </a:rPr>
                        <a:t>Part Number</a:t>
                      </a:r>
                      <a:endParaRPr kumimoji="1" lang="ja-JP" altLang="en-US" sz="1200" b="1"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200" b="1" dirty="0">
                          <a:solidFill>
                            <a:schemeClr val="bg1"/>
                          </a:solidFill>
                          <a:latin typeface="+mj-lt"/>
                        </a:rPr>
                        <a:t>I</a:t>
                      </a:r>
                      <a:r>
                        <a:rPr kumimoji="1" lang="en-US" altLang="ja-JP" sz="1000" b="1" dirty="0">
                          <a:solidFill>
                            <a:schemeClr val="bg1"/>
                          </a:solidFill>
                          <a:latin typeface="+mj-lt"/>
                        </a:rPr>
                        <a:t>D</a:t>
                      </a:r>
                      <a:br>
                        <a:rPr kumimoji="1" lang="en-US" altLang="ja-JP" sz="1200" b="1" dirty="0">
                          <a:solidFill>
                            <a:schemeClr val="bg1"/>
                          </a:solidFill>
                          <a:latin typeface="+mj-lt"/>
                        </a:rPr>
                      </a:br>
                      <a:r>
                        <a:rPr kumimoji="1" lang="en-US" altLang="ja-JP" sz="1100" b="1" dirty="0">
                          <a:solidFill>
                            <a:schemeClr val="bg1"/>
                          </a:solidFill>
                          <a:latin typeface="+mj-lt"/>
                        </a:rPr>
                        <a:t>(T</a:t>
                      </a:r>
                      <a:r>
                        <a:rPr kumimoji="1" lang="en-US" altLang="ja-JP" sz="900" b="1" dirty="0">
                          <a:solidFill>
                            <a:schemeClr val="bg1"/>
                          </a:solidFill>
                          <a:latin typeface="+mj-lt"/>
                        </a:rPr>
                        <a:t>C</a:t>
                      </a:r>
                      <a:r>
                        <a:rPr kumimoji="1" lang="en-US" altLang="ja-JP" sz="1100" b="1" dirty="0">
                          <a:solidFill>
                            <a:schemeClr val="bg1"/>
                          </a:solidFill>
                          <a:latin typeface="+mj-lt"/>
                        </a:rPr>
                        <a:t>=100</a:t>
                      </a:r>
                      <a:r>
                        <a:rPr kumimoji="1" lang="en-US" altLang="ja-JP" sz="1100" b="1" kern="1200" dirty="0">
                          <a:solidFill>
                            <a:schemeClr val="bg1"/>
                          </a:solidFill>
                          <a:latin typeface="+mn-lt"/>
                          <a:ea typeface="+mn-ea"/>
                          <a:cs typeface="Arial" panose="020B0604020202020204" pitchFamily="34" charset="0"/>
                        </a:rPr>
                        <a:t>°C)</a:t>
                      </a:r>
                      <a:endParaRPr kumimoji="1" lang="ja-JP" altLang="en-US" sz="1200" b="1"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200" b="1" dirty="0">
                          <a:solidFill>
                            <a:schemeClr val="bg1"/>
                          </a:solidFill>
                          <a:latin typeface="+mj-lt"/>
                        </a:rPr>
                        <a:t>Part Number</a:t>
                      </a:r>
                      <a:endParaRPr kumimoji="1" lang="ja-JP" altLang="en-US" sz="1200" b="1"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200" b="1" dirty="0">
                          <a:solidFill>
                            <a:schemeClr val="bg1"/>
                          </a:solidFill>
                          <a:latin typeface="+mj-lt"/>
                        </a:rPr>
                        <a:t>I</a:t>
                      </a:r>
                      <a:r>
                        <a:rPr kumimoji="1" lang="en-US" altLang="ja-JP" sz="1000" b="1" dirty="0">
                          <a:solidFill>
                            <a:schemeClr val="bg1"/>
                          </a:solidFill>
                          <a:latin typeface="+mj-lt"/>
                        </a:rPr>
                        <a:t>D</a:t>
                      </a:r>
                      <a:br>
                        <a:rPr kumimoji="1" lang="en-US" altLang="ja-JP" sz="1200" b="1" dirty="0">
                          <a:solidFill>
                            <a:schemeClr val="bg1"/>
                          </a:solidFill>
                          <a:latin typeface="+mj-lt"/>
                        </a:rPr>
                      </a:br>
                      <a:r>
                        <a:rPr kumimoji="1" lang="en-US" altLang="ja-JP" sz="1100" b="1" dirty="0">
                          <a:solidFill>
                            <a:schemeClr val="bg1"/>
                          </a:solidFill>
                          <a:latin typeface="+mj-lt"/>
                        </a:rPr>
                        <a:t>(T</a:t>
                      </a:r>
                      <a:r>
                        <a:rPr kumimoji="1" lang="en-US" altLang="ja-JP" sz="900" b="1" dirty="0">
                          <a:solidFill>
                            <a:schemeClr val="bg1"/>
                          </a:solidFill>
                          <a:latin typeface="+mj-lt"/>
                        </a:rPr>
                        <a:t>C</a:t>
                      </a:r>
                      <a:r>
                        <a:rPr kumimoji="1" lang="en-US" altLang="ja-JP" sz="1100" b="1" dirty="0">
                          <a:solidFill>
                            <a:schemeClr val="bg1"/>
                          </a:solidFill>
                          <a:latin typeface="+mj-lt"/>
                        </a:rPr>
                        <a:t>=100</a:t>
                      </a:r>
                      <a:r>
                        <a:rPr kumimoji="1" lang="en-US" altLang="ja-JP" sz="1100" b="1" kern="1200" dirty="0">
                          <a:solidFill>
                            <a:schemeClr val="bg1"/>
                          </a:solidFill>
                          <a:latin typeface="+mn-lt"/>
                          <a:ea typeface="+mn-ea"/>
                          <a:cs typeface="Arial" panose="020B0604020202020204" pitchFamily="34" charset="0"/>
                        </a:rPr>
                        <a:t>°C)</a:t>
                      </a:r>
                      <a:endParaRPr kumimoji="1" lang="ja-JP" altLang="en-US" sz="1200" b="1"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200" b="1" dirty="0">
                          <a:solidFill>
                            <a:schemeClr val="bg1"/>
                          </a:solidFill>
                          <a:latin typeface="+mj-lt"/>
                        </a:rPr>
                        <a:t>Part Number</a:t>
                      </a:r>
                      <a:endParaRPr kumimoji="1" lang="ja-JP" altLang="en-US" sz="1200" b="1"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200" b="1" dirty="0">
                          <a:solidFill>
                            <a:schemeClr val="bg1"/>
                          </a:solidFill>
                          <a:latin typeface="+mj-lt"/>
                        </a:rPr>
                        <a:t>I</a:t>
                      </a:r>
                      <a:r>
                        <a:rPr kumimoji="1" lang="en-US" altLang="ja-JP" sz="1000" b="1" dirty="0">
                          <a:solidFill>
                            <a:schemeClr val="bg1"/>
                          </a:solidFill>
                          <a:latin typeface="+mj-lt"/>
                        </a:rPr>
                        <a:t>D</a:t>
                      </a:r>
                      <a:br>
                        <a:rPr kumimoji="1" lang="en-US" altLang="ja-JP" sz="1200" b="1" dirty="0">
                          <a:solidFill>
                            <a:schemeClr val="bg1"/>
                          </a:solidFill>
                          <a:latin typeface="+mj-lt"/>
                        </a:rPr>
                      </a:br>
                      <a:r>
                        <a:rPr kumimoji="1" lang="en-US" altLang="ja-JP" sz="1100" b="1" dirty="0">
                          <a:solidFill>
                            <a:schemeClr val="bg1"/>
                          </a:solidFill>
                          <a:latin typeface="+mj-lt"/>
                        </a:rPr>
                        <a:t>(T</a:t>
                      </a:r>
                      <a:r>
                        <a:rPr kumimoji="1" lang="en-US" altLang="ja-JP" sz="900" b="1" dirty="0">
                          <a:solidFill>
                            <a:schemeClr val="bg1"/>
                          </a:solidFill>
                          <a:latin typeface="+mj-lt"/>
                        </a:rPr>
                        <a:t>C</a:t>
                      </a:r>
                      <a:r>
                        <a:rPr kumimoji="1" lang="en-US" altLang="ja-JP" sz="1100" b="1" dirty="0">
                          <a:solidFill>
                            <a:schemeClr val="bg1"/>
                          </a:solidFill>
                          <a:latin typeface="+mj-lt"/>
                        </a:rPr>
                        <a:t>=100</a:t>
                      </a:r>
                      <a:r>
                        <a:rPr kumimoji="1" lang="en-US" altLang="ja-JP" sz="1100" b="1" kern="1200" dirty="0">
                          <a:solidFill>
                            <a:schemeClr val="bg1"/>
                          </a:solidFill>
                          <a:latin typeface="+mn-lt"/>
                          <a:ea typeface="+mn-ea"/>
                          <a:cs typeface="Arial" panose="020B0604020202020204" pitchFamily="34" charset="0"/>
                        </a:rPr>
                        <a:t>°C)</a:t>
                      </a:r>
                      <a:endParaRPr kumimoji="1" lang="ja-JP" altLang="en-US" sz="1200" b="1" dirty="0">
                        <a:solidFill>
                          <a:schemeClr val="bg1"/>
                        </a:solidFill>
                        <a:latin typeface="+mj-lt"/>
                      </a:endParaRPr>
                    </a:p>
                  </a:txBody>
                  <a:tcPr marT="18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871127073"/>
                  </a:ext>
                </a:extLst>
              </a:tr>
              <a:tr h="0">
                <a:tc rowSpan="4">
                  <a:txBody>
                    <a:bodyPr/>
                    <a:lstStyle/>
                    <a:p>
                      <a:pPr algn="ctr"/>
                      <a:r>
                        <a:rPr kumimoji="1" lang="en-US" altLang="ja-JP" sz="1600" dirty="0">
                          <a:latin typeface="+mj-lt"/>
                        </a:rPr>
                        <a:t>750V</a:t>
                      </a:r>
                      <a:endParaRPr kumimoji="1" lang="ja-JP" altLang="en-US" sz="1600" dirty="0">
                        <a:latin typeface="+mj-lt"/>
                      </a:endParaRPr>
                    </a:p>
                  </a:txBody>
                  <a:tcPr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a:latin typeface="+mj-lt"/>
                        </a:rPr>
                        <a:t>26 </a:t>
                      </a:r>
                      <a:r>
                        <a:rPr kumimoji="1" lang="en-US" altLang="ja-JP" sz="1400" dirty="0" err="1">
                          <a:latin typeface="+mj-lt"/>
                        </a:rPr>
                        <a:t>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050" dirty="0">
                          <a:latin typeface="+mj-lt"/>
                        </a:rPr>
                        <a:t>SCT4026D</a:t>
                      </a:r>
                      <a:r>
                        <a:rPr kumimoji="1" lang="en-US" altLang="ja-JP" sz="1050" kern="1200" dirty="0">
                          <a:solidFill>
                            <a:schemeClr val="tx1"/>
                          </a:solidFill>
                          <a:latin typeface="+mn-lt"/>
                          <a:ea typeface="+mn-ea"/>
                          <a:cs typeface="+mn-cs"/>
                        </a:rPr>
                        <a:t>EHR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39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050" dirty="0">
                          <a:latin typeface="+mj-lt"/>
                        </a:rPr>
                        <a:t>SCT4026D</a:t>
                      </a:r>
                      <a:r>
                        <a:rPr kumimoji="1" lang="en-US" altLang="ja-JP" sz="1050" kern="1200" dirty="0">
                          <a:solidFill>
                            <a:schemeClr val="tx1"/>
                          </a:solidFill>
                          <a:latin typeface="+mn-lt"/>
                          <a:ea typeface="+mn-ea"/>
                          <a:cs typeface="+mn-cs"/>
                        </a:rPr>
                        <a:t>RHR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39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050" dirty="0">
                          <a:latin typeface="+mj-lt"/>
                        </a:rPr>
                        <a:t>SCT4026D</a:t>
                      </a:r>
                      <a:r>
                        <a:rPr kumimoji="1" lang="en-US" altLang="ja-JP" sz="1050" kern="1200" dirty="0">
                          <a:solidFill>
                            <a:schemeClr val="tx1"/>
                          </a:solidFill>
                          <a:latin typeface="+mn-lt"/>
                          <a:ea typeface="+mn-ea"/>
                          <a:cs typeface="+mn-cs"/>
                        </a:rPr>
                        <a:t>W7HR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36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5685928"/>
                  </a:ext>
                </a:extLst>
              </a:tr>
              <a:tr h="0">
                <a:tc vMerge="1">
                  <a:txBody>
                    <a:bodyPr/>
                    <a:lstStyle/>
                    <a:p>
                      <a:endParaRPr kumimoji="1" lang="ja-JP" altLang="en-US" dirty="0">
                        <a:latin typeface="+mj-lt"/>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a:latin typeface="+mj-lt"/>
                        </a:rPr>
                        <a:t>36</a:t>
                      </a:r>
                      <a:r>
                        <a:rPr kumimoji="1" lang="ja-JP" altLang="en-US" sz="1400" dirty="0">
                          <a:latin typeface="+mj-lt"/>
                        </a:rPr>
                        <a:t> </a:t>
                      </a:r>
                      <a:r>
                        <a:rPr kumimoji="1" lang="en-US" altLang="ja-JP" sz="1400" dirty="0">
                          <a:latin typeface="+mj-lt"/>
                        </a:rPr>
                        <a:t>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050" dirty="0">
                          <a:latin typeface="+mj-lt"/>
                        </a:rPr>
                        <a:t>SCT4036D</a:t>
                      </a:r>
                      <a:r>
                        <a:rPr kumimoji="1" lang="en-US" altLang="ja-JP" sz="1050" kern="1200" dirty="0">
                          <a:solidFill>
                            <a:schemeClr val="tx1"/>
                          </a:solidFill>
                          <a:latin typeface="+mn-lt"/>
                          <a:ea typeface="+mn-ea"/>
                          <a:cs typeface="+mn-cs"/>
                        </a:rPr>
                        <a:t>EHR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29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050" dirty="0">
                          <a:latin typeface="+mj-lt"/>
                        </a:rPr>
                        <a:t>SCT4036D</a:t>
                      </a:r>
                      <a:r>
                        <a:rPr kumimoji="1" lang="en-US" altLang="ja-JP" sz="1050" kern="1200" dirty="0">
                          <a:solidFill>
                            <a:schemeClr val="tx1"/>
                          </a:solidFill>
                          <a:latin typeface="+mn-lt"/>
                          <a:ea typeface="+mn-ea"/>
                          <a:cs typeface="+mn-cs"/>
                        </a:rPr>
                        <a:t>RHR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29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050" dirty="0">
                          <a:latin typeface="+mj-lt"/>
                        </a:rPr>
                        <a:t>SCT4036D</a:t>
                      </a:r>
                      <a:r>
                        <a:rPr kumimoji="1" lang="en-US" altLang="ja-JP" sz="1050" kern="1200" dirty="0">
                          <a:solidFill>
                            <a:schemeClr val="tx1"/>
                          </a:solidFill>
                          <a:latin typeface="+mn-lt"/>
                          <a:ea typeface="+mn-ea"/>
                          <a:cs typeface="+mn-cs"/>
                        </a:rPr>
                        <a:t>WAHR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27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35184711"/>
                  </a:ext>
                </a:extLst>
              </a:tr>
              <a:tr h="0">
                <a:tc vMerge="1">
                  <a:txBody>
                    <a:bodyPr/>
                    <a:lstStyle/>
                    <a:p>
                      <a:endParaRPr kumimoji="1" lang="ja-JP" altLang="en-US"/>
                    </a:p>
                  </a:txBody>
                  <a:tcPr/>
                </a:tc>
                <a:tc>
                  <a:txBody>
                    <a:bodyPr/>
                    <a:lstStyle/>
                    <a:p>
                      <a:pPr algn="ctr"/>
                      <a:r>
                        <a:rPr kumimoji="1" lang="en-US" altLang="ja-JP" sz="1400" dirty="0">
                          <a:latin typeface="+mj-lt"/>
                        </a:rPr>
                        <a:t>45</a:t>
                      </a:r>
                      <a:r>
                        <a:rPr kumimoji="1" lang="ja-JP" altLang="en-US" sz="1400" dirty="0">
                          <a:latin typeface="+mj-lt"/>
                        </a:rPr>
                        <a:t> </a:t>
                      </a:r>
                      <a:r>
                        <a:rPr kumimoji="1" lang="en-US" altLang="ja-JP" sz="1400" dirty="0">
                          <a:latin typeface="+mj-lt"/>
                        </a:rPr>
                        <a:t>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050" dirty="0">
                          <a:latin typeface="+mj-lt"/>
                        </a:rPr>
                        <a:t>SCT4045D</a:t>
                      </a:r>
                      <a:r>
                        <a:rPr kumimoji="1" lang="en-US" altLang="ja-JP" sz="1050" kern="1200" dirty="0">
                          <a:solidFill>
                            <a:schemeClr val="tx1"/>
                          </a:solidFill>
                          <a:latin typeface="+mn-lt"/>
                          <a:ea typeface="+mn-ea"/>
                          <a:cs typeface="+mn-cs"/>
                        </a:rPr>
                        <a:t>EHR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24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050" dirty="0">
                          <a:latin typeface="+mj-lt"/>
                        </a:rPr>
                        <a:t>SCT4045D</a:t>
                      </a:r>
                      <a:r>
                        <a:rPr kumimoji="1" lang="en-US" altLang="ja-JP" sz="1050" kern="1200" dirty="0">
                          <a:solidFill>
                            <a:schemeClr val="tx1"/>
                          </a:solidFill>
                          <a:latin typeface="+mn-lt"/>
                          <a:ea typeface="+mn-ea"/>
                          <a:cs typeface="+mn-cs"/>
                        </a:rPr>
                        <a:t>RHR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24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050" dirty="0">
                          <a:latin typeface="+mj-lt"/>
                        </a:rPr>
                        <a:t>SCT4045D</a:t>
                      </a:r>
                      <a:r>
                        <a:rPr kumimoji="1" lang="en-US" altLang="ja-JP" sz="1050" kern="1200" dirty="0">
                          <a:solidFill>
                            <a:schemeClr val="tx1"/>
                          </a:solidFill>
                          <a:latin typeface="+mn-lt"/>
                          <a:ea typeface="+mn-ea"/>
                          <a:cs typeface="+mn-cs"/>
                        </a:rPr>
                        <a:t>W7HR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22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19536382"/>
                  </a:ext>
                </a:extLst>
              </a:tr>
              <a:tr h="0">
                <a:tc vMerge="1">
                  <a:txBody>
                    <a:bodyPr/>
                    <a:lstStyle/>
                    <a:p>
                      <a:endParaRPr kumimoji="1" lang="ja-JP" altLang="en-US"/>
                    </a:p>
                  </a:txBody>
                  <a:tcPr/>
                </a:tc>
                <a:tc>
                  <a:txBody>
                    <a:bodyPr/>
                    <a:lstStyle/>
                    <a:p>
                      <a:pPr algn="ctr"/>
                      <a:r>
                        <a:rPr kumimoji="1" lang="en-US" altLang="ja-JP" sz="1400" kern="1200" dirty="0">
                          <a:solidFill>
                            <a:schemeClr val="tx1"/>
                          </a:solidFill>
                          <a:latin typeface="+mj-lt"/>
                          <a:ea typeface="+mn-ea"/>
                          <a:cs typeface="+mn-cs"/>
                        </a:rPr>
                        <a:t>65</a:t>
                      </a:r>
                      <a:r>
                        <a:rPr kumimoji="1" lang="ja-JP" altLang="en-US" sz="1400" kern="1200" dirty="0">
                          <a:solidFill>
                            <a:schemeClr val="tx1"/>
                          </a:solidFill>
                          <a:latin typeface="+mj-lt"/>
                          <a:ea typeface="+mn-ea"/>
                          <a:cs typeface="+mn-cs"/>
                        </a:rPr>
                        <a:t> </a:t>
                      </a:r>
                      <a:r>
                        <a:rPr kumimoji="1" lang="en-US" altLang="ja-JP" sz="1400" kern="1200" dirty="0" err="1">
                          <a:solidFill>
                            <a:schemeClr val="tx1"/>
                          </a:solidFill>
                          <a:latin typeface="+mj-lt"/>
                          <a:ea typeface="+mn-ea"/>
                          <a:cs typeface="+mn-cs"/>
                        </a:rPr>
                        <a:t>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050" dirty="0">
                          <a:latin typeface="+mj-lt"/>
                        </a:rPr>
                        <a:t>SCT4065D</a:t>
                      </a:r>
                      <a:r>
                        <a:rPr kumimoji="1" lang="en-US" altLang="ja-JP" sz="1050" kern="1200" dirty="0">
                          <a:solidFill>
                            <a:schemeClr val="tx1"/>
                          </a:solidFill>
                          <a:latin typeface="+mn-lt"/>
                          <a:ea typeface="+mn-ea"/>
                          <a:cs typeface="+mn-cs"/>
                        </a:rPr>
                        <a:t>EHR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17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050" dirty="0">
                          <a:latin typeface="+mj-lt"/>
                        </a:rPr>
                        <a:t>SCT4065D</a:t>
                      </a:r>
                      <a:r>
                        <a:rPr kumimoji="1" lang="en-US" altLang="ja-JP" sz="1050" kern="1200" dirty="0">
                          <a:solidFill>
                            <a:schemeClr val="tx1"/>
                          </a:solidFill>
                          <a:latin typeface="+mn-lt"/>
                          <a:ea typeface="+mn-ea"/>
                          <a:cs typeface="+mn-cs"/>
                        </a:rPr>
                        <a:t>RHR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17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050" dirty="0">
                          <a:latin typeface="+mj-lt"/>
                        </a:rPr>
                        <a:t>SCT4065D</a:t>
                      </a:r>
                      <a:r>
                        <a:rPr kumimoji="1" lang="en-US" altLang="ja-JP" sz="1050" kern="1200" dirty="0">
                          <a:solidFill>
                            <a:schemeClr val="tx1"/>
                          </a:solidFill>
                          <a:latin typeface="+mn-lt"/>
                          <a:ea typeface="+mn-ea"/>
                          <a:cs typeface="+mn-cs"/>
                        </a:rPr>
                        <a:t>WAHR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ctr"/>
                      <a:r>
                        <a:rPr kumimoji="1" lang="en-US" altLang="ja-JP" sz="1200" dirty="0">
                          <a:solidFill>
                            <a:schemeClr val="tx2"/>
                          </a:solidFill>
                          <a:latin typeface="+mj-lt"/>
                        </a:rPr>
                        <a:t>16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24057085"/>
                  </a:ext>
                </a:extLst>
              </a:tr>
              <a:tr h="222918">
                <a:tc rowSpan="4">
                  <a:txBody>
                    <a:bodyPr/>
                    <a:lstStyle/>
                    <a:p>
                      <a:pPr algn="ctr"/>
                      <a:r>
                        <a:rPr kumimoji="1" lang="en-US" altLang="ja-JP" sz="1600" dirty="0">
                          <a:latin typeface="+mj-lt"/>
                        </a:rPr>
                        <a:t>1,200V</a:t>
                      </a:r>
                      <a:endParaRPr kumimoji="1" lang="ja-JP" altLang="en-US" sz="1600" dirty="0">
                        <a:latin typeface="+mj-lt"/>
                      </a:endParaRPr>
                    </a:p>
                  </a:txBody>
                  <a:tcPr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1400" kern="1200" dirty="0">
                          <a:solidFill>
                            <a:schemeClr val="tx1"/>
                          </a:solidFill>
                          <a:latin typeface="+mj-lt"/>
                          <a:ea typeface="+mn-ea"/>
                          <a:cs typeface="+mn-cs"/>
                        </a:rPr>
                        <a:t>36 </a:t>
                      </a:r>
                      <a:r>
                        <a:rPr kumimoji="1" lang="en-US" altLang="ja-JP" sz="1400" kern="1200" dirty="0" err="1">
                          <a:solidFill>
                            <a:schemeClr val="tx1"/>
                          </a:solidFill>
                          <a:latin typeface="+mj-lt"/>
                          <a:ea typeface="+mn-ea"/>
                          <a:cs typeface="+mn-cs"/>
                        </a:rPr>
                        <a:t>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050" dirty="0">
                          <a:latin typeface="+mj-lt"/>
                        </a:rPr>
                        <a:t>SCT4036K</a:t>
                      </a:r>
                      <a:r>
                        <a:rPr kumimoji="1" lang="en-US" altLang="ja-JP" sz="1050" kern="1200" dirty="0">
                          <a:solidFill>
                            <a:schemeClr val="tx1"/>
                          </a:solidFill>
                          <a:latin typeface="+mn-lt"/>
                          <a:ea typeface="+mn-ea"/>
                          <a:cs typeface="+mn-cs"/>
                        </a:rPr>
                        <a:t>EHR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30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050" dirty="0">
                          <a:latin typeface="+mj-lt"/>
                        </a:rPr>
                        <a:t>SCT4036K</a:t>
                      </a:r>
                      <a:r>
                        <a:rPr kumimoji="1" lang="en-US" altLang="ja-JP" sz="1050" kern="1200" dirty="0">
                          <a:solidFill>
                            <a:schemeClr val="tx1"/>
                          </a:solidFill>
                          <a:latin typeface="+mn-lt"/>
                          <a:ea typeface="+mn-ea"/>
                          <a:cs typeface="+mn-cs"/>
                        </a:rPr>
                        <a:t>RHR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30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050" dirty="0">
                          <a:latin typeface="+mj-lt"/>
                        </a:rPr>
                        <a:t>-</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kern="1200" dirty="0">
                          <a:solidFill>
                            <a:schemeClr val="tx2"/>
                          </a:solidFill>
                          <a:latin typeface="+mj-lt"/>
                          <a:ea typeface="+mn-ea"/>
                          <a:cs typeface="+mn-cs"/>
                        </a:rPr>
                        <a:t>-</a:t>
                      </a:r>
                      <a:endParaRPr kumimoji="1" lang="ja-JP" altLang="en-US" sz="1200" kern="1200" dirty="0">
                        <a:solidFill>
                          <a:schemeClr val="tx2"/>
                        </a:solidFill>
                        <a:latin typeface="+mj-lt"/>
                        <a:ea typeface="+mn-ea"/>
                        <a:cs typeface="+mn-cs"/>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31671923"/>
                  </a:ext>
                </a:extLst>
              </a:tr>
              <a:tr h="314760">
                <a:tc vMerge="1">
                  <a:txBody>
                    <a:bodyPr/>
                    <a:lstStyle/>
                    <a:p>
                      <a:endParaRPr kumimoji="1" lang="ja-JP" altLang="en-US"/>
                    </a:p>
                  </a:txBody>
                  <a:tcPr>
                    <a:lnT w="38100" cap="flat" cmpd="sng" algn="ctr">
                      <a:solidFill>
                        <a:schemeClr val="bg1"/>
                      </a:solidFill>
                      <a:prstDash val="solid"/>
                      <a:round/>
                      <a:headEnd type="none" w="med" len="med"/>
                      <a:tailEnd type="none" w="med" len="med"/>
                    </a:lnT>
                  </a:tcPr>
                </a:tc>
                <a:tc>
                  <a:txBody>
                    <a:bodyPr/>
                    <a:lstStyle/>
                    <a:p>
                      <a:pPr algn="ctr"/>
                      <a:r>
                        <a:rPr kumimoji="1" lang="en-US" altLang="ja-JP" sz="1400" kern="1200" dirty="0">
                          <a:solidFill>
                            <a:schemeClr val="tx1"/>
                          </a:solidFill>
                          <a:latin typeface="+mj-lt"/>
                          <a:ea typeface="+mn-ea"/>
                          <a:cs typeface="+mn-cs"/>
                        </a:rPr>
                        <a:t>50 </a:t>
                      </a:r>
                      <a:r>
                        <a:rPr kumimoji="1" lang="en-US" altLang="ja-JP" sz="1400" kern="1200" dirty="0" err="1">
                          <a:solidFill>
                            <a:schemeClr val="tx1"/>
                          </a:solidFill>
                          <a:latin typeface="+mj-lt"/>
                          <a:ea typeface="+mn-ea"/>
                          <a:cs typeface="+mn-cs"/>
                        </a:rPr>
                        <a:t>mΩ</a:t>
                      </a:r>
                      <a:endParaRPr kumimoji="1" lang="ja-JP" altLang="en-US" sz="1400" dirty="0">
                        <a:latin typeface="+mj-lt"/>
                      </a:endParaRPr>
                    </a:p>
                  </a:txBody>
                  <a:tcPr marT="36000" marB="36000">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050" dirty="0">
                          <a:latin typeface="+mj-lt"/>
                        </a:rPr>
                        <a:t>SCT4050K</a:t>
                      </a:r>
                      <a:r>
                        <a:rPr kumimoji="1" lang="en-US" altLang="ja-JP" sz="1050" kern="1200" dirty="0">
                          <a:solidFill>
                            <a:schemeClr val="tx1"/>
                          </a:solidFill>
                          <a:latin typeface="+mn-lt"/>
                          <a:ea typeface="+mn-ea"/>
                          <a:cs typeface="+mn-cs"/>
                        </a:rPr>
                        <a:t>EHR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22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050" dirty="0">
                          <a:latin typeface="+mj-lt"/>
                        </a:rPr>
                        <a:t>SCT4050K</a:t>
                      </a:r>
                      <a:r>
                        <a:rPr kumimoji="1" lang="en-US" altLang="ja-JP" sz="1050" kern="1200" dirty="0">
                          <a:solidFill>
                            <a:schemeClr val="tx1"/>
                          </a:solidFill>
                          <a:latin typeface="+mn-lt"/>
                          <a:ea typeface="+mn-ea"/>
                          <a:cs typeface="+mn-cs"/>
                        </a:rPr>
                        <a:t>RHR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22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050" dirty="0">
                          <a:latin typeface="+mj-lt"/>
                        </a:rPr>
                        <a:t>-</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93841309"/>
                  </a:ext>
                </a:extLst>
              </a:tr>
              <a:tr h="314760">
                <a:tc vMerge="1">
                  <a:txBody>
                    <a:bodyPr/>
                    <a:lstStyle/>
                    <a:p>
                      <a:endParaRPr kumimoji="1" lang="ja-JP" altLang="en-US" dirty="0">
                        <a:latin typeface="+mj-lt"/>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400" kern="1200" dirty="0">
                          <a:solidFill>
                            <a:schemeClr val="tx1"/>
                          </a:solidFill>
                          <a:latin typeface="+mj-lt"/>
                          <a:ea typeface="+mn-ea"/>
                          <a:cs typeface="+mn-cs"/>
                        </a:rPr>
                        <a:t>62 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050" dirty="0">
                          <a:latin typeface="+mj-lt"/>
                        </a:rPr>
                        <a:t>SCT4062K</a:t>
                      </a:r>
                      <a:r>
                        <a:rPr kumimoji="1" lang="en-US" altLang="ja-JP" sz="1050" kern="1200" dirty="0">
                          <a:solidFill>
                            <a:schemeClr val="tx1"/>
                          </a:solidFill>
                          <a:latin typeface="+mn-lt"/>
                          <a:ea typeface="+mn-ea"/>
                          <a:cs typeface="+mn-cs"/>
                        </a:rPr>
                        <a:t>EHR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18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050" dirty="0">
                          <a:latin typeface="+mj-lt"/>
                        </a:rPr>
                        <a:t>SCT4062K</a:t>
                      </a:r>
                      <a:r>
                        <a:rPr kumimoji="1" lang="en-US" altLang="ja-JP" sz="1050" kern="1200" dirty="0">
                          <a:solidFill>
                            <a:schemeClr val="tx1"/>
                          </a:solidFill>
                          <a:latin typeface="+mn-lt"/>
                          <a:ea typeface="+mn-ea"/>
                          <a:cs typeface="+mn-cs"/>
                        </a:rPr>
                        <a:t>RHR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18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050" dirty="0">
                          <a:latin typeface="+mj-lt"/>
                        </a:rPr>
                        <a:t>SCT4062K</a:t>
                      </a:r>
                      <a:r>
                        <a:rPr kumimoji="1" lang="en-US" altLang="ja-JP" sz="1050" kern="1200" dirty="0">
                          <a:solidFill>
                            <a:schemeClr val="tx1"/>
                          </a:solidFill>
                          <a:latin typeface="+mn-lt"/>
                          <a:ea typeface="+mn-ea"/>
                          <a:cs typeface="+mn-cs"/>
                        </a:rPr>
                        <a:t>W7HR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17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07823081"/>
                  </a:ext>
                </a:extLst>
              </a:tr>
              <a:tr h="306258">
                <a:tc vMerge="1">
                  <a:txBody>
                    <a:bodyPr/>
                    <a:lstStyle/>
                    <a:p>
                      <a:endParaRPr kumimoji="1" lang="ja-JP" altLang="en-US"/>
                    </a:p>
                  </a:txBody>
                  <a:tcPr/>
                </a:tc>
                <a:tc>
                  <a:txBody>
                    <a:bodyPr/>
                    <a:lstStyle/>
                    <a:p>
                      <a:pPr algn="ctr"/>
                      <a:r>
                        <a:rPr kumimoji="1" lang="en-US" altLang="ja-JP" sz="1400" kern="1200" dirty="0">
                          <a:solidFill>
                            <a:schemeClr val="tx1"/>
                          </a:solidFill>
                          <a:latin typeface="+mj-lt"/>
                          <a:ea typeface="+mn-ea"/>
                          <a:cs typeface="+mn-cs"/>
                        </a:rPr>
                        <a:t>90 </a:t>
                      </a:r>
                      <a:r>
                        <a:rPr kumimoji="1" lang="en-US" altLang="ja-JP" sz="1400" kern="1200" dirty="0" err="1">
                          <a:solidFill>
                            <a:schemeClr val="tx1"/>
                          </a:solidFill>
                          <a:latin typeface="+mj-lt"/>
                          <a:ea typeface="+mn-ea"/>
                          <a:cs typeface="+mn-cs"/>
                        </a:rPr>
                        <a:t>mΩ</a:t>
                      </a:r>
                      <a:endParaRPr kumimoji="1" lang="ja-JP" altLang="en-US" sz="140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050" dirty="0">
                          <a:latin typeface="+mj-lt"/>
                        </a:rPr>
                        <a:t>SCT4090K</a:t>
                      </a:r>
                      <a:r>
                        <a:rPr kumimoji="1" lang="en-US" altLang="ja-JP" sz="1050" kern="1200" dirty="0">
                          <a:solidFill>
                            <a:schemeClr val="tx1"/>
                          </a:solidFill>
                          <a:latin typeface="+mn-lt"/>
                          <a:ea typeface="+mn-ea"/>
                          <a:cs typeface="+mn-cs"/>
                        </a:rPr>
                        <a:t>EHR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13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050" dirty="0">
                          <a:latin typeface="+mj-lt"/>
                        </a:rPr>
                        <a:t>SCT4090KR</a:t>
                      </a:r>
                      <a:r>
                        <a:rPr kumimoji="1" lang="en-US" altLang="ja-JP" sz="1050" kern="1200" dirty="0">
                          <a:solidFill>
                            <a:schemeClr val="tx1"/>
                          </a:solidFill>
                          <a:latin typeface="+mn-lt"/>
                          <a:ea typeface="+mn-ea"/>
                          <a:cs typeface="+mn-cs"/>
                        </a:rPr>
                        <a:t>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13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050" dirty="0">
                          <a:latin typeface="+mj-lt"/>
                        </a:rPr>
                        <a:t>SCT4090K</a:t>
                      </a:r>
                      <a:r>
                        <a:rPr kumimoji="1" lang="en-US" altLang="ja-JP" sz="1050" kern="1200" dirty="0">
                          <a:solidFill>
                            <a:schemeClr val="tx1"/>
                          </a:solidFill>
                          <a:latin typeface="+mn-lt"/>
                          <a:ea typeface="+mn-ea"/>
                          <a:cs typeface="+mn-cs"/>
                        </a:rPr>
                        <a:t>WAHR</a:t>
                      </a:r>
                      <a:endParaRPr kumimoji="1" lang="ja-JP" altLang="en-US" sz="1050" dirty="0">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lvl="0" algn="ctr"/>
                      <a:r>
                        <a:rPr kumimoji="1" lang="en-US" altLang="ja-JP" sz="1200" dirty="0">
                          <a:solidFill>
                            <a:schemeClr val="tx2"/>
                          </a:solidFill>
                          <a:latin typeface="+mj-lt"/>
                        </a:rPr>
                        <a:t>12 A</a:t>
                      </a:r>
                      <a:endParaRPr kumimoji="1" lang="ja-JP" altLang="en-US" sz="1200" dirty="0">
                        <a:solidFill>
                          <a:schemeClr val="tx2"/>
                        </a:solidFill>
                        <a:latin typeface="+mj-lt"/>
                      </a:endParaRPr>
                    </a:p>
                  </a:txBody>
                  <a:tcPr marT="36000" marB="36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83087125"/>
                  </a:ext>
                </a:extLst>
              </a:tr>
            </a:tbl>
          </a:graphicData>
        </a:graphic>
      </p:graphicFrame>
      <p:sp>
        <p:nvSpPr>
          <p:cNvPr id="23" name="正方形/長方形 22">
            <a:extLst>
              <a:ext uri="{FF2B5EF4-FFF2-40B4-BE49-F238E27FC236}">
                <a16:creationId xmlns:a16="http://schemas.microsoft.com/office/drawing/2014/main" id="{60BF45CE-13E4-4C9C-9DC4-ED827613F6E4}"/>
              </a:ext>
            </a:extLst>
          </p:cNvPr>
          <p:cNvSpPr/>
          <p:nvPr/>
        </p:nvSpPr>
        <p:spPr>
          <a:xfrm>
            <a:off x="4879733" y="1273894"/>
            <a:ext cx="972000" cy="972000"/>
          </a:xfrm>
          <a:prstGeom prst="rect">
            <a:avLst/>
          </a:prstGeom>
          <a:gradFill flip="none" rotWithShape="1">
            <a:gsLst>
              <a:gs pos="0">
                <a:schemeClr val="accent1">
                  <a:lumMod val="5000"/>
                  <a:lumOff val="95000"/>
                </a:schemeClr>
              </a:gs>
              <a:gs pos="82000">
                <a:schemeClr val="bg1"/>
              </a:gs>
              <a:gs pos="100000">
                <a:schemeClr val="bg2">
                  <a:lumMod val="50000"/>
                </a:schemeClr>
              </a:gs>
            </a:gsLst>
            <a:path path="rect">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2" name="図 41">
            <a:extLst>
              <a:ext uri="{FF2B5EF4-FFF2-40B4-BE49-F238E27FC236}">
                <a16:creationId xmlns:a16="http://schemas.microsoft.com/office/drawing/2014/main" id="{E9445C4A-8955-4D6A-9CC3-0E6FABE03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9603" y="1403205"/>
            <a:ext cx="398673" cy="770979"/>
          </a:xfrm>
          <a:prstGeom prst="rect">
            <a:avLst/>
          </a:prstGeom>
        </p:spPr>
      </p:pic>
      <p:sp>
        <p:nvSpPr>
          <p:cNvPr id="47" name="テキスト ボックス 46">
            <a:extLst>
              <a:ext uri="{FF2B5EF4-FFF2-40B4-BE49-F238E27FC236}">
                <a16:creationId xmlns:a16="http://schemas.microsoft.com/office/drawing/2014/main" id="{9A9EE913-6044-4169-B94B-A1487A46C856}"/>
              </a:ext>
            </a:extLst>
          </p:cNvPr>
          <p:cNvSpPr txBox="1"/>
          <p:nvPr/>
        </p:nvSpPr>
        <p:spPr>
          <a:xfrm>
            <a:off x="10434673" y="755845"/>
            <a:ext cx="1011367" cy="276999"/>
          </a:xfrm>
          <a:prstGeom prst="rect">
            <a:avLst/>
          </a:prstGeom>
          <a:noFill/>
        </p:spPr>
        <p:txBody>
          <a:bodyPr wrap="none" rtlCol="0">
            <a:spAutoFit/>
          </a:bodyPr>
          <a:lstStyle/>
          <a:p>
            <a:pPr>
              <a:spcBef>
                <a:spcPts val="400"/>
              </a:spcBef>
            </a:pPr>
            <a:r>
              <a:rPr lang="en-US" altLang="ja-JP" sz="1200" dirty="0">
                <a:solidFill>
                  <a:schemeClr val="tx2"/>
                </a:solidFill>
                <a:latin typeface="+mj-lt"/>
                <a:ea typeface="+mn-ea"/>
                <a:cs typeface="メイリオ" panose="020B0604030504040204" pitchFamily="50" charset="-128"/>
              </a:rPr>
              <a:t>Apr.20.2023</a:t>
            </a:r>
            <a:endParaRPr kumimoji="1" lang="ja-JP" altLang="en-US" sz="1200" dirty="0">
              <a:solidFill>
                <a:schemeClr val="tx2"/>
              </a:solidFill>
              <a:latin typeface="+mj-lt"/>
              <a:ea typeface="+mn-ea"/>
              <a:cs typeface="メイリオ" panose="020B0604030504040204" pitchFamily="50" charset="-128"/>
            </a:endParaRPr>
          </a:p>
        </p:txBody>
      </p:sp>
      <p:sp>
        <p:nvSpPr>
          <p:cNvPr id="49" name="正方形/長方形 48">
            <a:extLst>
              <a:ext uri="{FF2B5EF4-FFF2-40B4-BE49-F238E27FC236}">
                <a16:creationId xmlns:a16="http://schemas.microsoft.com/office/drawing/2014/main" id="{AC314C50-C1E0-4B06-A8F3-CD5D36E30BA3}"/>
              </a:ext>
            </a:extLst>
          </p:cNvPr>
          <p:cNvSpPr/>
          <p:nvPr/>
        </p:nvSpPr>
        <p:spPr>
          <a:xfrm>
            <a:off x="7319361" y="1268126"/>
            <a:ext cx="972000" cy="972000"/>
          </a:xfrm>
          <a:prstGeom prst="rect">
            <a:avLst/>
          </a:prstGeom>
          <a:gradFill flip="none" rotWithShape="1">
            <a:gsLst>
              <a:gs pos="0">
                <a:schemeClr val="accent1">
                  <a:lumMod val="5000"/>
                  <a:lumOff val="95000"/>
                </a:schemeClr>
              </a:gs>
              <a:gs pos="82000">
                <a:schemeClr val="bg1"/>
              </a:gs>
              <a:gs pos="100000">
                <a:schemeClr val="bg2">
                  <a:lumMod val="50000"/>
                </a:schemeClr>
              </a:gs>
            </a:gsLst>
            <a:path path="rect">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a:extLst>
              <a:ext uri="{FF2B5EF4-FFF2-40B4-BE49-F238E27FC236}">
                <a16:creationId xmlns:a16="http://schemas.microsoft.com/office/drawing/2014/main" id="{85EBB2D5-405C-4B04-B9E1-B61AA4FE2886}"/>
              </a:ext>
            </a:extLst>
          </p:cNvPr>
          <p:cNvSpPr/>
          <p:nvPr/>
        </p:nvSpPr>
        <p:spPr>
          <a:xfrm>
            <a:off x="9762189" y="1252839"/>
            <a:ext cx="972000" cy="972000"/>
          </a:xfrm>
          <a:prstGeom prst="rect">
            <a:avLst/>
          </a:prstGeom>
          <a:gradFill flip="none" rotWithShape="1">
            <a:gsLst>
              <a:gs pos="0">
                <a:schemeClr val="accent1">
                  <a:lumMod val="5000"/>
                  <a:lumOff val="95000"/>
                </a:schemeClr>
              </a:gs>
              <a:gs pos="82000">
                <a:schemeClr val="bg1"/>
              </a:gs>
              <a:gs pos="100000">
                <a:schemeClr val="bg2">
                  <a:lumMod val="50000"/>
                </a:schemeClr>
              </a:gs>
            </a:gsLst>
            <a:path path="rect">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4" name="図 43">
            <a:extLst>
              <a:ext uri="{FF2B5EF4-FFF2-40B4-BE49-F238E27FC236}">
                <a16:creationId xmlns:a16="http://schemas.microsoft.com/office/drawing/2014/main" id="{5AF7575B-51CC-45D3-9B62-9BBCF6E88886}"/>
              </a:ext>
            </a:extLst>
          </p:cNvPr>
          <p:cNvPicPr>
            <a:picLocks noChangeAspect="1"/>
          </p:cNvPicPr>
          <p:nvPr/>
        </p:nvPicPr>
        <p:blipFill rotWithShape="1">
          <a:blip r:embed="rId3"/>
          <a:srcRect l="38511" t="12808" r="55695" b="61646"/>
          <a:stretch/>
        </p:blipFill>
        <p:spPr>
          <a:xfrm>
            <a:off x="7628961" y="1411689"/>
            <a:ext cx="352800" cy="756000"/>
          </a:xfrm>
          <a:prstGeom prst="rect">
            <a:avLst/>
          </a:prstGeom>
        </p:spPr>
      </p:pic>
      <p:pic>
        <p:nvPicPr>
          <p:cNvPr id="46" name="図 45">
            <a:extLst>
              <a:ext uri="{FF2B5EF4-FFF2-40B4-BE49-F238E27FC236}">
                <a16:creationId xmlns:a16="http://schemas.microsoft.com/office/drawing/2014/main" id="{03227AF9-1186-44CB-9B50-5837119C60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6011" y="1478364"/>
            <a:ext cx="564355" cy="484968"/>
          </a:xfrm>
          <a:prstGeom prst="rect">
            <a:avLst/>
          </a:prstGeom>
        </p:spPr>
      </p:pic>
      <p:sp>
        <p:nvSpPr>
          <p:cNvPr id="2" name="テキスト ボックス 1">
            <a:extLst>
              <a:ext uri="{FF2B5EF4-FFF2-40B4-BE49-F238E27FC236}">
                <a16:creationId xmlns:a16="http://schemas.microsoft.com/office/drawing/2014/main" id="{CEC537E9-05CC-4F6A-8EB8-72E624F18023}"/>
              </a:ext>
            </a:extLst>
          </p:cNvPr>
          <p:cNvSpPr txBox="1"/>
          <p:nvPr/>
        </p:nvSpPr>
        <p:spPr>
          <a:xfrm>
            <a:off x="1252118" y="6471780"/>
            <a:ext cx="7069564" cy="276999"/>
          </a:xfrm>
          <a:prstGeom prst="rect">
            <a:avLst/>
          </a:prstGeom>
          <a:noFill/>
        </p:spPr>
        <p:txBody>
          <a:bodyPr wrap="none" rtlCol="0">
            <a:spAutoFit/>
          </a:bodyPr>
          <a:lstStyle/>
          <a:p>
            <a:pPr marL="171450" indent="-171450">
              <a:spcBef>
                <a:spcPts val="400"/>
              </a:spcBef>
              <a:buFont typeface="Arial" panose="020B0604020202020204" pitchFamily="34" charset="0"/>
              <a:buChar char="•"/>
            </a:pPr>
            <a:r>
              <a:rPr lang="en-US" altLang="ja-JP" sz="1200" dirty="0">
                <a:solidFill>
                  <a:schemeClr val="tx2"/>
                </a:solidFill>
                <a:latin typeface="+mj-lt"/>
                <a:cs typeface="メイリオ" panose="020B0604030504040204" pitchFamily="50" charset="-128"/>
              </a:rPr>
              <a:t>Under development :</a:t>
            </a:r>
            <a:r>
              <a:rPr lang="ja-JP" altLang="en-US" sz="1200" dirty="0">
                <a:solidFill>
                  <a:schemeClr val="tx2"/>
                </a:solidFill>
                <a:latin typeface="+mj-lt"/>
                <a:cs typeface="メイリオ" panose="020B0604030504040204" pitchFamily="50" charset="-128"/>
              </a:rPr>
              <a:t> </a:t>
            </a:r>
            <a:r>
              <a:rPr lang="en-US" altLang="ja-JP" sz="1200" dirty="0">
                <a:solidFill>
                  <a:schemeClr val="tx2"/>
                </a:solidFill>
                <a:latin typeface="+mj-lt"/>
                <a:cs typeface="メイリオ" panose="020B0604030504040204" pitchFamily="50" charset="-128"/>
              </a:rPr>
              <a:t>DS Sample Available (It depends on sample stock). Please contact our sales.</a:t>
            </a:r>
            <a:endParaRPr kumimoji="1" lang="ja-JP" altLang="en-US" sz="1200" dirty="0">
              <a:solidFill>
                <a:schemeClr val="tx2"/>
              </a:solidFill>
              <a:latin typeface="+mj-lt"/>
              <a:ea typeface="+mn-ea"/>
              <a:cs typeface="メイリオ" panose="020B0604030504040204" pitchFamily="50" charset="-128"/>
            </a:endParaRPr>
          </a:p>
        </p:txBody>
      </p:sp>
      <p:grpSp>
        <p:nvGrpSpPr>
          <p:cNvPr id="54" name="グループ化 53">
            <a:extLst>
              <a:ext uri="{FF2B5EF4-FFF2-40B4-BE49-F238E27FC236}">
                <a16:creationId xmlns:a16="http://schemas.microsoft.com/office/drawing/2014/main" id="{9F5E4D26-666B-4981-86AD-D3E404A13185}"/>
              </a:ext>
            </a:extLst>
          </p:cNvPr>
          <p:cNvGrpSpPr/>
          <p:nvPr/>
        </p:nvGrpSpPr>
        <p:grpSpPr>
          <a:xfrm>
            <a:off x="2075190" y="3709584"/>
            <a:ext cx="751681" cy="209929"/>
            <a:chOff x="1228205" y="3441549"/>
            <a:chExt cx="472135" cy="112199"/>
          </a:xfrm>
        </p:grpSpPr>
        <p:sp>
          <p:nvSpPr>
            <p:cNvPr id="55" name="台形 54">
              <a:extLst>
                <a:ext uri="{FF2B5EF4-FFF2-40B4-BE49-F238E27FC236}">
                  <a16:creationId xmlns:a16="http://schemas.microsoft.com/office/drawing/2014/main" id="{79AD38C6-6370-4DB8-B231-C3BA0B528AA9}"/>
                </a:ext>
              </a:extLst>
            </p:cNvPr>
            <p:cNvSpPr/>
            <p:nvPr/>
          </p:nvSpPr>
          <p:spPr>
            <a:xfrm flipV="1">
              <a:off x="1228205" y="3441549"/>
              <a:ext cx="472134" cy="108000"/>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20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a:extLst>
                <a:ext uri="{FF2B5EF4-FFF2-40B4-BE49-F238E27FC236}">
                  <a16:creationId xmlns:a16="http://schemas.microsoft.com/office/drawing/2014/main" id="{CB2B504B-1874-4CA3-BC36-38D44627FFCD}"/>
                </a:ext>
              </a:extLst>
            </p:cNvPr>
            <p:cNvSpPr txBox="1"/>
            <p:nvPr/>
          </p:nvSpPr>
          <p:spPr>
            <a:xfrm>
              <a:off x="1228205" y="3463415"/>
              <a:ext cx="472135" cy="90333"/>
            </a:xfrm>
            <a:prstGeom prst="rect">
              <a:avLst/>
            </a:prstGeom>
            <a:noFill/>
          </p:spPr>
          <p:txBody>
            <a:bodyPr wrap="square" lIns="72000" tIns="18000" rIns="72000" bIns="18000" rtlCol="0" anchor="ctr">
              <a:spAutoFit/>
            </a:bodyPr>
            <a:lstStyle/>
            <a:p>
              <a:pPr algn="ctr">
                <a:lnSpc>
                  <a:spcPts val="500"/>
                </a:lnSpc>
                <a:spcBef>
                  <a:spcPts val="400"/>
                </a:spcBef>
              </a:pPr>
              <a:r>
                <a:rPr lang="en-US" altLang="ja-JP" sz="700" b="1" i="1" dirty="0">
                  <a:solidFill>
                    <a:schemeClr val="bg1"/>
                  </a:solidFill>
                  <a:ea typeface="+mn-ea"/>
                  <a:cs typeface="メイリオ" panose="020B0604030504040204" pitchFamily="50" charset="-128"/>
                </a:rPr>
                <a:t>Under</a:t>
              </a:r>
              <a:br>
                <a:rPr lang="en-US" altLang="ja-JP" sz="700" b="1" i="1" dirty="0">
                  <a:solidFill>
                    <a:schemeClr val="bg1"/>
                  </a:solidFill>
                  <a:ea typeface="+mn-ea"/>
                  <a:cs typeface="メイリオ" panose="020B0604030504040204" pitchFamily="50" charset="-128"/>
                </a:rPr>
              </a:br>
              <a:r>
                <a:rPr lang="en-US" altLang="ja-JP" sz="700" b="1" i="1" dirty="0">
                  <a:solidFill>
                    <a:schemeClr val="bg1"/>
                  </a:solidFill>
                  <a:ea typeface="+mn-ea"/>
                  <a:cs typeface="メイリオ" panose="020B0604030504040204" pitchFamily="50" charset="-128"/>
                </a:rPr>
                <a:t>Development</a:t>
              </a:r>
            </a:p>
          </p:txBody>
        </p:sp>
      </p:grpSp>
      <p:grpSp>
        <p:nvGrpSpPr>
          <p:cNvPr id="57" name="グループ化 56">
            <a:extLst>
              <a:ext uri="{FF2B5EF4-FFF2-40B4-BE49-F238E27FC236}">
                <a16:creationId xmlns:a16="http://schemas.microsoft.com/office/drawing/2014/main" id="{E5A4EAF1-C3DA-4E8E-AB21-86073F1EF220}"/>
              </a:ext>
            </a:extLst>
          </p:cNvPr>
          <p:cNvGrpSpPr/>
          <p:nvPr/>
        </p:nvGrpSpPr>
        <p:grpSpPr>
          <a:xfrm>
            <a:off x="2074161" y="4276740"/>
            <a:ext cx="751681" cy="209929"/>
            <a:chOff x="1228205" y="3441549"/>
            <a:chExt cx="472135" cy="112199"/>
          </a:xfrm>
        </p:grpSpPr>
        <p:sp>
          <p:nvSpPr>
            <p:cNvPr id="58" name="台形 57">
              <a:extLst>
                <a:ext uri="{FF2B5EF4-FFF2-40B4-BE49-F238E27FC236}">
                  <a16:creationId xmlns:a16="http://schemas.microsoft.com/office/drawing/2014/main" id="{FF4762EA-E63B-4864-9420-C95664CE43E7}"/>
                </a:ext>
              </a:extLst>
            </p:cNvPr>
            <p:cNvSpPr/>
            <p:nvPr/>
          </p:nvSpPr>
          <p:spPr>
            <a:xfrm flipV="1">
              <a:off x="1228205" y="3441549"/>
              <a:ext cx="472134" cy="108000"/>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20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テキスト ボックス 58">
              <a:extLst>
                <a:ext uri="{FF2B5EF4-FFF2-40B4-BE49-F238E27FC236}">
                  <a16:creationId xmlns:a16="http://schemas.microsoft.com/office/drawing/2014/main" id="{32CA3FB3-6E66-42FA-A389-4DAE5E0B311A}"/>
                </a:ext>
              </a:extLst>
            </p:cNvPr>
            <p:cNvSpPr txBox="1"/>
            <p:nvPr/>
          </p:nvSpPr>
          <p:spPr>
            <a:xfrm>
              <a:off x="1228205" y="3463415"/>
              <a:ext cx="472135" cy="90333"/>
            </a:xfrm>
            <a:prstGeom prst="rect">
              <a:avLst/>
            </a:prstGeom>
            <a:noFill/>
          </p:spPr>
          <p:txBody>
            <a:bodyPr wrap="square" lIns="72000" tIns="18000" rIns="72000" bIns="18000" rtlCol="0" anchor="ctr">
              <a:spAutoFit/>
            </a:bodyPr>
            <a:lstStyle/>
            <a:p>
              <a:pPr algn="ctr">
                <a:lnSpc>
                  <a:spcPts val="500"/>
                </a:lnSpc>
                <a:spcBef>
                  <a:spcPts val="400"/>
                </a:spcBef>
              </a:pPr>
              <a:r>
                <a:rPr lang="en-US" altLang="ja-JP" sz="700" b="1" i="1" dirty="0">
                  <a:solidFill>
                    <a:schemeClr val="bg1"/>
                  </a:solidFill>
                  <a:ea typeface="+mn-ea"/>
                  <a:cs typeface="メイリオ" panose="020B0604030504040204" pitchFamily="50" charset="-128"/>
                </a:rPr>
                <a:t>Under</a:t>
              </a:r>
              <a:br>
                <a:rPr lang="en-US" altLang="ja-JP" sz="700" b="1" i="1" dirty="0">
                  <a:solidFill>
                    <a:schemeClr val="bg1"/>
                  </a:solidFill>
                  <a:ea typeface="+mn-ea"/>
                  <a:cs typeface="メイリオ" panose="020B0604030504040204" pitchFamily="50" charset="-128"/>
                </a:rPr>
              </a:br>
              <a:r>
                <a:rPr lang="en-US" altLang="ja-JP" sz="700" b="1" i="1" dirty="0">
                  <a:solidFill>
                    <a:schemeClr val="bg1"/>
                  </a:solidFill>
                  <a:ea typeface="+mn-ea"/>
                  <a:cs typeface="メイリオ" panose="020B0604030504040204" pitchFamily="50" charset="-128"/>
                </a:rPr>
                <a:t>Development</a:t>
              </a:r>
            </a:p>
          </p:txBody>
        </p:sp>
      </p:grpSp>
      <p:grpSp>
        <p:nvGrpSpPr>
          <p:cNvPr id="63" name="グループ化 62">
            <a:extLst>
              <a:ext uri="{FF2B5EF4-FFF2-40B4-BE49-F238E27FC236}">
                <a16:creationId xmlns:a16="http://schemas.microsoft.com/office/drawing/2014/main" id="{410C17DD-5237-4EAF-978D-3073ED2E8A13}"/>
              </a:ext>
            </a:extLst>
          </p:cNvPr>
          <p:cNvGrpSpPr/>
          <p:nvPr/>
        </p:nvGrpSpPr>
        <p:grpSpPr>
          <a:xfrm>
            <a:off x="2074161" y="4903774"/>
            <a:ext cx="751681" cy="209929"/>
            <a:chOff x="1228205" y="3441549"/>
            <a:chExt cx="472135" cy="112199"/>
          </a:xfrm>
        </p:grpSpPr>
        <p:sp>
          <p:nvSpPr>
            <p:cNvPr id="64" name="台形 63">
              <a:extLst>
                <a:ext uri="{FF2B5EF4-FFF2-40B4-BE49-F238E27FC236}">
                  <a16:creationId xmlns:a16="http://schemas.microsoft.com/office/drawing/2014/main" id="{F82E5EE5-A828-475A-A5B2-53B5E90A9AD6}"/>
                </a:ext>
              </a:extLst>
            </p:cNvPr>
            <p:cNvSpPr/>
            <p:nvPr/>
          </p:nvSpPr>
          <p:spPr>
            <a:xfrm flipV="1">
              <a:off x="1228205" y="3441549"/>
              <a:ext cx="472134" cy="108000"/>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20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a:extLst>
                <a:ext uri="{FF2B5EF4-FFF2-40B4-BE49-F238E27FC236}">
                  <a16:creationId xmlns:a16="http://schemas.microsoft.com/office/drawing/2014/main" id="{23E4EFB3-6D26-4FFA-B57C-3603FE1C7AEB}"/>
                </a:ext>
              </a:extLst>
            </p:cNvPr>
            <p:cNvSpPr txBox="1"/>
            <p:nvPr/>
          </p:nvSpPr>
          <p:spPr>
            <a:xfrm>
              <a:off x="1228205" y="3463415"/>
              <a:ext cx="472135" cy="90333"/>
            </a:xfrm>
            <a:prstGeom prst="rect">
              <a:avLst/>
            </a:prstGeom>
            <a:noFill/>
          </p:spPr>
          <p:txBody>
            <a:bodyPr wrap="square" lIns="72000" tIns="18000" rIns="72000" bIns="18000" rtlCol="0" anchor="ctr">
              <a:spAutoFit/>
            </a:bodyPr>
            <a:lstStyle/>
            <a:p>
              <a:pPr algn="ctr">
                <a:lnSpc>
                  <a:spcPts val="500"/>
                </a:lnSpc>
                <a:spcBef>
                  <a:spcPts val="400"/>
                </a:spcBef>
              </a:pPr>
              <a:r>
                <a:rPr lang="en-US" altLang="ja-JP" sz="700" b="1" i="1" dirty="0">
                  <a:solidFill>
                    <a:schemeClr val="bg1"/>
                  </a:solidFill>
                  <a:ea typeface="+mn-ea"/>
                  <a:cs typeface="メイリオ" panose="020B0604030504040204" pitchFamily="50" charset="-128"/>
                </a:rPr>
                <a:t>Under</a:t>
              </a:r>
              <a:br>
                <a:rPr lang="en-US" altLang="ja-JP" sz="700" b="1" i="1" dirty="0">
                  <a:solidFill>
                    <a:schemeClr val="bg1"/>
                  </a:solidFill>
                  <a:ea typeface="+mn-ea"/>
                  <a:cs typeface="メイリオ" panose="020B0604030504040204" pitchFamily="50" charset="-128"/>
                </a:rPr>
              </a:br>
              <a:r>
                <a:rPr lang="en-US" altLang="ja-JP" sz="700" b="1" i="1" dirty="0">
                  <a:solidFill>
                    <a:schemeClr val="bg1"/>
                  </a:solidFill>
                  <a:ea typeface="+mn-ea"/>
                  <a:cs typeface="メイリオ" panose="020B0604030504040204" pitchFamily="50" charset="-128"/>
                </a:rPr>
                <a:t>Development</a:t>
              </a:r>
            </a:p>
          </p:txBody>
        </p:sp>
      </p:grpSp>
      <p:grpSp>
        <p:nvGrpSpPr>
          <p:cNvPr id="30" name="グループ化 29">
            <a:extLst>
              <a:ext uri="{FF2B5EF4-FFF2-40B4-BE49-F238E27FC236}">
                <a16:creationId xmlns:a16="http://schemas.microsoft.com/office/drawing/2014/main" id="{EA078D93-A509-422F-BE7D-49AE8BC5646F}"/>
              </a:ext>
            </a:extLst>
          </p:cNvPr>
          <p:cNvGrpSpPr/>
          <p:nvPr/>
        </p:nvGrpSpPr>
        <p:grpSpPr>
          <a:xfrm>
            <a:off x="2074161" y="3144581"/>
            <a:ext cx="751681" cy="209929"/>
            <a:chOff x="1228205" y="3441549"/>
            <a:chExt cx="472135" cy="112199"/>
          </a:xfrm>
        </p:grpSpPr>
        <p:sp>
          <p:nvSpPr>
            <p:cNvPr id="31" name="台形 30">
              <a:extLst>
                <a:ext uri="{FF2B5EF4-FFF2-40B4-BE49-F238E27FC236}">
                  <a16:creationId xmlns:a16="http://schemas.microsoft.com/office/drawing/2014/main" id="{2B880B6B-1B98-402E-8AAF-BEE405A93551}"/>
                </a:ext>
              </a:extLst>
            </p:cNvPr>
            <p:cNvSpPr/>
            <p:nvPr/>
          </p:nvSpPr>
          <p:spPr>
            <a:xfrm flipV="1">
              <a:off x="1228205" y="3441549"/>
              <a:ext cx="472134" cy="108000"/>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20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a:extLst>
                <a:ext uri="{FF2B5EF4-FFF2-40B4-BE49-F238E27FC236}">
                  <a16:creationId xmlns:a16="http://schemas.microsoft.com/office/drawing/2014/main" id="{F5998D39-37E8-4123-8010-4D6CE3611390}"/>
                </a:ext>
              </a:extLst>
            </p:cNvPr>
            <p:cNvSpPr txBox="1"/>
            <p:nvPr/>
          </p:nvSpPr>
          <p:spPr>
            <a:xfrm>
              <a:off x="1228205" y="3463415"/>
              <a:ext cx="472135" cy="90333"/>
            </a:xfrm>
            <a:prstGeom prst="rect">
              <a:avLst/>
            </a:prstGeom>
            <a:noFill/>
          </p:spPr>
          <p:txBody>
            <a:bodyPr wrap="square" lIns="72000" tIns="18000" rIns="72000" bIns="18000" rtlCol="0" anchor="ctr">
              <a:spAutoFit/>
            </a:bodyPr>
            <a:lstStyle/>
            <a:p>
              <a:pPr algn="ctr">
                <a:lnSpc>
                  <a:spcPts val="500"/>
                </a:lnSpc>
                <a:spcBef>
                  <a:spcPts val="400"/>
                </a:spcBef>
              </a:pPr>
              <a:r>
                <a:rPr lang="en-US" altLang="ja-JP" sz="700" b="1" i="1" dirty="0">
                  <a:solidFill>
                    <a:schemeClr val="bg1"/>
                  </a:solidFill>
                  <a:ea typeface="+mn-ea"/>
                  <a:cs typeface="メイリオ" panose="020B0604030504040204" pitchFamily="50" charset="-128"/>
                </a:rPr>
                <a:t>Under</a:t>
              </a:r>
              <a:br>
                <a:rPr lang="en-US" altLang="ja-JP" sz="700" b="1" i="1" dirty="0">
                  <a:solidFill>
                    <a:schemeClr val="bg1"/>
                  </a:solidFill>
                  <a:ea typeface="+mn-ea"/>
                  <a:cs typeface="メイリオ" panose="020B0604030504040204" pitchFamily="50" charset="-128"/>
                </a:rPr>
              </a:br>
              <a:r>
                <a:rPr lang="en-US" altLang="ja-JP" sz="700" b="1" i="1" dirty="0">
                  <a:solidFill>
                    <a:schemeClr val="bg1"/>
                  </a:solidFill>
                  <a:ea typeface="+mn-ea"/>
                  <a:cs typeface="メイリオ" panose="020B0604030504040204" pitchFamily="50" charset="-128"/>
                </a:rPr>
                <a:t>Development</a:t>
              </a:r>
            </a:p>
          </p:txBody>
        </p:sp>
      </p:grpSp>
    </p:spTree>
    <p:extLst>
      <p:ext uri="{BB962C8B-B14F-4D97-AF65-F5344CB8AC3E}">
        <p14:creationId xmlns:p14="http://schemas.microsoft.com/office/powerpoint/2010/main" val="1254879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p:txBody>
          <a:bodyPr/>
          <a:lstStyle/>
          <a:p>
            <a:r>
              <a:rPr kumimoji="1" lang="en-US" altLang="ja-JP" dirty="0">
                <a:latin typeface="微软雅黑" panose="020B0503020204020204" pitchFamily="34" charset="-122"/>
                <a:ea typeface="微软雅黑" panose="020B0503020204020204" pitchFamily="34" charset="-122"/>
              </a:rPr>
              <a:t>Agenda</a:t>
            </a:r>
            <a:endParaRPr kumimoji="1" lang="ja-JP" altLang="en-US" dirty="0">
              <a:latin typeface="微软雅黑" panose="020B0503020204020204" pitchFamily="34" charset="-122"/>
              <a:ea typeface="微软雅黑" panose="020B0503020204020204" pitchFamily="34" charset="-122"/>
            </a:endParaRPr>
          </a:p>
        </p:txBody>
      </p:sp>
      <p:sp>
        <p:nvSpPr>
          <p:cNvPr id="5" name="正方形/長方形 4">
            <a:extLst>
              <a:ext uri="{FF2B5EF4-FFF2-40B4-BE49-F238E27FC236}">
                <a16:creationId xmlns:a16="http://schemas.microsoft.com/office/drawing/2014/main" id="{FA67FF94-C1A1-488B-9CD7-83F8027B62AA}"/>
              </a:ext>
            </a:extLst>
          </p:cNvPr>
          <p:cNvSpPr/>
          <p:nvPr/>
        </p:nvSpPr>
        <p:spPr>
          <a:xfrm>
            <a:off x="698739" y="1181819"/>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1</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 name="テキスト ボックス 5">
            <a:extLst>
              <a:ext uri="{FF2B5EF4-FFF2-40B4-BE49-F238E27FC236}">
                <a16:creationId xmlns:a16="http://schemas.microsoft.com/office/drawing/2014/main" id="{767476A8-A64C-429C-93DF-47FA9F3E5078}"/>
              </a:ext>
            </a:extLst>
          </p:cNvPr>
          <p:cNvSpPr txBox="1"/>
          <p:nvPr/>
        </p:nvSpPr>
        <p:spPr>
          <a:xfrm>
            <a:off x="1622003" y="1280209"/>
            <a:ext cx="4823949" cy="584775"/>
          </a:xfrm>
          <a:prstGeom prst="rect">
            <a:avLst/>
          </a:prstGeom>
          <a:noFill/>
        </p:spPr>
        <p:txBody>
          <a:bodyPr wrap="none" rtlCol="0">
            <a:spAutoFit/>
          </a:bodyPr>
          <a:lstStyle/>
          <a:p>
            <a:pPr>
              <a:spcBef>
                <a:spcPts val="400"/>
              </a:spcBef>
            </a:pPr>
            <a:r>
              <a:rPr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ROHM SiC MOSFET</a:t>
            </a:r>
            <a:r>
              <a:rPr lang="zh-CN"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概要</a:t>
            </a:r>
          </a:p>
        </p:txBody>
      </p:sp>
      <p:sp>
        <p:nvSpPr>
          <p:cNvPr id="7" name="正方形/長方形 6">
            <a:extLst>
              <a:ext uri="{FF2B5EF4-FFF2-40B4-BE49-F238E27FC236}">
                <a16:creationId xmlns:a16="http://schemas.microsoft.com/office/drawing/2014/main" id="{6482C6DA-B2FC-4C18-BD17-9CEB70D9E5C1}"/>
              </a:ext>
            </a:extLst>
          </p:cNvPr>
          <p:cNvSpPr/>
          <p:nvPr/>
        </p:nvSpPr>
        <p:spPr>
          <a:xfrm>
            <a:off x="698739" y="2205899"/>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2</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 name="テキスト ボックス 7">
            <a:extLst>
              <a:ext uri="{FF2B5EF4-FFF2-40B4-BE49-F238E27FC236}">
                <a16:creationId xmlns:a16="http://schemas.microsoft.com/office/drawing/2014/main" id="{024470FA-BCD8-4E35-A1A2-428512C16052}"/>
              </a:ext>
            </a:extLst>
          </p:cNvPr>
          <p:cNvSpPr txBox="1"/>
          <p:nvPr/>
        </p:nvSpPr>
        <p:spPr>
          <a:xfrm>
            <a:off x="1622003" y="2304289"/>
            <a:ext cx="3467616" cy="584775"/>
          </a:xfrm>
          <a:prstGeom prst="rect">
            <a:avLst/>
          </a:prstGeom>
          <a:noFill/>
        </p:spPr>
        <p:txBody>
          <a:bodyPr wrap="none" rtlCol="0">
            <a:spAutoFit/>
          </a:bodyPr>
          <a:lstStyle/>
          <a:p>
            <a:pPr>
              <a:spcBef>
                <a:spcPts val="400"/>
              </a:spcBef>
            </a:pPr>
            <a:r>
              <a:rPr lang="zh-CN"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第４代　产品概念</a:t>
            </a:r>
          </a:p>
        </p:txBody>
      </p:sp>
      <p:sp>
        <p:nvSpPr>
          <p:cNvPr id="9" name="正方形/長方形 8">
            <a:extLst>
              <a:ext uri="{FF2B5EF4-FFF2-40B4-BE49-F238E27FC236}">
                <a16:creationId xmlns:a16="http://schemas.microsoft.com/office/drawing/2014/main" id="{11A45AF6-DA66-48FE-B53F-3F49019309CF}"/>
              </a:ext>
            </a:extLst>
          </p:cNvPr>
          <p:cNvSpPr/>
          <p:nvPr/>
        </p:nvSpPr>
        <p:spPr>
          <a:xfrm>
            <a:off x="707206" y="3230364"/>
            <a:ext cx="720000" cy="720000"/>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3</a:t>
            </a:r>
            <a:endParaRPr kumimoji="1"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 name="テキスト ボックス 9">
            <a:extLst>
              <a:ext uri="{FF2B5EF4-FFF2-40B4-BE49-F238E27FC236}">
                <a16:creationId xmlns:a16="http://schemas.microsoft.com/office/drawing/2014/main" id="{70432085-47D1-4F87-A75E-B00D1893DFA1}"/>
              </a:ext>
            </a:extLst>
          </p:cNvPr>
          <p:cNvSpPr txBox="1"/>
          <p:nvPr/>
        </p:nvSpPr>
        <p:spPr>
          <a:xfrm>
            <a:off x="1622003" y="3325726"/>
            <a:ext cx="3041217" cy="584775"/>
          </a:xfrm>
          <a:prstGeom prst="rect">
            <a:avLst/>
          </a:prstGeom>
          <a:noFill/>
        </p:spPr>
        <p:txBody>
          <a:bodyPr wrap="none" rtlCol="0">
            <a:spAutoFit/>
          </a:bodyPr>
          <a:lstStyle/>
          <a:p>
            <a:pPr>
              <a:spcBef>
                <a:spcPts val="400"/>
              </a:spcBef>
            </a:pPr>
            <a:r>
              <a:rPr lang="zh-CN"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第</a:t>
            </a:r>
            <a:r>
              <a:rPr lang="en-US" altLang="zh-CN"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a:t>
            </a:r>
            <a:r>
              <a:rPr lang="zh-CN"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代 产品特点</a:t>
            </a:r>
          </a:p>
        </p:txBody>
      </p:sp>
      <p:sp>
        <p:nvSpPr>
          <p:cNvPr id="11" name="正方形/長方形 10">
            <a:extLst>
              <a:ext uri="{FF2B5EF4-FFF2-40B4-BE49-F238E27FC236}">
                <a16:creationId xmlns:a16="http://schemas.microsoft.com/office/drawing/2014/main" id="{73C5A13A-1BF9-4DE3-A5FD-BB9051A92287}"/>
              </a:ext>
            </a:extLst>
          </p:cNvPr>
          <p:cNvSpPr/>
          <p:nvPr/>
        </p:nvSpPr>
        <p:spPr>
          <a:xfrm>
            <a:off x="707206" y="4262526"/>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4</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 name="正方形/長方形 12">
            <a:extLst>
              <a:ext uri="{FF2B5EF4-FFF2-40B4-BE49-F238E27FC236}">
                <a16:creationId xmlns:a16="http://schemas.microsoft.com/office/drawing/2014/main" id="{C395B421-19D4-424B-B88E-4DF41F304919}"/>
              </a:ext>
            </a:extLst>
          </p:cNvPr>
          <p:cNvSpPr/>
          <p:nvPr/>
        </p:nvSpPr>
        <p:spPr>
          <a:xfrm>
            <a:off x="715673" y="5286991"/>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5</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 name="テキスト ボックス 11">
            <a:extLst>
              <a:ext uri="{FF2B5EF4-FFF2-40B4-BE49-F238E27FC236}">
                <a16:creationId xmlns:a16="http://schemas.microsoft.com/office/drawing/2014/main" id="{0CA82523-3FFB-4119-B95C-ACB3472393BF}"/>
              </a:ext>
            </a:extLst>
          </p:cNvPr>
          <p:cNvSpPr txBox="1"/>
          <p:nvPr/>
        </p:nvSpPr>
        <p:spPr>
          <a:xfrm>
            <a:off x="1622003" y="4297819"/>
            <a:ext cx="2836033" cy="584775"/>
          </a:xfrm>
          <a:prstGeom prst="rect">
            <a:avLst/>
          </a:prstGeom>
          <a:noFill/>
        </p:spPr>
        <p:txBody>
          <a:bodyPr wrap="none" rtlCol="0">
            <a:spAutoFit/>
          </a:bodyPr>
          <a:lstStyle/>
          <a:p>
            <a:pPr>
              <a:spcBef>
                <a:spcPts val="400"/>
              </a:spcBef>
            </a:pPr>
            <a:r>
              <a:rPr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Application</a:t>
            </a:r>
            <a:r>
              <a:rPr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例</a:t>
            </a:r>
          </a:p>
        </p:txBody>
      </p:sp>
      <p:sp>
        <p:nvSpPr>
          <p:cNvPr id="19" name="テキスト ボックス 13">
            <a:extLst>
              <a:ext uri="{FF2B5EF4-FFF2-40B4-BE49-F238E27FC236}">
                <a16:creationId xmlns:a16="http://schemas.microsoft.com/office/drawing/2014/main" id="{C6B40091-D39D-4E04-9C0A-1929F2C8A4A3}"/>
              </a:ext>
            </a:extLst>
          </p:cNvPr>
          <p:cNvSpPr txBox="1"/>
          <p:nvPr/>
        </p:nvSpPr>
        <p:spPr>
          <a:xfrm>
            <a:off x="1622003" y="5328166"/>
            <a:ext cx="4147289" cy="584775"/>
          </a:xfrm>
          <a:prstGeom prst="rect">
            <a:avLst/>
          </a:prstGeom>
          <a:noFill/>
        </p:spPr>
        <p:txBody>
          <a:bodyPr wrap="none" rtlCol="0">
            <a:spAutoFit/>
          </a:bodyPr>
          <a:lstStyle/>
          <a:p>
            <a:pPr>
              <a:spcBef>
                <a:spcPts val="400"/>
              </a:spcBef>
            </a:pPr>
            <a:r>
              <a:rPr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Application Support</a:t>
            </a:r>
          </a:p>
        </p:txBody>
      </p:sp>
    </p:spTree>
    <p:extLst>
      <p:ext uri="{BB962C8B-B14F-4D97-AF65-F5344CB8AC3E}">
        <p14:creationId xmlns:p14="http://schemas.microsoft.com/office/powerpoint/2010/main" val="386485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代 </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项产品优势</a:t>
            </a:r>
            <a:endParaRPr kumimoji="1" lang="ja-JP" altLang="en-US" dirty="0">
              <a:latin typeface="微软雅黑" panose="020B0503020204020204" pitchFamily="34" charset="-122"/>
              <a:ea typeface="微软雅黑" panose="020B0503020204020204" pitchFamily="34" charset="-122"/>
            </a:endParaRPr>
          </a:p>
        </p:txBody>
      </p:sp>
      <p:sp>
        <p:nvSpPr>
          <p:cNvPr id="18" name="正方形/長方形 17">
            <a:extLst>
              <a:ext uri="{FF2B5EF4-FFF2-40B4-BE49-F238E27FC236}">
                <a16:creationId xmlns:a16="http://schemas.microsoft.com/office/drawing/2014/main" id="{00B1DD0E-E9FD-4D81-AC06-C89D65B3AC67}"/>
              </a:ext>
            </a:extLst>
          </p:cNvPr>
          <p:cNvSpPr/>
          <p:nvPr/>
        </p:nvSpPr>
        <p:spPr>
          <a:xfrm>
            <a:off x="1796300" y="2457527"/>
            <a:ext cx="2160000" cy="216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 name="正方形/長方形 18">
            <a:extLst>
              <a:ext uri="{FF2B5EF4-FFF2-40B4-BE49-F238E27FC236}">
                <a16:creationId xmlns:a16="http://schemas.microsoft.com/office/drawing/2014/main" id="{A9EAFC38-5B2F-407D-AF60-927A402E1337}"/>
              </a:ext>
            </a:extLst>
          </p:cNvPr>
          <p:cNvSpPr/>
          <p:nvPr/>
        </p:nvSpPr>
        <p:spPr>
          <a:xfrm>
            <a:off x="1898742" y="2581632"/>
            <a:ext cx="2160000" cy="2160000"/>
          </a:xfrm>
          <a:prstGeom prst="rect">
            <a:avLst/>
          </a:prstGeom>
          <a:solidFill>
            <a:srgbClr val="6ED4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EA40E402-27D0-4314-BA14-C9789DAA4CFA}"/>
              </a:ext>
            </a:extLst>
          </p:cNvPr>
          <p:cNvSpPr txBox="1"/>
          <p:nvPr/>
        </p:nvSpPr>
        <p:spPr>
          <a:xfrm>
            <a:off x="2339944" y="2847571"/>
            <a:ext cx="1261884" cy="523220"/>
          </a:xfrm>
          <a:prstGeom prst="rect">
            <a:avLst/>
          </a:prstGeom>
          <a:noFill/>
        </p:spPr>
        <p:txBody>
          <a:bodyPr wrap="none" rtlCol="0" anchor="ctr">
            <a:spAutoFit/>
          </a:bodyPr>
          <a:lstStyle/>
          <a:p>
            <a:pPr algn="ctr">
              <a:spcBef>
                <a:spcPts val="400"/>
              </a:spcBef>
            </a:pPr>
            <a:r>
              <a:rPr kumimoji="1" lang="zh-CN"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低损耗</a:t>
            </a:r>
            <a:endParaRPr kumimoji="1" lang="ja-JP"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1" name="正方形/長方形 20">
            <a:extLst>
              <a:ext uri="{FF2B5EF4-FFF2-40B4-BE49-F238E27FC236}">
                <a16:creationId xmlns:a16="http://schemas.microsoft.com/office/drawing/2014/main" id="{2A894EBE-35F4-4D5F-A0B0-E8A8CA61A82A}"/>
              </a:ext>
            </a:extLst>
          </p:cNvPr>
          <p:cNvSpPr/>
          <p:nvPr/>
        </p:nvSpPr>
        <p:spPr>
          <a:xfrm>
            <a:off x="4638628" y="2474778"/>
            <a:ext cx="2160000" cy="216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2" name="正方形/長方形 21">
            <a:extLst>
              <a:ext uri="{FF2B5EF4-FFF2-40B4-BE49-F238E27FC236}">
                <a16:creationId xmlns:a16="http://schemas.microsoft.com/office/drawing/2014/main" id="{1DE1527B-7981-4B8B-916E-1212C4FBF068}"/>
              </a:ext>
            </a:extLst>
          </p:cNvPr>
          <p:cNvSpPr/>
          <p:nvPr/>
        </p:nvSpPr>
        <p:spPr>
          <a:xfrm>
            <a:off x="4749696" y="2581632"/>
            <a:ext cx="2160000" cy="2160000"/>
          </a:xfrm>
          <a:prstGeom prst="rect">
            <a:avLst/>
          </a:prstGeom>
          <a:solidFill>
            <a:srgbClr val="5FE53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3" name="テキスト ボックス 22">
            <a:extLst>
              <a:ext uri="{FF2B5EF4-FFF2-40B4-BE49-F238E27FC236}">
                <a16:creationId xmlns:a16="http://schemas.microsoft.com/office/drawing/2014/main" id="{F93307A1-C23B-43C5-A813-1E7FB9644AB3}"/>
              </a:ext>
            </a:extLst>
          </p:cNvPr>
          <p:cNvSpPr txBox="1"/>
          <p:nvPr/>
        </p:nvSpPr>
        <p:spPr>
          <a:xfrm>
            <a:off x="5057297" y="2846146"/>
            <a:ext cx="1620957" cy="523220"/>
          </a:xfrm>
          <a:prstGeom prst="rect">
            <a:avLst/>
          </a:prstGeom>
          <a:noFill/>
        </p:spPr>
        <p:txBody>
          <a:bodyPr wrap="none" rtlCol="0" anchor="ctr">
            <a:spAutoFit/>
          </a:bodyPr>
          <a:lstStyle/>
          <a:p>
            <a:pPr algn="ctr">
              <a:spcBef>
                <a:spcPts val="400"/>
              </a:spcBef>
            </a:pPr>
            <a:r>
              <a:rPr kumimoji="1" lang="zh-CN"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使用简便</a:t>
            </a:r>
            <a:endParaRPr kumimoji="1" lang="en-US" altLang="ja-JP"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4" name="正方形/長方形 23">
            <a:extLst>
              <a:ext uri="{FF2B5EF4-FFF2-40B4-BE49-F238E27FC236}">
                <a16:creationId xmlns:a16="http://schemas.microsoft.com/office/drawing/2014/main" id="{77BAD5EC-93BA-4AED-9006-101470F1709A}"/>
              </a:ext>
            </a:extLst>
          </p:cNvPr>
          <p:cNvSpPr/>
          <p:nvPr/>
        </p:nvSpPr>
        <p:spPr>
          <a:xfrm>
            <a:off x="7506836" y="2474779"/>
            <a:ext cx="2160000" cy="216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5" name="正方形/長方形 24">
            <a:extLst>
              <a:ext uri="{FF2B5EF4-FFF2-40B4-BE49-F238E27FC236}">
                <a16:creationId xmlns:a16="http://schemas.microsoft.com/office/drawing/2014/main" id="{DACD7E64-4440-483D-8634-6637104EABA2}"/>
              </a:ext>
            </a:extLst>
          </p:cNvPr>
          <p:cNvSpPr/>
          <p:nvPr/>
        </p:nvSpPr>
        <p:spPr>
          <a:xfrm>
            <a:off x="7600650" y="2581632"/>
            <a:ext cx="2160000" cy="2160000"/>
          </a:xfrm>
          <a:prstGeom prst="rect">
            <a:avLst/>
          </a:prstGeom>
          <a:solidFill>
            <a:srgbClr val="F7A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B2167207-51B6-4EF2-9543-CD757751F020}"/>
              </a:ext>
            </a:extLst>
          </p:cNvPr>
          <p:cNvSpPr txBox="1"/>
          <p:nvPr/>
        </p:nvSpPr>
        <p:spPr>
          <a:xfrm>
            <a:off x="7897983" y="2848525"/>
            <a:ext cx="1620957" cy="523220"/>
          </a:xfrm>
          <a:prstGeom prst="rect">
            <a:avLst/>
          </a:prstGeom>
          <a:noFill/>
        </p:spPr>
        <p:txBody>
          <a:bodyPr wrap="none" rtlCol="0" anchor="ctr">
            <a:spAutoFit/>
          </a:bodyPr>
          <a:lstStyle/>
          <a:p>
            <a:pPr algn="ctr">
              <a:spcBef>
                <a:spcPts val="400"/>
              </a:spcBef>
            </a:pPr>
            <a:r>
              <a:rPr kumimoji="1" lang="zh-CN"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高可靠性</a:t>
            </a:r>
            <a:endParaRPr kumimoji="1" lang="ja-JP"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2582597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代 </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项产品优势</a:t>
            </a:r>
            <a:endParaRPr kumimoji="1" lang="ja-JP" altLang="en-US" dirty="0">
              <a:latin typeface="微软雅黑" panose="020B0503020204020204" pitchFamily="34" charset="-122"/>
              <a:ea typeface="微软雅黑" panose="020B0503020204020204" pitchFamily="34" charset="-122"/>
            </a:endParaRPr>
          </a:p>
        </p:txBody>
      </p:sp>
      <p:sp>
        <p:nvSpPr>
          <p:cNvPr id="18" name="正方形/長方形 17">
            <a:extLst>
              <a:ext uri="{FF2B5EF4-FFF2-40B4-BE49-F238E27FC236}">
                <a16:creationId xmlns:a16="http://schemas.microsoft.com/office/drawing/2014/main" id="{00B1DD0E-E9FD-4D81-AC06-C89D65B3AC67}"/>
              </a:ext>
            </a:extLst>
          </p:cNvPr>
          <p:cNvSpPr/>
          <p:nvPr/>
        </p:nvSpPr>
        <p:spPr>
          <a:xfrm>
            <a:off x="1177467" y="2457527"/>
            <a:ext cx="3600000" cy="3564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 name="正方形/長方形 18">
            <a:extLst>
              <a:ext uri="{FF2B5EF4-FFF2-40B4-BE49-F238E27FC236}">
                <a16:creationId xmlns:a16="http://schemas.microsoft.com/office/drawing/2014/main" id="{A9EAFC38-5B2F-407D-AF60-927A402E1337}"/>
              </a:ext>
            </a:extLst>
          </p:cNvPr>
          <p:cNvSpPr/>
          <p:nvPr/>
        </p:nvSpPr>
        <p:spPr>
          <a:xfrm>
            <a:off x="1279909" y="2581632"/>
            <a:ext cx="3600000" cy="3600000"/>
          </a:xfrm>
          <a:prstGeom prst="rect">
            <a:avLst/>
          </a:prstGeom>
          <a:solidFill>
            <a:srgbClr val="6ED4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EA40E402-27D0-4314-BA14-C9789DAA4CFA}"/>
              </a:ext>
            </a:extLst>
          </p:cNvPr>
          <p:cNvSpPr txBox="1"/>
          <p:nvPr/>
        </p:nvSpPr>
        <p:spPr>
          <a:xfrm>
            <a:off x="2115694" y="3107087"/>
            <a:ext cx="1723549" cy="707886"/>
          </a:xfrm>
          <a:prstGeom prst="rect">
            <a:avLst/>
          </a:prstGeom>
          <a:noFill/>
        </p:spPr>
        <p:txBody>
          <a:bodyPr wrap="none" rtlCol="0" anchor="ctr">
            <a:spAutoFit/>
          </a:bodyPr>
          <a:lstStyle/>
          <a:p>
            <a:pPr algn="ctr">
              <a:spcBef>
                <a:spcPts val="400"/>
              </a:spcBef>
            </a:pPr>
            <a:r>
              <a:rPr kumimoji="1" lang="zh-CN" altLang="en-US" sz="40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低损耗</a:t>
            </a:r>
            <a:endParaRPr kumimoji="1" lang="ja-JP" altLang="en-US" sz="40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1" name="正方形/長方形 20">
            <a:extLst>
              <a:ext uri="{FF2B5EF4-FFF2-40B4-BE49-F238E27FC236}">
                <a16:creationId xmlns:a16="http://schemas.microsoft.com/office/drawing/2014/main" id="{2A894EBE-35F4-4D5F-A0B0-E8A8CA61A82A}"/>
              </a:ext>
            </a:extLst>
          </p:cNvPr>
          <p:cNvSpPr/>
          <p:nvPr/>
        </p:nvSpPr>
        <p:spPr>
          <a:xfrm>
            <a:off x="5448749" y="2474778"/>
            <a:ext cx="1800000" cy="180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2" name="正方形/長方形 21">
            <a:extLst>
              <a:ext uri="{FF2B5EF4-FFF2-40B4-BE49-F238E27FC236}">
                <a16:creationId xmlns:a16="http://schemas.microsoft.com/office/drawing/2014/main" id="{1DE1527B-7981-4B8B-916E-1212C4FBF068}"/>
              </a:ext>
            </a:extLst>
          </p:cNvPr>
          <p:cNvSpPr/>
          <p:nvPr/>
        </p:nvSpPr>
        <p:spPr>
          <a:xfrm>
            <a:off x="5559817" y="2581632"/>
            <a:ext cx="1800000" cy="1800000"/>
          </a:xfrm>
          <a:prstGeom prst="rect">
            <a:avLst/>
          </a:prstGeom>
          <a:solidFill>
            <a:srgbClr val="5FE53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3" name="テキスト ボックス 22">
            <a:extLst>
              <a:ext uri="{FF2B5EF4-FFF2-40B4-BE49-F238E27FC236}">
                <a16:creationId xmlns:a16="http://schemas.microsoft.com/office/drawing/2014/main" id="{F93307A1-C23B-43C5-A813-1E7FB9644AB3}"/>
              </a:ext>
            </a:extLst>
          </p:cNvPr>
          <p:cNvSpPr txBox="1"/>
          <p:nvPr/>
        </p:nvSpPr>
        <p:spPr>
          <a:xfrm>
            <a:off x="5715020" y="2846146"/>
            <a:ext cx="1620957" cy="523220"/>
          </a:xfrm>
          <a:prstGeom prst="rect">
            <a:avLst/>
          </a:prstGeom>
          <a:noFill/>
        </p:spPr>
        <p:txBody>
          <a:bodyPr wrap="none" rtlCol="0" anchor="ctr">
            <a:spAutoFit/>
          </a:bodyPr>
          <a:lstStyle/>
          <a:p>
            <a:pPr algn="ctr">
              <a:spcBef>
                <a:spcPts val="400"/>
              </a:spcBef>
            </a:pPr>
            <a:r>
              <a:rPr kumimoji="1" lang="zh-CN"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使用简便</a:t>
            </a:r>
            <a:endParaRPr kumimoji="1" lang="en-US" altLang="ja-JP"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4" name="正方形/長方形 23">
            <a:extLst>
              <a:ext uri="{FF2B5EF4-FFF2-40B4-BE49-F238E27FC236}">
                <a16:creationId xmlns:a16="http://schemas.microsoft.com/office/drawing/2014/main" id="{77BAD5EC-93BA-4AED-9006-101470F1709A}"/>
              </a:ext>
            </a:extLst>
          </p:cNvPr>
          <p:cNvSpPr/>
          <p:nvPr/>
        </p:nvSpPr>
        <p:spPr>
          <a:xfrm>
            <a:off x="8316957" y="2474779"/>
            <a:ext cx="1800000" cy="180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5" name="正方形/長方形 24">
            <a:extLst>
              <a:ext uri="{FF2B5EF4-FFF2-40B4-BE49-F238E27FC236}">
                <a16:creationId xmlns:a16="http://schemas.microsoft.com/office/drawing/2014/main" id="{DACD7E64-4440-483D-8634-6637104EABA2}"/>
              </a:ext>
            </a:extLst>
          </p:cNvPr>
          <p:cNvSpPr/>
          <p:nvPr/>
        </p:nvSpPr>
        <p:spPr>
          <a:xfrm>
            <a:off x="8410771" y="2581632"/>
            <a:ext cx="1800000" cy="1800000"/>
          </a:xfrm>
          <a:prstGeom prst="rect">
            <a:avLst/>
          </a:prstGeom>
          <a:solidFill>
            <a:srgbClr val="F7A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B2167207-51B6-4EF2-9543-CD757751F020}"/>
              </a:ext>
            </a:extLst>
          </p:cNvPr>
          <p:cNvSpPr txBox="1"/>
          <p:nvPr/>
        </p:nvSpPr>
        <p:spPr>
          <a:xfrm>
            <a:off x="8500293" y="2846670"/>
            <a:ext cx="1620957" cy="523220"/>
          </a:xfrm>
          <a:prstGeom prst="rect">
            <a:avLst/>
          </a:prstGeom>
          <a:noFill/>
        </p:spPr>
        <p:txBody>
          <a:bodyPr wrap="none" rtlCol="0" anchor="ctr">
            <a:spAutoFit/>
          </a:bodyPr>
          <a:lstStyle/>
          <a:p>
            <a:pPr algn="ctr">
              <a:spcBef>
                <a:spcPts val="400"/>
              </a:spcBef>
            </a:pPr>
            <a:r>
              <a:rPr kumimoji="1" lang="zh-CN"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高可靠性</a:t>
            </a:r>
            <a:endParaRPr kumimoji="1" lang="ja-JP"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 name="テキスト ボックス 3">
            <a:extLst>
              <a:ext uri="{FF2B5EF4-FFF2-40B4-BE49-F238E27FC236}">
                <a16:creationId xmlns:a16="http://schemas.microsoft.com/office/drawing/2014/main" id="{2DEAFB03-9821-4E0B-9423-15D126EF3301}"/>
              </a:ext>
            </a:extLst>
          </p:cNvPr>
          <p:cNvSpPr txBox="1"/>
          <p:nvPr/>
        </p:nvSpPr>
        <p:spPr>
          <a:xfrm>
            <a:off x="1351889" y="3944300"/>
            <a:ext cx="3416435" cy="1118255"/>
          </a:xfrm>
          <a:prstGeom prst="rect">
            <a:avLst/>
          </a:prstGeom>
          <a:noFill/>
        </p:spPr>
        <p:txBody>
          <a:bodyPr wrap="square" rtlCol="0">
            <a:spAutoFit/>
          </a:bodyPr>
          <a:lstStyle/>
          <a:p>
            <a:pPr marL="285750" indent="-285750">
              <a:spcBef>
                <a:spcPts val="400"/>
              </a:spcBef>
              <a:buFont typeface="Arial" panose="020B0604020202020204" pitchFamily="34" charset="0"/>
              <a:buChar char="•"/>
            </a:pPr>
            <a:r>
              <a:rPr lang="en-US" altLang="ja-JP"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b="1" baseline="30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rd</a:t>
            </a:r>
            <a:r>
              <a:rPr lang="ja-JP" altLang="en-US"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Gen</a:t>
            </a:r>
            <a:r>
              <a:rPr lang="ja-JP" altLang="en-US"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vs</a:t>
            </a:r>
            <a:r>
              <a:rPr lang="ja-JP" altLang="en-US"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b="1" baseline="30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th</a:t>
            </a:r>
            <a:r>
              <a:rPr lang="ja-JP" altLang="en-US"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Gen</a:t>
            </a:r>
          </a:p>
          <a:p>
            <a:pPr marL="285750" indent="-285750">
              <a:spcBef>
                <a:spcPts val="400"/>
              </a:spcBef>
              <a:buFont typeface="Arial" panose="020B0604020202020204" pitchFamily="34" charset="0"/>
              <a:buChar char="•"/>
            </a:pPr>
            <a:endParaRPr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marL="285750" indent="-285750">
              <a:spcBef>
                <a:spcPts val="400"/>
              </a:spcBef>
              <a:buFont typeface="Arial" panose="020B0604020202020204" pitchFamily="34" charset="0"/>
              <a:buChar char="•"/>
            </a:pPr>
            <a:r>
              <a:rPr lang="zh-CN" altLang="en-US" sz="18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竞品比较</a:t>
            </a:r>
            <a:endParaRPr lang="en-US" altLang="ja-JP" sz="18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361936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p:txBody>
          <a:bodyPr/>
          <a:lstStyle/>
          <a:p>
            <a:r>
              <a:rPr kumimoji="1" lang="en-US" altLang="ja-JP" dirty="0">
                <a:latin typeface="+mj-ea"/>
                <a:ea typeface="+mj-ea"/>
              </a:rPr>
              <a:t>Agenda</a:t>
            </a:r>
            <a:endParaRPr kumimoji="1" lang="ja-JP" altLang="en-US" dirty="0">
              <a:latin typeface="+mj-ea"/>
              <a:ea typeface="+mj-ea"/>
            </a:endParaRPr>
          </a:p>
        </p:txBody>
      </p:sp>
      <p:sp>
        <p:nvSpPr>
          <p:cNvPr id="5" name="正方形/長方形 4">
            <a:extLst>
              <a:ext uri="{FF2B5EF4-FFF2-40B4-BE49-F238E27FC236}">
                <a16:creationId xmlns:a16="http://schemas.microsoft.com/office/drawing/2014/main" id="{FA67FF94-C1A1-488B-9CD7-83F8027B62AA}"/>
              </a:ext>
            </a:extLst>
          </p:cNvPr>
          <p:cNvSpPr/>
          <p:nvPr/>
        </p:nvSpPr>
        <p:spPr>
          <a:xfrm>
            <a:off x="698739" y="1181819"/>
            <a:ext cx="720000" cy="720000"/>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a:t>
            </a:r>
            <a:endParaRPr kumimoji="1"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 name="テキスト ボックス 5">
            <a:extLst>
              <a:ext uri="{FF2B5EF4-FFF2-40B4-BE49-F238E27FC236}">
                <a16:creationId xmlns:a16="http://schemas.microsoft.com/office/drawing/2014/main" id="{767476A8-A64C-429C-93DF-47FA9F3E5078}"/>
              </a:ext>
            </a:extLst>
          </p:cNvPr>
          <p:cNvSpPr txBox="1"/>
          <p:nvPr/>
        </p:nvSpPr>
        <p:spPr>
          <a:xfrm>
            <a:off x="1622003" y="1280209"/>
            <a:ext cx="4823949" cy="584775"/>
          </a:xfrm>
          <a:prstGeom prst="rect">
            <a:avLst/>
          </a:prstGeom>
          <a:noFill/>
        </p:spPr>
        <p:txBody>
          <a:bodyPr wrap="none" rtlCol="0">
            <a:spAutoFit/>
          </a:bodyPr>
          <a:lstStyle/>
          <a:p>
            <a:pPr>
              <a:spcBef>
                <a:spcPts val="400"/>
              </a:spcBef>
            </a:pPr>
            <a:r>
              <a:rPr kumimoji="1" lang="en-US" altLang="ja-JP"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ROHM SiC MOSFET</a:t>
            </a:r>
            <a:r>
              <a:rPr kumimoji="1" lang="zh-CN"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概要</a:t>
            </a:r>
            <a:endParaRPr kumimoji="1"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 name="正方形/長方形 6">
            <a:extLst>
              <a:ext uri="{FF2B5EF4-FFF2-40B4-BE49-F238E27FC236}">
                <a16:creationId xmlns:a16="http://schemas.microsoft.com/office/drawing/2014/main" id="{6482C6DA-B2FC-4C18-BD17-9CEB70D9E5C1}"/>
              </a:ext>
            </a:extLst>
          </p:cNvPr>
          <p:cNvSpPr/>
          <p:nvPr/>
        </p:nvSpPr>
        <p:spPr>
          <a:xfrm>
            <a:off x="698739" y="2205899"/>
            <a:ext cx="720000" cy="720000"/>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a:t>
            </a:r>
            <a:endParaRPr kumimoji="1"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 name="テキスト ボックス 7">
            <a:extLst>
              <a:ext uri="{FF2B5EF4-FFF2-40B4-BE49-F238E27FC236}">
                <a16:creationId xmlns:a16="http://schemas.microsoft.com/office/drawing/2014/main" id="{024470FA-BCD8-4E35-A1A2-428512C16052}"/>
              </a:ext>
            </a:extLst>
          </p:cNvPr>
          <p:cNvSpPr txBox="1"/>
          <p:nvPr/>
        </p:nvSpPr>
        <p:spPr>
          <a:xfrm>
            <a:off x="1622003" y="2304289"/>
            <a:ext cx="3467616" cy="584775"/>
          </a:xfrm>
          <a:prstGeom prst="rect">
            <a:avLst/>
          </a:prstGeom>
          <a:noFill/>
        </p:spPr>
        <p:txBody>
          <a:bodyPr wrap="none" rtlCol="0">
            <a:spAutoFit/>
          </a:bodyPr>
          <a:lstStyle/>
          <a:p>
            <a:pPr>
              <a:spcBef>
                <a:spcPts val="400"/>
              </a:spcBef>
            </a:pPr>
            <a:r>
              <a:rPr lang="zh-CN"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第</a:t>
            </a:r>
            <a:r>
              <a:rPr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４</a:t>
            </a:r>
            <a:r>
              <a:rPr lang="zh-CN"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代</a:t>
            </a:r>
            <a:r>
              <a:rPr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产品概念</a:t>
            </a:r>
            <a:endParaRPr kumimoji="1"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 name="正方形/長方形 8">
            <a:extLst>
              <a:ext uri="{FF2B5EF4-FFF2-40B4-BE49-F238E27FC236}">
                <a16:creationId xmlns:a16="http://schemas.microsoft.com/office/drawing/2014/main" id="{11A45AF6-DA66-48FE-B53F-3F49019309CF}"/>
              </a:ext>
            </a:extLst>
          </p:cNvPr>
          <p:cNvSpPr/>
          <p:nvPr/>
        </p:nvSpPr>
        <p:spPr>
          <a:xfrm>
            <a:off x="707206" y="3230364"/>
            <a:ext cx="720000" cy="720000"/>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3</a:t>
            </a:r>
            <a:endParaRPr kumimoji="1"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 name="テキスト ボックス 9">
            <a:extLst>
              <a:ext uri="{FF2B5EF4-FFF2-40B4-BE49-F238E27FC236}">
                <a16:creationId xmlns:a16="http://schemas.microsoft.com/office/drawing/2014/main" id="{70432085-47D1-4F87-A75E-B00D1893DFA1}"/>
              </a:ext>
            </a:extLst>
          </p:cNvPr>
          <p:cNvSpPr txBox="1"/>
          <p:nvPr/>
        </p:nvSpPr>
        <p:spPr>
          <a:xfrm>
            <a:off x="1630470" y="3294886"/>
            <a:ext cx="3041217" cy="584775"/>
          </a:xfrm>
          <a:prstGeom prst="rect">
            <a:avLst/>
          </a:prstGeom>
          <a:noFill/>
        </p:spPr>
        <p:txBody>
          <a:bodyPr wrap="none" rtlCol="0">
            <a:spAutoFit/>
          </a:bodyPr>
          <a:lstStyle/>
          <a:p>
            <a:pPr>
              <a:spcBef>
                <a:spcPts val="400"/>
              </a:spcBef>
            </a:pPr>
            <a:r>
              <a:rPr lang="zh-CN"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第</a:t>
            </a:r>
            <a:r>
              <a:rPr lang="en-US" altLang="zh-CN"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a:t>
            </a:r>
            <a:r>
              <a:rPr lang="zh-CN"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代 产品特点</a:t>
            </a:r>
            <a:endParaRPr kumimoji="1"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1" name="正方形/長方形 10">
            <a:extLst>
              <a:ext uri="{FF2B5EF4-FFF2-40B4-BE49-F238E27FC236}">
                <a16:creationId xmlns:a16="http://schemas.microsoft.com/office/drawing/2014/main" id="{73C5A13A-1BF9-4DE3-A5FD-BB9051A92287}"/>
              </a:ext>
            </a:extLst>
          </p:cNvPr>
          <p:cNvSpPr/>
          <p:nvPr/>
        </p:nvSpPr>
        <p:spPr>
          <a:xfrm>
            <a:off x="707206" y="4262526"/>
            <a:ext cx="720000" cy="720000"/>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a:t>
            </a:r>
            <a:endParaRPr kumimoji="1"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0CA82523-3FFB-4119-B95C-ACB3472393BF}"/>
              </a:ext>
            </a:extLst>
          </p:cNvPr>
          <p:cNvSpPr txBox="1"/>
          <p:nvPr/>
        </p:nvSpPr>
        <p:spPr>
          <a:xfrm>
            <a:off x="1630470" y="4318584"/>
            <a:ext cx="2836033" cy="584775"/>
          </a:xfrm>
          <a:prstGeom prst="rect">
            <a:avLst/>
          </a:prstGeom>
          <a:noFill/>
        </p:spPr>
        <p:txBody>
          <a:bodyPr wrap="none" rtlCol="0">
            <a:spAutoFit/>
          </a:bodyPr>
          <a:lstStyle/>
          <a:p>
            <a:pPr>
              <a:spcBef>
                <a:spcPts val="400"/>
              </a:spcBef>
            </a:pPr>
            <a:r>
              <a:rPr lang="en-US" altLang="zh-CN"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Application</a:t>
            </a:r>
            <a:r>
              <a:rPr lang="zh-CN"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例</a:t>
            </a:r>
            <a:endParaRPr kumimoji="1"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 name="正方形/長方形 12">
            <a:extLst>
              <a:ext uri="{FF2B5EF4-FFF2-40B4-BE49-F238E27FC236}">
                <a16:creationId xmlns:a16="http://schemas.microsoft.com/office/drawing/2014/main" id="{C395B421-19D4-424B-B88E-4DF41F304919}"/>
              </a:ext>
            </a:extLst>
          </p:cNvPr>
          <p:cNvSpPr/>
          <p:nvPr/>
        </p:nvSpPr>
        <p:spPr>
          <a:xfrm>
            <a:off x="715673" y="5286991"/>
            <a:ext cx="720000" cy="720000"/>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a:t>
            </a:r>
            <a:endParaRPr kumimoji="1"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C6B40091-D39D-4E04-9C0A-1929F2C8A4A3}"/>
              </a:ext>
            </a:extLst>
          </p:cNvPr>
          <p:cNvSpPr txBox="1"/>
          <p:nvPr/>
        </p:nvSpPr>
        <p:spPr>
          <a:xfrm>
            <a:off x="1638937" y="5376914"/>
            <a:ext cx="4147289" cy="584775"/>
          </a:xfrm>
          <a:prstGeom prst="rect">
            <a:avLst/>
          </a:prstGeom>
          <a:noFill/>
        </p:spPr>
        <p:txBody>
          <a:bodyPr wrap="none" rtlCol="0">
            <a:spAutoFit/>
          </a:bodyPr>
          <a:lstStyle/>
          <a:p>
            <a:pPr>
              <a:spcBef>
                <a:spcPts val="400"/>
              </a:spcBef>
            </a:pPr>
            <a:r>
              <a:rPr lang="en-US" altLang="zh-CN"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Application Support</a:t>
            </a:r>
            <a:endParaRPr kumimoji="1"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331041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7852F76E-3504-41D3-A882-DF3FB99052DF}"/>
              </a:ext>
            </a:extLst>
          </p:cNvPr>
          <p:cNvSpPr txBox="1"/>
          <p:nvPr/>
        </p:nvSpPr>
        <p:spPr>
          <a:xfrm>
            <a:off x="648760" y="870501"/>
            <a:ext cx="7691144" cy="461665"/>
          </a:xfrm>
          <a:prstGeom prst="rect">
            <a:avLst/>
          </a:prstGeom>
          <a:noFill/>
        </p:spPr>
        <p:txBody>
          <a:bodyPr wrap="none" rtlCol="0">
            <a:spAutoFit/>
          </a:bodyPr>
          <a:lstStyle/>
          <a:p>
            <a:pPr>
              <a:spcBef>
                <a:spcPts val="400"/>
              </a:spcBef>
            </a:pPr>
            <a:r>
              <a:rPr lang="en-US" altLang="zh-CN" sz="2400" b="1" dirty="0" err="1">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RonA</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的进化降低</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ON</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阻抗，开关特性的改善实现低损耗</a:t>
            </a:r>
            <a:endParaRPr kumimoji="1" lang="ja-JP"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3" name="テキスト ボックス 102">
            <a:extLst>
              <a:ext uri="{FF2B5EF4-FFF2-40B4-BE49-F238E27FC236}">
                <a16:creationId xmlns:a16="http://schemas.microsoft.com/office/drawing/2014/main" id="{3B182B91-AA06-43B3-B6A6-49F836B0C11D}"/>
              </a:ext>
            </a:extLst>
          </p:cNvPr>
          <p:cNvSpPr txBox="1"/>
          <p:nvPr/>
        </p:nvSpPr>
        <p:spPr>
          <a:xfrm>
            <a:off x="1693704" y="5979122"/>
            <a:ext cx="3600000" cy="369332"/>
          </a:xfrm>
          <a:prstGeom prst="rect">
            <a:avLst/>
          </a:prstGeom>
          <a:solidFill>
            <a:srgbClr val="0070C0"/>
          </a:solidFill>
          <a:ln>
            <a:solidFill>
              <a:srgbClr val="0070C0"/>
            </a:solidFill>
          </a:ln>
        </p:spPr>
        <p:txBody>
          <a:bodyPr wrap="square" rtlCol="0">
            <a:spAutoFit/>
          </a:bodyPr>
          <a:lstStyle/>
          <a:p>
            <a:pPr algn="ctr">
              <a:spcBef>
                <a:spcPts val="400"/>
              </a:spcBef>
            </a:pPr>
            <a:r>
              <a:rPr lang="ja-JP" altLang="en-US" sz="1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①</a:t>
            </a:r>
            <a:r>
              <a:rPr lang="zh-CN" altLang="en-US" sz="1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导通损耗降低</a:t>
            </a:r>
            <a:endParaRPr kumimoji="1" lang="ja-JP" altLang="en-US" sz="1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204" name="図 203">
            <a:extLst>
              <a:ext uri="{FF2B5EF4-FFF2-40B4-BE49-F238E27FC236}">
                <a16:creationId xmlns:a16="http://schemas.microsoft.com/office/drawing/2014/main" id="{D66F1085-FD11-4744-9D2A-81532BA7F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285" y="2860829"/>
            <a:ext cx="680720" cy="635794"/>
          </a:xfrm>
          <a:prstGeom prst="rect">
            <a:avLst/>
          </a:prstGeom>
        </p:spPr>
      </p:pic>
      <p:pic>
        <p:nvPicPr>
          <p:cNvPr id="205" name="図 204">
            <a:extLst>
              <a:ext uri="{FF2B5EF4-FFF2-40B4-BE49-F238E27FC236}">
                <a16:creationId xmlns:a16="http://schemas.microsoft.com/office/drawing/2014/main" id="{A7E9C593-A5A3-47DB-BF7B-BF9273E804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2710" y="2858879"/>
            <a:ext cx="680721" cy="635794"/>
          </a:xfrm>
          <a:prstGeom prst="rect">
            <a:avLst/>
          </a:prstGeom>
        </p:spPr>
      </p:pic>
      <p:sp>
        <p:nvSpPr>
          <p:cNvPr id="206" name="テキスト ボックス 205">
            <a:extLst>
              <a:ext uri="{FF2B5EF4-FFF2-40B4-BE49-F238E27FC236}">
                <a16:creationId xmlns:a16="http://schemas.microsoft.com/office/drawing/2014/main" id="{C12A7D7B-941E-425F-A2A8-C25A1A93438C}"/>
              </a:ext>
            </a:extLst>
          </p:cNvPr>
          <p:cNvSpPr txBox="1"/>
          <p:nvPr/>
        </p:nvSpPr>
        <p:spPr>
          <a:xfrm>
            <a:off x="1989562" y="2527444"/>
            <a:ext cx="1028835" cy="338554"/>
          </a:xfrm>
          <a:prstGeom prst="rect">
            <a:avLst/>
          </a:prstGeom>
          <a:noFill/>
        </p:spPr>
        <p:txBody>
          <a:bodyPr wrap="square" rtlCol="0">
            <a:spAutoFit/>
          </a:bodyPr>
          <a:lstStyle/>
          <a:p>
            <a:pPr>
              <a:spcBef>
                <a:spcPts val="400"/>
              </a:spcBef>
            </a:pPr>
            <a:r>
              <a:rPr lang="en-US" altLang="ja-JP" sz="16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6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6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6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7" name="テキスト ボックス 206">
            <a:extLst>
              <a:ext uri="{FF2B5EF4-FFF2-40B4-BE49-F238E27FC236}">
                <a16:creationId xmlns:a16="http://schemas.microsoft.com/office/drawing/2014/main" id="{88B38D7C-005F-4FDE-967D-479623A1A8E2}"/>
              </a:ext>
            </a:extLst>
          </p:cNvPr>
          <p:cNvSpPr txBox="1"/>
          <p:nvPr/>
        </p:nvSpPr>
        <p:spPr>
          <a:xfrm>
            <a:off x="3654795" y="2536805"/>
            <a:ext cx="1047742" cy="338554"/>
          </a:xfrm>
          <a:prstGeom prst="rect">
            <a:avLst/>
          </a:prstGeom>
          <a:noFill/>
        </p:spPr>
        <p:txBody>
          <a:bodyPr wrap="square" rtlCol="0">
            <a:spAutoFit/>
          </a:bodyPr>
          <a:lstStyle/>
          <a:p>
            <a:pPr>
              <a:spcBef>
                <a:spcPts val="400"/>
              </a:spcBef>
            </a:pPr>
            <a:r>
              <a:rPr lang="en-US" altLang="ja-JP" sz="16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6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6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6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208" name="直線コネクタ 207">
            <a:extLst>
              <a:ext uri="{FF2B5EF4-FFF2-40B4-BE49-F238E27FC236}">
                <a16:creationId xmlns:a16="http://schemas.microsoft.com/office/drawing/2014/main" id="{9295B3DF-48F1-4832-8863-AB396F53849F}"/>
              </a:ext>
            </a:extLst>
          </p:cNvPr>
          <p:cNvCxnSpPr>
            <a:cxnSpLocks/>
          </p:cNvCxnSpPr>
          <p:nvPr/>
        </p:nvCxnSpPr>
        <p:spPr>
          <a:xfrm>
            <a:off x="2843423" y="2863787"/>
            <a:ext cx="116518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a:extLst>
              <a:ext uri="{FF2B5EF4-FFF2-40B4-BE49-F238E27FC236}">
                <a16:creationId xmlns:a16="http://schemas.microsoft.com/office/drawing/2014/main" id="{88DF0962-C288-42A9-8C3D-F2E859E3C743}"/>
              </a:ext>
            </a:extLst>
          </p:cNvPr>
          <p:cNvCxnSpPr>
            <a:cxnSpLocks/>
          </p:cNvCxnSpPr>
          <p:nvPr/>
        </p:nvCxnSpPr>
        <p:spPr>
          <a:xfrm>
            <a:off x="2745523" y="3486628"/>
            <a:ext cx="12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11" name="グラフィックス 310" descr="矢印: 反時計回りの曲線 単色塗りつぶし">
            <a:extLst>
              <a:ext uri="{FF2B5EF4-FFF2-40B4-BE49-F238E27FC236}">
                <a16:creationId xmlns:a16="http://schemas.microsoft.com/office/drawing/2014/main" id="{9D88E748-1B65-41C2-8502-42662AAA273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flipH="1">
            <a:off x="2808928" y="3018303"/>
            <a:ext cx="939067" cy="939067"/>
          </a:xfrm>
          <a:prstGeom prst="rect">
            <a:avLst/>
          </a:prstGeom>
        </p:spPr>
      </p:pic>
      <p:sp>
        <p:nvSpPr>
          <p:cNvPr id="81" name="テキスト ボックス 80">
            <a:extLst>
              <a:ext uri="{FF2B5EF4-FFF2-40B4-BE49-F238E27FC236}">
                <a16:creationId xmlns:a16="http://schemas.microsoft.com/office/drawing/2014/main" id="{EE6403DF-7F31-436F-8972-D2D3E9B84461}"/>
              </a:ext>
            </a:extLst>
          </p:cNvPr>
          <p:cNvSpPr txBox="1"/>
          <p:nvPr/>
        </p:nvSpPr>
        <p:spPr>
          <a:xfrm>
            <a:off x="2170613" y="3489089"/>
            <a:ext cx="840822" cy="338554"/>
          </a:xfrm>
          <a:prstGeom prst="rect">
            <a:avLst/>
          </a:prstGeom>
          <a:noFill/>
        </p:spPr>
        <p:txBody>
          <a:bodyPr wrap="square" rtlCol="0">
            <a:spAutoFit/>
          </a:bodyPr>
          <a:lstStyle/>
          <a:p>
            <a:pPr>
              <a:spcBef>
                <a:spcPts val="400"/>
              </a:spcBef>
            </a:pPr>
            <a:r>
              <a:rPr lang="en-US" altLang="ja-JP"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30mΩ</a:t>
            </a:r>
          </a:p>
        </p:txBody>
      </p:sp>
      <p:sp>
        <p:nvSpPr>
          <p:cNvPr id="82" name="テキスト ボックス 81">
            <a:extLst>
              <a:ext uri="{FF2B5EF4-FFF2-40B4-BE49-F238E27FC236}">
                <a16:creationId xmlns:a16="http://schemas.microsoft.com/office/drawing/2014/main" id="{401792A0-7795-4AF9-BC16-7D1D8FE32BFF}"/>
              </a:ext>
            </a:extLst>
          </p:cNvPr>
          <p:cNvSpPr txBox="1"/>
          <p:nvPr/>
        </p:nvSpPr>
        <p:spPr>
          <a:xfrm>
            <a:off x="3896714" y="3443428"/>
            <a:ext cx="873852" cy="338554"/>
          </a:xfrm>
          <a:prstGeom prst="rect">
            <a:avLst/>
          </a:prstGeom>
          <a:noFill/>
        </p:spPr>
        <p:txBody>
          <a:bodyPr wrap="square" rtlCol="0">
            <a:spAutoFit/>
          </a:bodyPr>
          <a:lstStyle/>
          <a:p>
            <a:pPr>
              <a:spcBef>
                <a:spcPts val="400"/>
              </a:spcBef>
            </a:pPr>
            <a:r>
              <a:rPr lang="en-US" altLang="ja-JP"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18mΩ</a:t>
            </a:r>
            <a:endParaRPr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8" name="テキスト ボックス 87">
            <a:extLst>
              <a:ext uri="{FF2B5EF4-FFF2-40B4-BE49-F238E27FC236}">
                <a16:creationId xmlns:a16="http://schemas.microsoft.com/office/drawing/2014/main" id="{8D30954A-395B-4A83-917C-B9E7C761CCAA}"/>
              </a:ext>
            </a:extLst>
          </p:cNvPr>
          <p:cNvSpPr txBox="1"/>
          <p:nvPr/>
        </p:nvSpPr>
        <p:spPr>
          <a:xfrm>
            <a:off x="7081037" y="2054918"/>
            <a:ext cx="2406428" cy="369332"/>
          </a:xfrm>
          <a:prstGeom prst="rect">
            <a:avLst/>
          </a:prstGeom>
          <a:noFill/>
        </p:spPr>
        <p:txBody>
          <a:bodyPr wrap="none" rtlCol="0">
            <a:spAutoFit/>
          </a:bodyPr>
          <a:lstStyle/>
          <a:p>
            <a:pPr>
              <a:spcBef>
                <a:spcPts val="400"/>
              </a:spcBef>
            </a:pPr>
            <a:r>
              <a:rPr lang="zh-CN"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同等</a:t>
            </a:r>
            <a:r>
              <a:rPr lang="en-US" altLang="zh-CN"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a:t>
            </a:r>
            <a:r>
              <a:rPr lang="zh-CN"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阻抗电容减小</a:t>
            </a: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9" name="テキスト ボックス 88">
            <a:extLst>
              <a:ext uri="{FF2B5EF4-FFF2-40B4-BE49-F238E27FC236}">
                <a16:creationId xmlns:a16="http://schemas.microsoft.com/office/drawing/2014/main" id="{CAE9BD64-F8B4-4724-957C-3A2F3B379BE7}"/>
              </a:ext>
            </a:extLst>
          </p:cNvPr>
          <p:cNvSpPr txBox="1"/>
          <p:nvPr/>
        </p:nvSpPr>
        <p:spPr>
          <a:xfrm>
            <a:off x="1800761" y="2109746"/>
            <a:ext cx="2996782" cy="369332"/>
          </a:xfrm>
          <a:prstGeom prst="rect">
            <a:avLst/>
          </a:prstGeom>
          <a:noFill/>
        </p:spPr>
        <p:txBody>
          <a:bodyPr wrap="none" rtlCol="0">
            <a:spAutoFit/>
          </a:bodyPr>
          <a:lstStyle/>
          <a:p>
            <a:pPr>
              <a:spcBef>
                <a:spcPts val="400"/>
              </a:spcBef>
            </a:pPr>
            <a:r>
              <a:rPr lang="zh-CN"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同等</a:t>
            </a:r>
            <a:r>
              <a:rPr lang="en-US" altLang="zh-CN"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Chip size</a:t>
            </a:r>
            <a:r>
              <a:rPr lang="zh-CN"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zh-CN"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a:t>
            </a:r>
            <a:r>
              <a:rPr lang="zh-CN"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阻抗比较</a:t>
            </a: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 name="タイトル 4">
            <a:extLst>
              <a:ext uri="{FF2B5EF4-FFF2-40B4-BE49-F238E27FC236}">
                <a16:creationId xmlns:a16="http://schemas.microsoft.com/office/drawing/2014/main" id="{2112A27B-06B8-4536-B1DE-776C114F3021}"/>
              </a:ext>
            </a:extLst>
          </p:cNvPr>
          <p:cNvSpPr>
            <a:spLocks noGrp="1"/>
          </p:cNvSpPr>
          <p:nvPr>
            <p:ph type="title"/>
          </p:nvPr>
        </p:nvSpPr>
        <p:spPr>
          <a:xfrm>
            <a:off x="335360" y="255026"/>
            <a:ext cx="10801200" cy="436801"/>
          </a:xfrm>
        </p:spPr>
        <p:txBody>
          <a:bodyPr/>
          <a:lstStyle/>
          <a:p>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代  为何</a:t>
            </a:r>
            <a:r>
              <a:rPr lang="ja-JP" altLang="en-US"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低损耗</a:t>
            </a:r>
            <a:r>
              <a:rPr lang="ja-JP" altLang="en-US" dirty="0">
                <a:latin typeface="微软雅黑" panose="020B0503020204020204" pitchFamily="34" charset="-122"/>
                <a:ea typeface="微软雅黑" panose="020B0503020204020204" pitchFamily="34" charset="-122"/>
              </a:rPr>
              <a:t>」？</a:t>
            </a:r>
            <a:endParaRPr kumimoji="1" lang="ja-JP" altLang="en-US" dirty="0">
              <a:latin typeface="微软雅黑" panose="020B0503020204020204" pitchFamily="34" charset="-122"/>
              <a:ea typeface="微软雅黑" panose="020B0503020204020204" pitchFamily="34" charset="-122"/>
            </a:endParaRPr>
          </a:p>
        </p:txBody>
      </p:sp>
      <p:sp>
        <p:nvSpPr>
          <p:cNvPr id="93" name="テキスト ボックス 92">
            <a:extLst>
              <a:ext uri="{FF2B5EF4-FFF2-40B4-BE49-F238E27FC236}">
                <a16:creationId xmlns:a16="http://schemas.microsoft.com/office/drawing/2014/main" id="{6AFF5A4C-0E48-45F3-95E6-6F4D01D65684}"/>
              </a:ext>
            </a:extLst>
          </p:cNvPr>
          <p:cNvSpPr txBox="1"/>
          <p:nvPr/>
        </p:nvSpPr>
        <p:spPr>
          <a:xfrm>
            <a:off x="2163536" y="3683054"/>
            <a:ext cx="2574667" cy="646331"/>
          </a:xfrm>
          <a:prstGeom prst="rect">
            <a:avLst/>
          </a:prstGeom>
          <a:noFill/>
        </p:spPr>
        <p:txBody>
          <a:bodyPr wrap="square" rtlCol="0">
            <a:spAutoFit/>
          </a:bodyPr>
          <a:lstStyle/>
          <a:p>
            <a:pPr algn="ctr">
              <a:spcBef>
                <a:spcPts val="400"/>
              </a:spcBef>
            </a:pPr>
            <a:r>
              <a:rPr lang="zh-CN" altLang="en-US" sz="18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约</a:t>
            </a:r>
            <a:r>
              <a:rPr lang="en-US" altLang="ja-JP" sz="18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40%</a:t>
            </a:r>
            <a:br>
              <a:rPr lang="en-US" altLang="ja-JP" sz="18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br>
            <a:r>
              <a:rPr lang="en-US" altLang="zh-CN" sz="18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ON</a:t>
            </a:r>
            <a:r>
              <a:rPr lang="zh-CN" altLang="en-US" sz="18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阻抗</a:t>
            </a:r>
            <a:r>
              <a:rPr lang="en-US" altLang="ja-JP" sz="18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 Down</a:t>
            </a:r>
          </a:p>
        </p:txBody>
      </p:sp>
      <p:sp>
        <p:nvSpPr>
          <p:cNvPr id="101" name="正方形/長方形 100">
            <a:extLst>
              <a:ext uri="{FF2B5EF4-FFF2-40B4-BE49-F238E27FC236}">
                <a16:creationId xmlns:a16="http://schemas.microsoft.com/office/drawing/2014/main" id="{70A9B1FD-8CC4-41AD-BBD8-CFFF14FFB5EC}"/>
              </a:ext>
            </a:extLst>
          </p:cNvPr>
          <p:cNvSpPr/>
          <p:nvPr/>
        </p:nvSpPr>
        <p:spPr>
          <a:xfrm>
            <a:off x="0" y="-2566"/>
            <a:ext cx="2160000" cy="281649"/>
          </a:xfrm>
          <a:prstGeom prst="rect">
            <a:avLst/>
          </a:prstGeom>
          <a:solidFill>
            <a:srgbClr val="6ED4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低损耗</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04" name="グラフィックス 103" descr="矢印: 直線 単色塗りつぶし">
            <a:extLst>
              <a:ext uri="{FF2B5EF4-FFF2-40B4-BE49-F238E27FC236}">
                <a16:creationId xmlns:a16="http://schemas.microsoft.com/office/drawing/2014/main" id="{FCA97AFF-E626-4374-8F4B-0E7624EA5DA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116186" y="4370646"/>
            <a:ext cx="576000" cy="576000"/>
          </a:xfrm>
          <a:prstGeom prst="rect">
            <a:avLst/>
          </a:prstGeom>
        </p:spPr>
      </p:pic>
      <p:sp>
        <p:nvSpPr>
          <p:cNvPr id="113" name="テキスト ボックス 112">
            <a:extLst>
              <a:ext uri="{FF2B5EF4-FFF2-40B4-BE49-F238E27FC236}">
                <a16:creationId xmlns:a16="http://schemas.microsoft.com/office/drawing/2014/main" id="{F88D679E-46D7-45E0-BA02-4078D1DB2A5A}"/>
              </a:ext>
            </a:extLst>
          </p:cNvPr>
          <p:cNvSpPr txBox="1"/>
          <p:nvPr/>
        </p:nvSpPr>
        <p:spPr>
          <a:xfrm>
            <a:off x="2385016" y="4924154"/>
            <a:ext cx="2022477" cy="338554"/>
          </a:xfrm>
          <a:prstGeom prst="rect">
            <a:avLst/>
          </a:prstGeom>
          <a:noFill/>
        </p:spPr>
        <p:txBody>
          <a:bodyPr wrap="none" rtlCol="0">
            <a:spAutoFit/>
          </a:bodyPr>
          <a:lstStyle/>
          <a:p>
            <a:pPr>
              <a:spcBef>
                <a:spcPts val="400"/>
              </a:spcBef>
            </a:pPr>
            <a:r>
              <a:rPr kumimoji="1" lang="zh-CN"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导通损耗</a:t>
            </a:r>
            <a:r>
              <a:rPr kumimoji="1" lang="en-US" altLang="ja-JP"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I</a:t>
            </a:r>
            <a:r>
              <a:rPr kumimoji="1" lang="en-US" altLang="ja-JP" sz="1600" b="1" baseline="30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a:t>
            </a:r>
            <a:r>
              <a:rPr kumimoji="1" lang="en-US" altLang="ja-JP"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x </a:t>
            </a:r>
            <a:r>
              <a:rPr kumimoji="1" lang="en-US" altLang="ja-JP" sz="1600" b="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a:t>
            </a:r>
            <a:endParaRPr kumimoji="1" lang="ja-JP" altLang="en-US" sz="1600" b="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40" name="図 139">
            <a:extLst>
              <a:ext uri="{FF2B5EF4-FFF2-40B4-BE49-F238E27FC236}">
                <a16:creationId xmlns:a16="http://schemas.microsoft.com/office/drawing/2014/main" id="{C190A396-0B4C-48D0-8C5B-9159CADC16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2470" y="2947387"/>
            <a:ext cx="616701" cy="576000"/>
          </a:xfrm>
          <a:prstGeom prst="rect">
            <a:avLst/>
          </a:prstGeom>
        </p:spPr>
      </p:pic>
      <p:pic>
        <p:nvPicPr>
          <p:cNvPr id="141" name="図 140">
            <a:extLst>
              <a:ext uri="{FF2B5EF4-FFF2-40B4-BE49-F238E27FC236}">
                <a16:creationId xmlns:a16="http://schemas.microsoft.com/office/drawing/2014/main" id="{F108210B-947B-4AB5-87C7-5574127509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0226" y="3124507"/>
            <a:ext cx="423982" cy="396000"/>
          </a:xfrm>
          <a:prstGeom prst="rect">
            <a:avLst/>
          </a:prstGeom>
        </p:spPr>
      </p:pic>
      <p:sp>
        <p:nvSpPr>
          <p:cNvPr id="142" name="テキスト ボックス 141">
            <a:extLst>
              <a:ext uri="{FF2B5EF4-FFF2-40B4-BE49-F238E27FC236}">
                <a16:creationId xmlns:a16="http://schemas.microsoft.com/office/drawing/2014/main" id="{CB56BCEC-9719-4C93-9DC1-2FCE56EA8BD1}"/>
              </a:ext>
            </a:extLst>
          </p:cNvPr>
          <p:cNvSpPr txBox="1"/>
          <p:nvPr/>
        </p:nvSpPr>
        <p:spPr>
          <a:xfrm>
            <a:off x="7174287" y="2547837"/>
            <a:ext cx="990336" cy="338554"/>
          </a:xfrm>
          <a:prstGeom prst="rect">
            <a:avLst/>
          </a:prstGeom>
          <a:noFill/>
        </p:spPr>
        <p:txBody>
          <a:bodyPr wrap="none" rtlCol="0">
            <a:spAutoFit/>
          </a:bodyPr>
          <a:lstStyle/>
          <a:p>
            <a:pPr>
              <a:spcBef>
                <a:spcPts val="400"/>
              </a:spcBef>
            </a:pPr>
            <a:r>
              <a:rPr lang="en-US" altLang="ja-JP" sz="16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6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6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6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3" name="テキスト ボックス 142">
            <a:extLst>
              <a:ext uri="{FF2B5EF4-FFF2-40B4-BE49-F238E27FC236}">
                <a16:creationId xmlns:a16="http://schemas.microsoft.com/office/drawing/2014/main" id="{E90306BF-3DBC-4439-998C-4CD746844F9C}"/>
              </a:ext>
            </a:extLst>
          </p:cNvPr>
          <p:cNvSpPr txBox="1"/>
          <p:nvPr/>
        </p:nvSpPr>
        <p:spPr>
          <a:xfrm>
            <a:off x="8448097" y="2543415"/>
            <a:ext cx="986167" cy="338554"/>
          </a:xfrm>
          <a:prstGeom prst="rect">
            <a:avLst/>
          </a:prstGeom>
          <a:noFill/>
        </p:spPr>
        <p:txBody>
          <a:bodyPr wrap="none" rtlCol="0">
            <a:spAutoFit/>
          </a:bodyPr>
          <a:lstStyle/>
          <a:p>
            <a:pPr>
              <a:spcBef>
                <a:spcPts val="400"/>
              </a:spcBef>
            </a:pPr>
            <a:r>
              <a:rPr lang="en-US" altLang="ja-JP" sz="16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6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6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6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44" name="直線コネクタ 143">
            <a:extLst>
              <a:ext uri="{FF2B5EF4-FFF2-40B4-BE49-F238E27FC236}">
                <a16:creationId xmlns:a16="http://schemas.microsoft.com/office/drawing/2014/main" id="{FC4CF44E-026A-4F12-8EB6-1AF4C455E207}"/>
              </a:ext>
            </a:extLst>
          </p:cNvPr>
          <p:cNvCxnSpPr>
            <a:cxnSpLocks/>
          </p:cNvCxnSpPr>
          <p:nvPr/>
        </p:nvCxnSpPr>
        <p:spPr>
          <a:xfrm>
            <a:off x="7826193" y="2947866"/>
            <a:ext cx="972054" cy="1763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45" name="テキスト ボックス 144">
            <a:extLst>
              <a:ext uri="{FF2B5EF4-FFF2-40B4-BE49-F238E27FC236}">
                <a16:creationId xmlns:a16="http://schemas.microsoft.com/office/drawing/2014/main" id="{9AF200FA-2938-4DE6-AEB1-C0BFE6E80373}"/>
              </a:ext>
            </a:extLst>
          </p:cNvPr>
          <p:cNvSpPr txBox="1"/>
          <p:nvPr/>
        </p:nvSpPr>
        <p:spPr>
          <a:xfrm>
            <a:off x="6696292" y="3539545"/>
            <a:ext cx="1127232" cy="253916"/>
          </a:xfrm>
          <a:prstGeom prst="rect">
            <a:avLst/>
          </a:prstGeom>
          <a:noFill/>
        </p:spPr>
        <p:txBody>
          <a:bodyPr wrap="none"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图片非真实品</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46" name="直線コネクタ 145">
            <a:extLst>
              <a:ext uri="{FF2B5EF4-FFF2-40B4-BE49-F238E27FC236}">
                <a16:creationId xmlns:a16="http://schemas.microsoft.com/office/drawing/2014/main" id="{AC589342-18D1-4E3D-9888-8001D4980D4E}"/>
              </a:ext>
            </a:extLst>
          </p:cNvPr>
          <p:cNvCxnSpPr>
            <a:cxnSpLocks/>
          </p:cNvCxnSpPr>
          <p:nvPr/>
        </p:nvCxnSpPr>
        <p:spPr>
          <a:xfrm>
            <a:off x="7808646" y="3507442"/>
            <a:ext cx="9815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49" name="テキスト ボックス 148">
            <a:extLst>
              <a:ext uri="{FF2B5EF4-FFF2-40B4-BE49-F238E27FC236}">
                <a16:creationId xmlns:a16="http://schemas.microsoft.com/office/drawing/2014/main" id="{FCBE9551-C581-4DE7-9F81-68FBCD0EC003}"/>
              </a:ext>
            </a:extLst>
          </p:cNvPr>
          <p:cNvSpPr txBox="1"/>
          <p:nvPr/>
        </p:nvSpPr>
        <p:spPr>
          <a:xfrm>
            <a:off x="7230930" y="3110011"/>
            <a:ext cx="633507" cy="276999"/>
          </a:xfrm>
          <a:prstGeom prst="rect">
            <a:avLst/>
          </a:prstGeom>
          <a:noFill/>
        </p:spPr>
        <p:txBody>
          <a:bodyPr wrap="non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30mΩ</a:t>
            </a:r>
          </a:p>
        </p:txBody>
      </p:sp>
      <p:sp>
        <p:nvSpPr>
          <p:cNvPr id="150" name="テキスト ボックス 149">
            <a:extLst>
              <a:ext uri="{FF2B5EF4-FFF2-40B4-BE49-F238E27FC236}">
                <a16:creationId xmlns:a16="http://schemas.microsoft.com/office/drawing/2014/main" id="{5484E150-B8D1-491D-BD9A-37758C3EAA30}"/>
              </a:ext>
            </a:extLst>
          </p:cNvPr>
          <p:cNvSpPr txBox="1"/>
          <p:nvPr/>
        </p:nvSpPr>
        <p:spPr>
          <a:xfrm>
            <a:off x="8738884" y="3190808"/>
            <a:ext cx="633507" cy="276999"/>
          </a:xfrm>
          <a:prstGeom prst="rect">
            <a:avLst/>
          </a:prstGeom>
          <a:noFill/>
        </p:spPr>
        <p:txBody>
          <a:bodyPr wrap="non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26mΩ</a:t>
            </a:r>
          </a:p>
        </p:txBody>
      </p:sp>
      <p:sp>
        <p:nvSpPr>
          <p:cNvPr id="151" name="テキスト ボックス 150">
            <a:extLst>
              <a:ext uri="{FF2B5EF4-FFF2-40B4-BE49-F238E27FC236}">
                <a16:creationId xmlns:a16="http://schemas.microsoft.com/office/drawing/2014/main" id="{5FAD4E45-D68C-4B2D-9F1B-BD660586AA62}"/>
              </a:ext>
            </a:extLst>
          </p:cNvPr>
          <p:cNvSpPr txBox="1"/>
          <p:nvPr/>
        </p:nvSpPr>
        <p:spPr>
          <a:xfrm>
            <a:off x="7731709" y="3494357"/>
            <a:ext cx="1260280" cy="523220"/>
          </a:xfrm>
          <a:prstGeom prst="rect">
            <a:avLst/>
          </a:prstGeom>
          <a:noFill/>
        </p:spPr>
        <p:txBody>
          <a:bodyPr wrap="none" rtlCol="0">
            <a:spAutoFit/>
          </a:bodyPr>
          <a:lstStyle/>
          <a:p>
            <a:pPr algn="ctr">
              <a:spcBef>
                <a:spcPts val="400"/>
              </a:spcBef>
            </a:pPr>
            <a:r>
              <a:rPr lang="zh-CN" altLang="en-US"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约</a:t>
            </a:r>
            <a:r>
              <a:rPr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40%</a:t>
            </a:r>
            <a:br>
              <a:rPr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6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Size Down</a:t>
            </a:r>
          </a:p>
        </p:txBody>
      </p:sp>
      <p:grpSp>
        <p:nvGrpSpPr>
          <p:cNvPr id="152" name="グループ化 151">
            <a:extLst>
              <a:ext uri="{FF2B5EF4-FFF2-40B4-BE49-F238E27FC236}">
                <a16:creationId xmlns:a16="http://schemas.microsoft.com/office/drawing/2014/main" id="{40A2B094-07D7-4003-8044-715EAD73D223}"/>
              </a:ext>
            </a:extLst>
          </p:cNvPr>
          <p:cNvGrpSpPr/>
          <p:nvPr/>
        </p:nvGrpSpPr>
        <p:grpSpPr>
          <a:xfrm>
            <a:off x="9629373" y="2727024"/>
            <a:ext cx="832377" cy="689674"/>
            <a:chOff x="712787" y="4000500"/>
            <a:chExt cx="832377" cy="689674"/>
          </a:xfrm>
        </p:grpSpPr>
        <p:pic>
          <p:nvPicPr>
            <p:cNvPr id="153" name="図 152">
              <a:extLst>
                <a:ext uri="{FF2B5EF4-FFF2-40B4-BE49-F238E27FC236}">
                  <a16:creationId xmlns:a16="http://schemas.microsoft.com/office/drawing/2014/main" id="{4A3AB500-28B9-4BA1-B3B9-6B113C578887}"/>
                </a:ext>
              </a:extLst>
            </p:cNvPr>
            <p:cNvPicPr>
              <a:picLocks noChangeAspect="1"/>
            </p:cNvPicPr>
            <p:nvPr/>
          </p:nvPicPr>
          <p:blipFill>
            <a:blip r:embed="rId9"/>
            <a:stretch>
              <a:fillRect/>
            </a:stretch>
          </p:blipFill>
          <p:spPr>
            <a:xfrm>
              <a:off x="977097" y="4165207"/>
              <a:ext cx="274678" cy="335717"/>
            </a:xfrm>
            <a:prstGeom prst="rect">
              <a:avLst/>
            </a:prstGeom>
          </p:spPr>
        </p:pic>
        <p:grpSp>
          <p:nvGrpSpPr>
            <p:cNvPr id="154" name="グループ化 153">
              <a:extLst>
                <a:ext uri="{FF2B5EF4-FFF2-40B4-BE49-F238E27FC236}">
                  <a16:creationId xmlns:a16="http://schemas.microsoft.com/office/drawing/2014/main" id="{3EF85569-B566-4541-B746-2524CF98CA97}"/>
                </a:ext>
              </a:extLst>
            </p:cNvPr>
            <p:cNvGrpSpPr/>
            <p:nvPr/>
          </p:nvGrpSpPr>
          <p:grpSpPr>
            <a:xfrm rot="5400000">
              <a:off x="770703" y="4169732"/>
              <a:ext cx="64169" cy="180001"/>
              <a:chOff x="248653" y="4953938"/>
              <a:chExt cx="64169" cy="180001"/>
            </a:xfrm>
          </p:grpSpPr>
          <p:cxnSp>
            <p:nvCxnSpPr>
              <p:cNvPr id="174" name="直線コネクタ 173">
                <a:extLst>
                  <a:ext uri="{FF2B5EF4-FFF2-40B4-BE49-F238E27FC236}">
                    <a16:creationId xmlns:a16="http://schemas.microsoft.com/office/drawing/2014/main" id="{04735F16-345B-46F8-A2DD-04E1F202F60F}"/>
                  </a:ext>
                </a:extLst>
              </p:cNvPr>
              <p:cNvCxnSpPr/>
              <p:nvPr/>
            </p:nvCxnSpPr>
            <p:spPr>
              <a:xfrm>
                <a:off x="248653" y="4953938"/>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a:extLst>
                  <a:ext uri="{FF2B5EF4-FFF2-40B4-BE49-F238E27FC236}">
                    <a16:creationId xmlns:a16="http://schemas.microsoft.com/office/drawing/2014/main" id="{68F0F698-3393-4757-89FA-230B696EC8A3}"/>
                  </a:ext>
                </a:extLst>
              </p:cNvPr>
              <p:cNvCxnSpPr/>
              <p:nvPr/>
            </p:nvCxnSpPr>
            <p:spPr>
              <a:xfrm>
                <a:off x="312822" y="4953939"/>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55" name="グループ化 154">
              <a:extLst>
                <a:ext uri="{FF2B5EF4-FFF2-40B4-BE49-F238E27FC236}">
                  <a16:creationId xmlns:a16="http://schemas.microsoft.com/office/drawing/2014/main" id="{50C95336-2677-483E-AA04-3FC4A965C87A}"/>
                </a:ext>
              </a:extLst>
            </p:cNvPr>
            <p:cNvGrpSpPr/>
            <p:nvPr/>
          </p:nvGrpSpPr>
          <p:grpSpPr>
            <a:xfrm rot="5400000">
              <a:off x="782121" y="4464477"/>
              <a:ext cx="64169" cy="180001"/>
              <a:chOff x="248653" y="4953938"/>
              <a:chExt cx="64169" cy="180001"/>
            </a:xfrm>
          </p:grpSpPr>
          <p:cxnSp>
            <p:nvCxnSpPr>
              <p:cNvPr id="172" name="直線コネクタ 171">
                <a:extLst>
                  <a:ext uri="{FF2B5EF4-FFF2-40B4-BE49-F238E27FC236}">
                    <a16:creationId xmlns:a16="http://schemas.microsoft.com/office/drawing/2014/main" id="{CC070835-4725-4FCD-8A53-B6E4FB88BDD6}"/>
                  </a:ext>
                </a:extLst>
              </p:cNvPr>
              <p:cNvCxnSpPr/>
              <p:nvPr/>
            </p:nvCxnSpPr>
            <p:spPr>
              <a:xfrm>
                <a:off x="248653" y="4953938"/>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a:extLst>
                  <a:ext uri="{FF2B5EF4-FFF2-40B4-BE49-F238E27FC236}">
                    <a16:creationId xmlns:a16="http://schemas.microsoft.com/office/drawing/2014/main" id="{8CFD6A1E-CD0D-4003-A97D-876446FDD0D0}"/>
                  </a:ext>
                </a:extLst>
              </p:cNvPr>
              <p:cNvCxnSpPr/>
              <p:nvPr/>
            </p:nvCxnSpPr>
            <p:spPr>
              <a:xfrm>
                <a:off x="312822" y="4953939"/>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56" name="直線コネクタ 155">
              <a:extLst>
                <a:ext uri="{FF2B5EF4-FFF2-40B4-BE49-F238E27FC236}">
                  <a16:creationId xmlns:a16="http://schemas.microsoft.com/office/drawing/2014/main" id="{D2BA69C6-56B3-4C9E-BB00-0B45B3DD1A63}"/>
                </a:ext>
              </a:extLst>
            </p:cNvPr>
            <p:cNvCxnSpPr>
              <a:cxnSpLocks/>
            </p:cNvCxnSpPr>
            <p:nvPr/>
          </p:nvCxnSpPr>
          <p:spPr>
            <a:xfrm flipH="1">
              <a:off x="814205" y="4425911"/>
              <a:ext cx="181414" cy="0"/>
            </a:xfrm>
            <a:prstGeom prst="line">
              <a:avLst/>
            </a:prstGeom>
            <a:ln w="190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500EEB61-6FA9-494D-B1FE-341098B8E624}"/>
                </a:ext>
              </a:extLst>
            </p:cNvPr>
            <p:cNvCxnSpPr>
              <a:cxnSpLocks/>
            </p:cNvCxnSpPr>
            <p:nvPr/>
          </p:nvCxnSpPr>
          <p:spPr>
            <a:xfrm flipV="1">
              <a:off x="1229985" y="4416385"/>
              <a:ext cx="0" cy="273789"/>
            </a:xfrm>
            <a:prstGeom prst="line">
              <a:avLst/>
            </a:prstGeom>
            <a:ln w="1905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B2539C31-BF18-480F-A7EE-7663972D19AE}"/>
                </a:ext>
              </a:extLst>
            </p:cNvPr>
            <p:cNvCxnSpPr>
              <a:cxnSpLocks/>
            </p:cNvCxnSpPr>
            <p:nvPr/>
          </p:nvCxnSpPr>
          <p:spPr>
            <a:xfrm flipH="1">
              <a:off x="814205" y="4689984"/>
              <a:ext cx="64095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DF2A39B5-B276-4E4C-9D82-C1A9EDAF84AE}"/>
                </a:ext>
              </a:extLst>
            </p:cNvPr>
            <p:cNvCxnSpPr>
              <a:cxnSpLocks/>
            </p:cNvCxnSpPr>
            <p:nvPr/>
          </p:nvCxnSpPr>
          <p:spPr>
            <a:xfrm flipV="1">
              <a:off x="1229985" y="4000500"/>
              <a:ext cx="0" cy="235170"/>
            </a:xfrm>
            <a:prstGeom prst="line">
              <a:avLst/>
            </a:prstGeom>
            <a:ln w="190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AC2AAAD2-235B-45AF-AF7D-3CD89F2D69AD}"/>
                </a:ext>
              </a:extLst>
            </p:cNvPr>
            <p:cNvCxnSpPr>
              <a:cxnSpLocks/>
            </p:cNvCxnSpPr>
            <p:nvPr/>
          </p:nvCxnSpPr>
          <p:spPr>
            <a:xfrm flipH="1">
              <a:off x="814205" y="4000500"/>
              <a:ext cx="64095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D7E17035-68AC-4A20-B1EE-B2C5800B0D81}"/>
                </a:ext>
              </a:extLst>
            </p:cNvPr>
            <p:cNvCxnSpPr>
              <a:cxnSpLocks/>
            </p:cNvCxnSpPr>
            <p:nvPr/>
          </p:nvCxnSpPr>
          <p:spPr>
            <a:xfrm flipV="1">
              <a:off x="1455163" y="4000500"/>
              <a:ext cx="0" cy="31191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3" name="グループ化 162">
              <a:extLst>
                <a:ext uri="{FF2B5EF4-FFF2-40B4-BE49-F238E27FC236}">
                  <a16:creationId xmlns:a16="http://schemas.microsoft.com/office/drawing/2014/main" id="{F8418993-6D06-4E0D-AA93-AAAD2B1B2D28}"/>
                </a:ext>
              </a:extLst>
            </p:cNvPr>
            <p:cNvGrpSpPr/>
            <p:nvPr/>
          </p:nvGrpSpPr>
          <p:grpSpPr>
            <a:xfrm rot="5400000">
              <a:off x="1423079" y="4256330"/>
              <a:ext cx="64169" cy="180001"/>
              <a:chOff x="248653" y="4953938"/>
              <a:chExt cx="64169" cy="180001"/>
            </a:xfrm>
          </p:grpSpPr>
          <p:cxnSp>
            <p:nvCxnSpPr>
              <p:cNvPr id="170" name="直線コネクタ 169">
                <a:extLst>
                  <a:ext uri="{FF2B5EF4-FFF2-40B4-BE49-F238E27FC236}">
                    <a16:creationId xmlns:a16="http://schemas.microsoft.com/office/drawing/2014/main" id="{4D62DCBF-892A-45DF-9AD0-C0C1FF5EDCEC}"/>
                  </a:ext>
                </a:extLst>
              </p:cNvPr>
              <p:cNvCxnSpPr/>
              <p:nvPr/>
            </p:nvCxnSpPr>
            <p:spPr>
              <a:xfrm>
                <a:off x="248653" y="4953938"/>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8E591215-B6DD-4B74-A927-DC5D7FAFD422}"/>
                  </a:ext>
                </a:extLst>
              </p:cNvPr>
              <p:cNvCxnSpPr/>
              <p:nvPr/>
            </p:nvCxnSpPr>
            <p:spPr>
              <a:xfrm>
                <a:off x="312822" y="4953939"/>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66" name="直線コネクタ 165">
              <a:extLst>
                <a:ext uri="{FF2B5EF4-FFF2-40B4-BE49-F238E27FC236}">
                  <a16:creationId xmlns:a16="http://schemas.microsoft.com/office/drawing/2014/main" id="{9DA09F19-055B-49ED-B6DB-1274D54E082D}"/>
                </a:ext>
              </a:extLst>
            </p:cNvPr>
            <p:cNvCxnSpPr>
              <a:cxnSpLocks/>
            </p:cNvCxnSpPr>
            <p:nvPr/>
          </p:nvCxnSpPr>
          <p:spPr>
            <a:xfrm flipV="1">
              <a:off x="1455163" y="4384926"/>
              <a:ext cx="0" cy="29553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7" name="直線コネクタ 166">
              <a:extLst>
                <a:ext uri="{FF2B5EF4-FFF2-40B4-BE49-F238E27FC236}">
                  <a16:creationId xmlns:a16="http://schemas.microsoft.com/office/drawing/2014/main" id="{F1C14200-3496-45B8-AAD0-A0DE6E504053}"/>
                </a:ext>
              </a:extLst>
            </p:cNvPr>
            <p:cNvCxnSpPr>
              <a:cxnSpLocks/>
            </p:cNvCxnSpPr>
            <p:nvPr/>
          </p:nvCxnSpPr>
          <p:spPr>
            <a:xfrm flipV="1">
              <a:off x="814205" y="4000500"/>
              <a:ext cx="0" cy="21598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8" name="直線コネクタ 167">
              <a:extLst>
                <a:ext uri="{FF2B5EF4-FFF2-40B4-BE49-F238E27FC236}">
                  <a16:creationId xmlns:a16="http://schemas.microsoft.com/office/drawing/2014/main" id="{39730184-4750-4EF5-8F1A-B9915086A471}"/>
                </a:ext>
              </a:extLst>
            </p:cNvPr>
            <p:cNvCxnSpPr>
              <a:cxnSpLocks/>
            </p:cNvCxnSpPr>
            <p:nvPr/>
          </p:nvCxnSpPr>
          <p:spPr>
            <a:xfrm flipV="1">
              <a:off x="818515" y="4291817"/>
              <a:ext cx="0" cy="21598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9" name="直線コネクタ 168">
              <a:extLst>
                <a:ext uri="{FF2B5EF4-FFF2-40B4-BE49-F238E27FC236}">
                  <a16:creationId xmlns:a16="http://schemas.microsoft.com/office/drawing/2014/main" id="{60EE56B1-DE52-4819-8F6D-50DAEE80669E}"/>
                </a:ext>
              </a:extLst>
            </p:cNvPr>
            <p:cNvCxnSpPr>
              <a:cxnSpLocks/>
            </p:cNvCxnSpPr>
            <p:nvPr/>
          </p:nvCxnSpPr>
          <p:spPr>
            <a:xfrm flipV="1">
              <a:off x="814205" y="4586562"/>
              <a:ext cx="0" cy="9389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78" name="テキスト ボックス 177">
            <a:extLst>
              <a:ext uri="{FF2B5EF4-FFF2-40B4-BE49-F238E27FC236}">
                <a16:creationId xmlns:a16="http://schemas.microsoft.com/office/drawing/2014/main" id="{F5C0823D-D97E-40E1-8E99-D71C103ECDA8}"/>
              </a:ext>
            </a:extLst>
          </p:cNvPr>
          <p:cNvSpPr txBox="1"/>
          <p:nvPr/>
        </p:nvSpPr>
        <p:spPr>
          <a:xfrm>
            <a:off x="1741267" y="1540219"/>
            <a:ext cx="3124843" cy="369332"/>
          </a:xfrm>
          <a:prstGeom prst="rect">
            <a:avLst/>
          </a:prstGeom>
          <a:noFill/>
        </p:spPr>
        <p:txBody>
          <a:bodyPr wrap="square" rtlCol="0">
            <a:spAutoFit/>
          </a:bodyPr>
          <a:lstStyle/>
          <a:p>
            <a:pPr>
              <a:spcBef>
                <a:spcPts val="400"/>
              </a:spcBef>
            </a:pPr>
            <a:r>
              <a:rPr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阻抗</a:t>
            </a:r>
            <a:r>
              <a:rPr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降低</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0" name="テキスト ボックス 179">
            <a:extLst>
              <a:ext uri="{FF2B5EF4-FFF2-40B4-BE49-F238E27FC236}">
                <a16:creationId xmlns:a16="http://schemas.microsoft.com/office/drawing/2014/main" id="{F2C08444-6393-4703-93AF-9034B235CBC6}"/>
              </a:ext>
            </a:extLst>
          </p:cNvPr>
          <p:cNvSpPr txBox="1"/>
          <p:nvPr/>
        </p:nvSpPr>
        <p:spPr>
          <a:xfrm>
            <a:off x="6745872" y="1551400"/>
            <a:ext cx="3124843" cy="369332"/>
          </a:xfrm>
          <a:prstGeom prst="rect">
            <a:avLst/>
          </a:prstGeom>
          <a:noFill/>
        </p:spPr>
        <p:txBody>
          <a:bodyPr wrap="square" rtlCol="0">
            <a:spAutoFit/>
          </a:bodyPr>
          <a:lstStyle/>
          <a:p>
            <a:pPr>
              <a:spcBef>
                <a:spcPts val="400"/>
              </a:spcBef>
            </a:pP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开关特性改善</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4" name="テキスト ボックス 183">
            <a:extLst>
              <a:ext uri="{FF2B5EF4-FFF2-40B4-BE49-F238E27FC236}">
                <a16:creationId xmlns:a16="http://schemas.microsoft.com/office/drawing/2014/main" id="{0D949307-79AA-412F-AF6D-16DEE423C98C}"/>
              </a:ext>
            </a:extLst>
          </p:cNvPr>
          <p:cNvSpPr txBox="1"/>
          <p:nvPr/>
        </p:nvSpPr>
        <p:spPr>
          <a:xfrm>
            <a:off x="7047085" y="5977814"/>
            <a:ext cx="3600000" cy="369332"/>
          </a:xfrm>
          <a:prstGeom prst="rect">
            <a:avLst/>
          </a:prstGeom>
          <a:solidFill>
            <a:srgbClr val="0070C0"/>
          </a:solidFill>
          <a:ln>
            <a:solidFill>
              <a:srgbClr val="0070C0"/>
            </a:solidFill>
          </a:ln>
        </p:spPr>
        <p:txBody>
          <a:bodyPr wrap="square" rtlCol="0">
            <a:spAutoFit/>
          </a:bodyPr>
          <a:lstStyle/>
          <a:p>
            <a:pPr algn="ctr">
              <a:spcBef>
                <a:spcPts val="400"/>
              </a:spcBef>
            </a:pPr>
            <a:r>
              <a:rPr lang="ja-JP" altLang="en-US" sz="1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②</a:t>
            </a:r>
            <a:r>
              <a:rPr lang="zh-CN" altLang="en-US" sz="1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开关损耗降低</a:t>
            </a:r>
            <a:endParaRPr kumimoji="1" lang="ja-JP" altLang="en-US" sz="1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9" name="テキスト ボックス 208">
            <a:extLst>
              <a:ext uri="{FF2B5EF4-FFF2-40B4-BE49-F238E27FC236}">
                <a16:creationId xmlns:a16="http://schemas.microsoft.com/office/drawing/2014/main" id="{A56C48EC-6506-45D6-8AA4-938694E3EA57}"/>
              </a:ext>
            </a:extLst>
          </p:cNvPr>
          <p:cNvSpPr txBox="1"/>
          <p:nvPr/>
        </p:nvSpPr>
        <p:spPr>
          <a:xfrm>
            <a:off x="1077944" y="3443428"/>
            <a:ext cx="1127232" cy="253916"/>
          </a:xfrm>
          <a:prstGeom prst="rect">
            <a:avLst/>
          </a:prstGeom>
          <a:noFill/>
        </p:spPr>
        <p:txBody>
          <a:bodyPr wrap="none"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图片非真实品</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212" name="図 211">
            <a:extLst>
              <a:ext uri="{FF2B5EF4-FFF2-40B4-BE49-F238E27FC236}">
                <a16:creationId xmlns:a16="http://schemas.microsoft.com/office/drawing/2014/main" id="{C9D7CF54-159A-416B-BC53-114051AF035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846031" y="4227669"/>
            <a:ext cx="2592000" cy="1434879"/>
          </a:xfrm>
          <a:prstGeom prst="rect">
            <a:avLst/>
          </a:prstGeom>
        </p:spPr>
      </p:pic>
      <p:sp>
        <p:nvSpPr>
          <p:cNvPr id="213" name="テキスト ボックス 212">
            <a:extLst>
              <a:ext uri="{FF2B5EF4-FFF2-40B4-BE49-F238E27FC236}">
                <a16:creationId xmlns:a16="http://schemas.microsoft.com/office/drawing/2014/main" id="{12E03C05-79DF-4A9C-B241-BCA5EE87C1C3}"/>
              </a:ext>
            </a:extLst>
          </p:cNvPr>
          <p:cNvSpPr txBox="1"/>
          <p:nvPr/>
        </p:nvSpPr>
        <p:spPr>
          <a:xfrm>
            <a:off x="7340909" y="5506994"/>
            <a:ext cx="1822935"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Switching OFF waveform</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14" name="テキスト ボックス 213">
            <a:extLst>
              <a:ext uri="{FF2B5EF4-FFF2-40B4-BE49-F238E27FC236}">
                <a16:creationId xmlns:a16="http://schemas.microsoft.com/office/drawing/2014/main" id="{A6029994-6531-43C0-8875-2E4E512F5981}"/>
              </a:ext>
            </a:extLst>
          </p:cNvPr>
          <p:cNvSpPr txBox="1"/>
          <p:nvPr/>
        </p:nvSpPr>
        <p:spPr>
          <a:xfrm>
            <a:off x="7749891" y="5252636"/>
            <a:ext cx="743602" cy="276999"/>
          </a:xfrm>
          <a:prstGeom prst="rect">
            <a:avLst/>
          </a:prstGeom>
          <a:noFill/>
        </p:spPr>
        <p:txBody>
          <a:bodyPr wrap="none" rtlCol="0">
            <a:spAutoFit/>
          </a:bodyPr>
          <a:lstStyle/>
          <a:p>
            <a:pPr>
              <a:spcBef>
                <a:spcPts val="400"/>
              </a:spcBef>
            </a:pP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2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15" name="テキスト ボックス 214">
            <a:extLst>
              <a:ext uri="{FF2B5EF4-FFF2-40B4-BE49-F238E27FC236}">
                <a16:creationId xmlns:a16="http://schemas.microsoft.com/office/drawing/2014/main" id="{B2BD59CD-87EC-46EF-9205-9A10BCB5B6FC}"/>
              </a:ext>
            </a:extLst>
          </p:cNvPr>
          <p:cNvSpPr txBox="1"/>
          <p:nvPr/>
        </p:nvSpPr>
        <p:spPr>
          <a:xfrm>
            <a:off x="7230480" y="4492806"/>
            <a:ext cx="740908" cy="276999"/>
          </a:xfrm>
          <a:prstGeom prst="rect">
            <a:avLst/>
          </a:prstGeom>
          <a:noFill/>
        </p:spPr>
        <p:txBody>
          <a:bodyPr wrap="none" rtlCol="0">
            <a:spAutoFit/>
          </a:bodyPr>
          <a:lstStyle/>
          <a:p>
            <a:pPr>
              <a:spcBef>
                <a:spcPts val="400"/>
              </a:spcBef>
            </a:pPr>
            <a:r>
              <a:rPr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2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16" name="グラフィックス 115" descr="矢印: 直線 単色塗りつぶし">
            <a:extLst>
              <a:ext uri="{FF2B5EF4-FFF2-40B4-BE49-F238E27FC236}">
                <a16:creationId xmlns:a16="http://schemas.microsoft.com/office/drawing/2014/main" id="{01D4BFE1-E648-4DC8-BD37-8F03AC8E295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8060473" y="3945687"/>
            <a:ext cx="576000" cy="576000"/>
          </a:xfrm>
          <a:prstGeom prst="rect">
            <a:avLst/>
          </a:prstGeom>
        </p:spPr>
      </p:pic>
      <p:sp>
        <p:nvSpPr>
          <p:cNvPr id="211" name="テキスト ボックス 210">
            <a:extLst>
              <a:ext uri="{FF2B5EF4-FFF2-40B4-BE49-F238E27FC236}">
                <a16:creationId xmlns:a16="http://schemas.microsoft.com/office/drawing/2014/main" id="{16845670-1EC7-46C7-B497-EA7607246FCE}"/>
              </a:ext>
            </a:extLst>
          </p:cNvPr>
          <p:cNvSpPr txBox="1"/>
          <p:nvPr/>
        </p:nvSpPr>
        <p:spPr>
          <a:xfrm>
            <a:off x="8849450" y="4869917"/>
            <a:ext cx="2042547" cy="566822"/>
          </a:xfrm>
          <a:prstGeom prst="rect">
            <a:avLst/>
          </a:prstGeom>
          <a:solidFill>
            <a:schemeClr val="bg1">
              <a:lumMod val="95000"/>
            </a:schemeClr>
          </a:solidFill>
        </p:spPr>
        <p:txBody>
          <a:bodyPr wrap="none" rtlCol="0">
            <a:spAutoFit/>
          </a:bodyPr>
          <a:lstStyle/>
          <a:p>
            <a:pPr algn="ctr">
              <a:spcBef>
                <a:spcPts val="400"/>
              </a:spcBef>
            </a:pPr>
            <a:r>
              <a:rPr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通过降低</a:t>
            </a:r>
            <a:r>
              <a:rPr lang="en-US" altLang="zh-CN"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 Source</a:t>
            </a:r>
            <a:r>
              <a:rPr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间电容值</a:t>
            </a:r>
            <a:endPar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lgn="ctr">
              <a:spcBef>
                <a:spcPts val="400"/>
              </a:spcBef>
            </a:pPr>
            <a:br>
              <a:rPr kumimoji="1" lang="en-US" altLang="ja-JP" sz="3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zh-CN"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实现高速开关特性</a:t>
            </a:r>
            <a:endParaRPr kumimoji="1"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26" name="テキスト ボックス 225">
            <a:extLst>
              <a:ext uri="{FF2B5EF4-FFF2-40B4-BE49-F238E27FC236}">
                <a16:creationId xmlns:a16="http://schemas.microsoft.com/office/drawing/2014/main" id="{1825B520-FC5D-4233-A817-D6D46623679C}"/>
              </a:ext>
            </a:extLst>
          </p:cNvPr>
          <p:cNvSpPr txBox="1"/>
          <p:nvPr/>
        </p:nvSpPr>
        <p:spPr>
          <a:xfrm>
            <a:off x="6456731" y="5056789"/>
            <a:ext cx="466794"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7" name="テキスト ボックス 66">
            <a:extLst>
              <a:ext uri="{FF2B5EF4-FFF2-40B4-BE49-F238E27FC236}">
                <a16:creationId xmlns:a16="http://schemas.microsoft.com/office/drawing/2014/main" id="{C6FBC5CA-2792-4E96-AC68-5AA4FB4FDFBF}"/>
              </a:ext>
            </a:extLst>
          </p:cNvPr>
          <p:cNvSpPr txBox="1"/>
          <p:nvPr/>
        </p:nvSpPr>
        <p:spPr>
          <a:xfrm>
            <a:off x="9243508" y="3524606"/>
            <a:ext cx="1655517" cy="523220"/>
          </a:xfrm>
          <a:prstGeom prst="rect">
            <a:avLst/>
          </a:prstGeom>
          <a:noFill/>
        </p:spPr>
        <p:txBody>
          <a:bodyPr wrap="none" rtlCol="0">
            <a:spAutoFit/>
          </a:bodyPr>
          <a:lstStyle/>
          <a:p>
            <a:pPr algn="ctr">
              <a:spcBef>
                <a:spcPts val="400"/>
              </a:spcBef>
            </a:pPr>
            <a:r>
              <a:rPr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Coss:15%,Crss:90%</a:t>
            </a:r>
            <a:br>
              <a:rPr lang="en-US" altLang="ja-JP" sz="11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br>
            <a:r>
              <a:rPr lang="zh-CN" altLang="en-US" sz="16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电容</a:t>
            </a:r>
            <a:r>
              <a:rPr lang="en-US" altLang="ja-JP" sz="16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 Down</a:t>
            </a:r>
          </a:p>
        </p:txBody>
      </p:sp>
      <p:sp>
        <p:nvSpPr>
          <p:cNvPr id="77" name="正方形/長方形 76">
            <a:extLst>
              <a:ext uri="{FF2B5EF4-FFF2-40B4-BE49-F238E27FC236}">
                <a16:creationId xmlns:a16="http://schemas.microsoft.com/office/drawing/2014/main" id="{22897648-C951-4AFA-89E8-57E58164BB45}"/>
              </a:ext>
            </a:extLst>
          </p:cNvPr>
          <p:cNvSpPr/>
          <p:nvPr/>
        </p:nvSpPr>
        <p:spPr>
          <a:xfrm>
            <a:off x="1439041" y="1887192"/>
            <a:ext cx="4109326" cy="83254"/>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8" name="正方形/長方形 77">
            <a:extLst>
              <a:ext uri="{FF2B5EF4-FFF2-40B4-BE49-F238E27FC236}">
                <a16:creationId xmlns:a16="http://schemas.microsoft.com/office/drawing/2014/main" id="{166A02D5-6B58-4E4C-98B8-A9FF40475AF5}"/>
              </a:ext>
            </a:extLst>
          </p:cNvPr>
          <p:cNvSpPr/>
          <p:nvPr/>
        </p:nvSpPr>
        <p:spPr>
          <a:xfrm>
            <a:off x="6591593" y="1887192"/>
            <a:ext cx="4109326" cy="83254"/>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9" name="テキスト ボックス 78">
            <a:extLst>
              <a:ext uri="{FF2B5EF4-FFF2-40B4-BE49-F238E27FC236}">
                <a16:creationId xmlns:a16="http://schemas.microsoft.com/office/drawing/2014/main" id="{52770067-B452-4D5A-BFE7-6B23E536C4C2}"/>
              </a:ext>
            </a:extLst>
          </p:cNvPr>
          <p:cNvSpPr txBox="1"/>
          <p:nvPr/>
        </p:nvSpPr>
        <p:spPr>
          <a:xfrm>
            <a:off x="8692800" y="4290617"/>
            <a:ext cx="737702"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25ns/div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0" name="テキスト ボックス 79">
            <a:extLst>
              <a:ext uri="{FF2B5EF4-FFF2-40B4-BE49-F238E27FC236}">
                <a16:creationId xmlns:a16="http://schemas.microsoft.com/office/drawing/2014/main" id="{374C0A0C-655C-45B4-9D22-3E13BEDE0D39}"/>
              </a:ext>
            </a:extLst>
          </p:cNvPr>
          <p:cNvSpPr txBox="1"/>
          <p:nvPr/>
        </p:nvSpPr>
        <p:spPr>
          <a:xfrm>
            <a:off x="6307199" y="4267771"/>
            <a:ext cx="761747"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400V/div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 name="二等辺三角形 1">
            <a:extLst>
              <a:ext uri="{FF2B5EF4-FFF2-40B4-BE49-F238E27FC236}">
                <a16:creationId xmlns:a16="http://schemas.microsoft.com/office/drawing/2014/main" id="{E5223696-797F-4C8A-8AF2-652E0522D24A}"/>
              </a:ext>
            </a:extLst>
          </p:cNvPr>
          <p:cNvSpPr/>
          <p:nvPr/>
        </p:nvSpPr>
        <p:spPr>
          <a:xfrm rot="5400000">
            <a:off x="6866016" y="5205725"/>
            <a:ext cx="92972" cy="80148"/>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2417718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図 54">
            <a:extLst>
              <a:ext uri="{FF2B5EF4-FFF2-40B4-BE49-F238E27FC236}">
                <a16:creationId xmlns:a16="http://schemas.microsoft.com/office/drawing/2014/main" id="{C9B55D67-9B0F-4331-9E94-E5F94EC35DFC}"/>
              </a:ext>
            </a:extLst>
          </p:cNvPr>
          <p:cNvPicPr>
            <a:picLocks noChangeAspect="1"/>
          </p:cNvPicPr>
          <p:nvPr/>
        </p:nvPicPr>
        <p:blipFill>
          <a:blip r:embed="rId3"/>
          <a:stretch>
            <a:fillRect/>
          </a:stretch>
        </p:blipFill>
        <p:spPr>
          <a:xfrm>
            <a:off x="5244773" y="3025821"/>
            <a:ext cx="2447073" cy="2520000"/>
          </a:xfrm>
          <a:prstGeom prst="rect">
            <a:avLst/>
          </a:prstGeom>
        </p:spPr>
      </p:pic>
      <p:pic>
        <p:nvPicPr>
          <p:cNvPr id="5" name="図 4">
            <a:extLst>
              <a:ext uri="{FF2B5EF4-FFF2-40B4-BE49-F238E27FC236}">
                <a16:creationId xmlns:a16="http://schemas.microsoft.com/office/drawing/2014/main" id="{8ECD8941-0028-4FE3-A0B0-9182AE72430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1161" y="3286661"/>
            <a:ext cx="3644344" cy="2520000"/>
          </a:xfrm>
          <a:prstGeom prst="rect">
            <a:avLst/>
          </a:prstGeom>
        </p:spPr>
      </p:pic>
      <p:pic>
        <p:nvPicPr>
          <p:cNvPr id="94" name="図 93">
            <a:extLst>
              <a:ext uri="{FF2B5EF4-FFF2-40B4-BE49-F238E27FC236}">
                <a16:creationId xmlns:a16="http://schemas.microsoft.com/office/drawing/2014/main" id="{02282AB3-FE18-4AF4-AF06-1EEBF12847AC}"/>
              </a:ext>
            </a:extLst>
          </p:cNvPr>
          <p:cNvPicPr>
            <a:picLocks noChangeAspect="1"/>
          </p:cNvPicPr>
          <p:nvPr/>
        </p:nvPicPr>
        <p:blipFill>
          <a:blip r:embed="rId5"/>
          <a:stretch>
            <a:fillRect/>
          </a:stretch>
        </p:blipFill>
        <p:spPr>
          <a:xfrm>
            <a:off x="10144217" y="3881191"/>
            <a:ext cx="1555190" cy="1071518"/>
          </a:xfrm>
          <a:prstGeom prst="rect">
            <a:avLst/>
          </a:prstGeom>
        </p:spPr>
      </p:pic>
      <p:sp>
        <p:nvSpPr>
          <p:cNvPr id="4" name="テキスト ボックス 3">
            <a:extLst>
              <a:ext uri="{FF2B5EF4-FFF2-40B4-BE49-F238E27FC236}">
                <a16:creationId xmlns:a16="http://schemas.microsoft.com/office/drawing/2014/main" id="{FFD95455-540E-4C14-BBB8-AD8A8FC15735}"/>
              </a:ext>
            </a:extLst>
          </p:cNvPr>
          <p:cNvSpPr txBox="1"/>
          <p:nvPr/>
        </p:nvSpPr>
        <p:spPr>
          <a:xfrm>
            <a:off x="467788" y="800514"/>
            <a:ext cx="11695640" cy="707886"/>
          </a:xfrm>
          <a:prstGeom prst="rect">
            <a:avLst/>
          </a:prstGeom>
          <a:noFill/>
        </p:spPr>
        <p:txBody>
          <a:bodyPr wrap="square" rtlCol="0">
            <a:spAutoFit/>
          </a:bodyPr>
          <a:lstStyle/>
          <a:p>
            <a:pPr>
              <a:spcBef>
                <a:spcPts val="400"/>
              </a:spcBef>
            </a:pPr>
            <a:r>
              <a:rPr lang="zh-CN" altLang="en-US" sz="2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同等芯片尺寸比较，</a:t>
            </a:r>
            <a:r>
              <a:rPr lang="en-US" altLang="zh-CN" sz="2000" b="1" dirty="0" err="1">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RonA</a:t>
            </a:r>
            <a:r>
              <a:rPr lang="zh-CN" altLang="en-US" sz="2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的改善，实现约</a:t>
            </a:r>
            <a:r>
              <a:rPr lang="en-US" altLang="zh-CN" sz="2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40~57%ON</a:t>
            </a:r>
            <a:r>
              <a:rPr lang="zh-CN" altLang="en-US" sz="2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阻抗的减小。</a:t>
            </a:r>
            <a:br>
              <a:rPr lang="en-US" altLang="ja-JP" sz="2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br>
            <a:r>
              <a:rPr lang="zh-CN" altLang="en-US" sz="2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使导通损耗得以降低。</a:t>
            </a:r>
            <a:endParaRPr kumimoji="1" lang="ja-JP" altLang="en-US" sz="2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3" name="正方形/長方形 32">
            <a:extLst>
              <a:ext uri="{FF2B5EF4-FFF2-40B4-BE49-F238E27FC236}">
                <a16:creationId xmlns:a16="http://schemas.microsoft.com/office/drawing/2014/main" id="{AB86BE75-524E-4C69-942E-7B23AFC02BA3}"/>
              </a:ext>
            </a:extLst>
          </p:cNvPr>
          <p:cNvSpPr/>
          <p:nvPr/>
        </p:nvSpPr>
        <p:spPr>
          <a:xfrm>
            <a:off x="753513" y="1898033"/>
            <a:ext cx="4201772" cy="54057"/>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4" name="テキスト ボックス 33">
            <a:extLst>
              <a:ext uri="{FF2B5EF4-FFF2-40B4-BE49-F238E27FC236}">
                <a16:creationId xmlns:a16="http://schemas.microsoft.com/office/drawing/2014/main" id="{A1AE61B4-6DEF-42FF-A073-5B9C562BD05D}"/>
              </a:ext>
            </a:extLst>
          </p:cNvPr>
          <p:cNvSpPr txBox="1"/>
          <p:nvPr/>
        </p:nvSpPr>
        <p:spPr>
          <a:xfrm>
            <a:off x="661823" y="1566903"/>
            <a:ext cx="4442691" cy="369332"/>
          </a:xfrm>
          <a:prstGeom prst="rect">
            <a:avLst/>
          </a:prstGeom>
          <a:noFill/>
        </p:spPr>
        <p:txBody>
          <a:bodyPr wrap="none" rtlCol="0">
            <a:spAutoFit/>
          </a:bodyPr>
          <a:lstStyle/>
          <a:p>
            <a:pPr>
              <a:spcBef>
                <a:spcPts val="400"/>
              </a:spcBef>
            </a:pPr>
            <a:r>
              <a:rPr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Chip Size</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同等状态下</a:t>
            </a:r>
            <a:r>
              <a:rPr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阻抗和效率对比</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DECA16D4-10A8-4242-B358-2D64382D8799}"/>
              </a:ext>
            </a:extLst>
          </p:cNvPr>
          <p:cNvSpPr txBox="1"/>
          <p:nvPr/>
        </p:nvSpPr>
        <p:spPr>
          <a:xfrm>
            <a:off x="824935" y="2053449"/>
            <a:ext cx="1023870" cy="369332"/>
          </a:xfrm>
          <a:prstGeom prst="rect">
            <a:avLst/>
          </a:prstGeom>
          <a:noFill/>
        </p:spPr>
        <p:txBody>
          <a:bodyPr wrap="none" rtlCol="0">
            <a:spAutoFit/>
          </a:bodyPr>
          <a:lstStyle/>
          <a:p>
            <a:pPr>
              <a:spcBef>
                <a:spcPts val="400"/>
              </a:spcBef>
            </a:pPr>
            <a:r>
              <a:rPr lang="en-US" altLang="ja-JP"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8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1259A930-5689-4266-9C29-1BA7DBE4CB94}"/>
              </a:ext>
            </a:extLst>
          </p:cNvPr>
          <p:cNvSpPr txBox="1"/>
          <p:nvPr/>
        </p:nvSpPr>
        <p:spPr>
          <a:xfrm>
            <a:off x="3554768" y="2023224"/>
            <a:ext cx="1019831" cy="369332"/>
          </a:xfrm>
          <a:prstGeom prst="rect">
            <a:avLst/>
          </a:prstGeom>
          <a:noFill/>
        </p:spPr>
        <p:txBody>
          <a:bodyPr wrap="none" rtlCol="0">
            <a:spAutoFit/>
          </a:bodyPr>
          <a:lstStyle/>
          <a:p>
            <a:pPr>
              <a:spcBef>
                <a:spcPts val="400"/>
              </a:spcBef>
            </a:pPr>
            <a:r>
              <a:rPr lang="en-US" altLang="ja-JP" sz="18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8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8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8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6" name="テキスト ボックス 45">
            <a:extLst>
              <a:ext uri="{FF2B5EF4-FFF2-40B4-BE49-F238E27FC236}">
                <a16:creationId xmlns:a16="http://schemas.microsoft.com/office/drawing/2014/main" id="{20B2DFB3-9F08-42C1-98A3-84A61A30C141}"/>
              </a:ext>
            </a:extLst>
          </p:cNvPr>
          <p:cNvSpPr txBox="1"/>
          <p:nvPr/>
        </p:nvSpPr>
        <p:spPr>
          <a:xfrm>
            <a:off x="934521" y="2740873"/>
            <a:ext cx="742511"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(Tj:25</a:t>
            </a:r>
            <a:r>
              <a:rPr lang="en-US" altLang="ja-JP" sz="105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°C)</a:t>
            </a:r>
            <a:endPar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DB7F61A6-CACB-446D-8CCD-44DB2C74AE11}"/>
              </a:ext>
            </a:extLst>
          </p:cNvPr>
          <p:cNvSpPr txBox="1"/>
          <p:nvPr/>
        </p:nvSpPr>
        <p:spPr>
          <a:xfrm>
            <a:off x="661823" y="2400634"/>
            <a:ext cx="1547347" cy="369332"/>
          </a:xfrm>
          <a:prstGeom prst="rect">
            <a:avLst/>
          </a:prstGeom>
          <a:noFill/>
        </p:spPr>
        <p:txBody>
          <a:bodyPr wrap="none" rtlCol="0">
            <a:spAutoFit/>
          </a:bodyPr>
          <a:lstStyle/>
          <a:p>
            <a:pPr>
              <a:spcBef>
                <a:spcPts val="400"/>
              </a:spcBef>
            </a:pPr>
            <a:r>
              <a:rPr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 : 60mΩ</a:t>
            </a:r>
          </a:p>
        </p:txBody>
      </p:sp>
      <p:sp>
        <p:nvSpPr>
          <p:cNvPr id="49" name="テキスト ボックス 48">
            <a:extLst>
              <a:ext uri="{FF2B5EF4-FFF2-40B4-BE49-F238E27FC236}">
                <a16:creationId xmlns:a16="http://schemas.microsoft.com/office/drawing/2014/main" id="{78121728-56C0-4D97-AB3B-2EDB24E3D669}"/>
              </a:ext>
            </a:extLst>
          </p:cNvPr>
          <p:cNvSpPr txBox="1"/>
          <p:nvPr/>
        </p:nvSpPr>
        <p:spPr>
          <a:xfrm>
            <a:off x="3379858" y="2384702"/>
            <a:ext cx="1547347" cy="369332"/>
          </a:xfrm>
          <a:prstGeom prst="rect">
            <a:avLst/>
          </a:prstGeom>
          <a:noFill/>
        </p:spPr>
        <p:txBody>
          <a:bodyPr wrap="none" rtlCol="0">
            <a:spAutoFit/>
          </a:bodyPr>
          <a:lstStyle/>
          <a:p>
            <a:pPr>
              <a:spcBef>
                <a:spcPts val="400"/>
              </a:spcBef>
            </a:pPr>
            <a:r>
              <a:rPr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 : </a:t>
            </a:r>
            <a:r>
              <a:rPr lang="en-US" altLang="ja-JP" sz="1800" b="1" dirty="0">
                <a:solidFill>
                  <a:srgbClr val="FF0000"/>
                </a:solidFill>
                <a:latin typeface="微软雅黑" panose="020B0503020204020204" pitchFamily="34" charset="-122"/>
                <a:ea typeface="微软雅黑" panose="020B0503020204020204" pitchFamily="34" charset="-122"/>
                <a:cs typeface="メイリオ" panose="020B0604030504040204" pitchFamily="50" charset="-128"/>
              </a:rPr>
              <a:t>26mΩ</a:t>
            </a:r>
          </a:p>
        </p:txBody>
      </p:sp>
      <p:pic>
        <p:nvPicPr>
          <p:cNvPr id="61" name="図 60">
            <a:extLst>
              <a:ext uri="{FF2B5EF4-FFF2-40B4-BE49-F238E27FC236}">
                <a16:creationId xmlns:a16="http://schemas.microsoft.com/office/drawing/2014/main" id="{589158CC-A29E-40F8-B63C-B016A95E5536}"/>
              </a:ext>
            </a:extLst>
          </p:cNvPr>
          <p:cNvPicPr>
            <a:picLocks noChangeAspect="1"/>
          </p:cNvPicPr>
          <p:nvPr/>
        </p:nvPicPr>
        <p:blipFill>
          <a:blip r:embed="rId6"/>
          <a:stretch>
            <a:fillRect/>
          </a:stretch>
        </p:blipFill>
        <p:spPr>
          <a:xfrm>
            <a:off x="8156016" y="3904584"/>
            <a:ext cx="1709217" cy="1080000"/>
          </a:xfrm>
          <a:prstGeom prst="rect">
            <a:avLst/>
          </a:prstGeom>
        </p:spPr>
      </p:pic>
      <p:sp>
        <p:nvSpPr>
          <p:cNvPr id="68" name="テキスト ボックス 67">
            <a:extLst>
              <a:ext uri="{FF2B5EF4-FFF2-40B4-BE49-F238E27FC236}">
                <a16:creationId xmlns:a16="http://schemas.microsoft.com/office/drawing/2014/main" id="{8C92718D-B93D-4786-B016-F983F0D7D350}"/>
              </a:ext>
            </a:extLst>
          </p:cNvPr>
          <p:cNvSpPr txBox="1"/>
          <p:nvPr/>
        </p:nvSpPr>
        <p:spPr>
          <a:xfrm>
            <a:off x="8750888" y="3549176"/>
            <a:ext cx="624136" cy="349702"/>
          </a:xfrm>
          <a:prstGeom prst="rect">
            <a:avLst/>
          </a:prstGeom>
          <a:noFill/>
        </p:spPr>
        <p:txBody>
          <a:bodyPr wrap="none" lIns="36000" tIns="36000" rIns="36000" bIns="36000" rtlCol="0">
            <a:spAutoFit/>
          </a:bodyPr>
          <a:lstStyle/>
          <a:p>
            <a:pPr>
              <a:spcBef>
                <a:spcPts val="400"/>
              </a:spcBef>
            </a:pPr>
            <a:r>
              <a:rPr kumimoji="1" lang="en-US" altLang="ja-JP" sz="1800" b="1" dirty="0">
                <a:solidFill>
                  <a:srgbClr val="FF0000"/>
                </a:solidFill>
                <a:latin typeface="微软雅黑" panose="020B0503020204020204" pitchFamily="34" charset="-122"/>
                <a:ea typeface="微软雅黑" panose="020B0503020204020204" pitchFamily="34" charset="-122"/>
                <a:cs typeface="メイリオ" panose="020B0604030504040204" pitchFamily="50" charset="-128"/>
              </a:rPr>
              <a:t>92°C</a:t>
            </a:r>
            <a:endParaRPr kumimoji="1" lang="ja-JP" altLang="en-US" sz="1800" b="1" dirty="0">
              <a:solidFill>
                <a:srgbClr val="FF000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9" name="テキスト ボックス 68">
            <a:extLst>
              <a:ext uri="{FF2B5EF4-FFF2-40B4-BE49-F238E27FC236}">
                <a16:creationId xmlns:a16="http://schemas.microsoft.com/office/drawing/2014/main" id="{B790E5AE-CF78-499B-AC88-C906902F29CB}"/>
              </a:ext>
            </a:extLst>
          </p:cNvPr>
          <p:cNvSpPr txBox="1"/>
          <p:nvPr/>
        </p:nvSpPr>
        <p:spPr>
          <a:xfrm>
            <a:off x="10661841" y="3577512"/>
            <a:ext cx="608106" cy="349702"/>
          </a:xfrm>
          <a:prstGeom prst="rect">
            <a:avLst/>
          </a:prstGeom>
          <a:noFill/>
        </p:spPr>
        <p:txBody>
          <a:bodyPr wrap="none" lIns="36000" tIns="36000" rIns="36000" bIns="36000" rtlCol="0">
            <a:spAutoFit/>
          </a:bodyPr>
          <a:lstStyle/>
          <a:p>
            <a:pPr>
              <a:spcBef>
                <a:spcPts val="400"/>
              </a:spcBef>
            </a:pPr>
            <a:r>
              <a:rPr lang="en-US" altLang="ja-JP" sz="18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71</a:t>
            </a:r>
            <a:r>
              <a:rPr kumimoji="1" lang="en-US" altLang="ja-JP" sz="18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°C</a:t>
            </a:r>
            <a:endParaRPr kumimoji="1" lang="ja-JP" altLang="en-US" sz="18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1" name="テキスト ボックス 70">
            <a:extLst>
              <a:ext uri="{FF2B5EF4-FFF2-40B4-BE49-F238E27FC236}">
                <a16:creationId xmlns:a16="http://schemas.microsoft.com/office/drawing/2014/main" id="{71392B1B-7473-450B-840C-EA1D893D7640}"/>
              </a:ext>
            </a:extLst>
          </p:cNvPr>
          <p:cNvSpPr txBox="1"/>
          <p:nvPr/>
        </p:nvSpPr>
        <p:spPr>
          <a:xfrm>
            <a:off x="3594832" y="4811855"/>
            <a:ext cx="838115" cy="307777"/>
          </a:xfrm>
          <a:prstGeom prst="rect">
            <a:avLst/>
          </a:prstGeom>
          <a:noFill/>
        </p:spPr>
        <p:txBody>
          <a:bodyPr wrap="none" rtlCol="0">
            <a:spAutoFit/>
          </a:bodyPr>
          <a:lstStyle/>
          <a:p>
            <a:pPr>
              <a:spcBef>
                <a:spcPts val="400"/>
              </a:spcBef>
            </a:pPr>
            <a:r>
              <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4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2" name="テキスト ボックス 71">
            <a:extLst>
              <a:ext uri="{FF2B5EF4-FFF2-40B4-BE49-F238E27FC236}">
                <a16:creationId xmlns:a16="http://schemas.microsoft.com/office/drawing/2014/main" id="{E290CC4D-C19F-4628-984C-ABEF17BE2AEC}"/>
              </a:ext>
            </a:extLst>
          </p:cNvPr>
          <p:cNvSpPr txBox="1"/>
          <p:nvPr/>
        </p:nvSpPr>
        <p:spPr>
          <a:xfrm>
            <a:off x="3586698" y="4025198"/>
            <a:ext cx="833883" cy="307777"/>
          </a:xfrm>
          <a:prstGeom prst="rect">
            <a:avLst/>
          </a:prstGeom>
          <a:noFill/>
        </p:spPr>
        <p:txBody>
          <a:bodyPr wrap="none" rtlCol="0">
            <a:spAutoFit/>
          </a:bodyPr>
          <a:lstStyle/>
          <a:p>
            <a:pPr>
              <a:spcBef>
                <a:spcPts val="400"/>
              </a:spcBef>
            </a:pPr>
            <a:r>
              <a:rPr lang="en-US" altLang="ja-JP"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4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3" name="矢印: 下 72">
            <a:extLst>
              <a:ext uri="{FF2B5EF4-FFF2-40B4-BE49-F238E27FC236}">
                <a16:creationId xmlns:a16="http://schemas.microsoft.com/office/drawing/2014/main" id="{3DDD62AD-0A28-4F30-BF4B-207F09DD9D04}"/>
              </a:ext>
            </a:extLst>
          </p:cNvPr>
          <p:cNvSpPr/>
          <p:nvPr/>
        </p:nvSpPr>
        <p:spPr>
          <a:xfrm flipV="1">
            <a:off x="3724764" y="4387926"/>
            <a:ext cx="271679" cy="270668"/>
          </a:xfrm>
          <a:prstGeom prst="down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4" name="矢印: 下 73">
            <a:extLst>
              <a:ext uri="{FF2B5EF4-FFF2-40B4-BE49-F238E27FC236}">
                <a16:creationId xmlns:a16="http://schemas.microsoft.com/office/drawing/2014/main" id="{6D4D69FD-60B0-45F9-8647-AF6BC99B7E21}"/>
              </a:ext>
            </a:extLst>
          </p:cNvPr>
          <p:cNvSpPr/>
          <p:nvPr/>
        </p:nvSpPr>
        <p:spPr>
          <a:xfrm rot="5400000" flipV="1">
            <a:off x="9846785" y="4295769"/>
            <a:ext cx="352502" cy="242362"/>
          </a:xfrm>
          <a:prstGeom prst="down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9" name="テキスト ボックス 78">
            <a:extLst>
              <a:ext uri="{FF2B5EF4-FFF2-40B4-BE49-F238E27FC236}">
                <a16:creationId xmlns:a16="http://schemas.microsoft.com/office/drawing/2014/main" id="{A98AD647-85AC-4D08-8A3A-4C00E8F7675B}"/>
              </a:ext>
            </a:extLst>
          </p:cNvPr>
          <p:cNvSpPr txBox="1"/>
          <p:nvPr/>
        </p:nvSpPr>
        <p:spPr>
          <a:xfrm>
            <a:off x="3636297" y="5671621"/>
            <a:ext cx="957313" cy="253916"/>
          </a:xfrm>
          <a:prstGeom prst="rect">
            <a:avLst/>
          </a:prstGeom>
          <a:noFill/>
        </p:spPr>
        <p:txBody>
          <a:bodyPr wrap="none" rtlCol="0">
            <a:spAutoFit/>
          </a:bodyPr>
          <a:lstStyle/>
          <a:p>
            <a:pPr algn="l">
              <a:spcBef>
                <a:spcPts val="400"/>
              </a:spcBef>
            </a:pPr>
            <a:r>
              <a:rPr kumimoji="1" lang="en-US" altLang="ja-JP"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[Condition]</a:t>
            </a:r>
            <a:endParaRPr kumimoji="1" lang="ja-JP" altLang="en-US"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0" name="テキスト ボックス 79">
            <a:extLst>
              <a:ext uri="{FF2B5EF4-FFF2-40B4-BE49-F238E27FC236}">
                <a16:creationId xmlns:a16="http://schemas.microsoft.com/office/drawing/2014/main" id="{D217EE59-90E6-48D5-B74F-821DBED78834}"/>
              </a:ext>
            </a:extLst>
          </p:cNvPr>
          <p:cNvSpPr txBox="1"/>
          <p:nvPr/>
        </p:nvSpPr>
        <p:spPr>
          <a:xfrm>
            <a:off x="5677124" y="5407817"/>
            <a:ext cx="838115" cy="307777"/>
          </a:xfrm>
          <a:prstGeom prst="rect">
            <a:avLst/>
          </a:prstGeom>
          <a:noFill/>
        </p:spPr>
        <p:txBody>
          <a:bodyPr wrap="none" rtlCol="0">
            <a:spAutoFit/>
          </a:bodyPr>
          <a:lstStyle/>
          <a:p>
            <a:pPr>
              <a:spcBef>
                <a:spcPts val="400"/>
              </a:spcBef>
            </a:pPr>
            <a:r>
              <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4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1" name="テキスト ボックス 80">
            <a:extLst>
              <a:ext uri="{FF2B5EF4-FFF2-40B4-BE49-F238E27FC236}">
                <a16:creationId xmlns:a16="http://schemas.microsoft.com/office/drawing/2014/main" id="{3E009027-14DC-4AEF-AFD8-C5746C7784BC}"/>
              </a:ext>
            </a:extLst>
          </p:cNvPr>
          <p:cNvSpPr txBox="1"/>
          <p:nvPr/>
        </p:nvSpPr>
        <p:spPr>
          <a:xfrm>
            <a:off x="6677760" y="5407817"/>
            <a:ext cx="833883" cy="307777"/>
          </a:xfrm>
          <a:prstGeom prst="rect">
            <a:avLst/>
          </a:prstGeom>
          <a:noFill/>
        </p:spPr>
        <p:txBody>
          <a:bodyPr wrap="none" rtlCol="0">
            <a:spAutoFit/>
          </a:bodyPr>
          <a:lstStyle/>
          <a:p>
            <a:pPr>
              <a:spcBef>
                <a:spcPts val="400"/>
              </a:spcBef>
            </a:pPr>
            <a:r>
              <a:rPr lang="en-US" altLang="ja-JP"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4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85" name="直線コネクタ 84">
            <a:extLst>
              <a:ext uri="{FF2B5EF4-FFF2-40B4-BE49-F238E27FC236}">
                <a16:creationId xmlns:a16="http://schemas.microsoft.com/office/drawing/2014/main" id="{B253F6CC-5A03-44D9-88DC-F34F09CAA1BC}"/>
              </a:ext>
            </a:extLst>
          </p:cNvPr>
          <p:cNvCxnSpPr>
            <a:cxnSpLocks/>
          </p:cNvCxnSpPr>
          <p:nvPr/>
        </p:nvCxnSpPr>
        <p:spPr>
          <a:xfrm>
            <a:off x="6336632" y="3465098"/>
            <a:ext cx="496660" cy="112810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6" name="矢印: 下 85">
            <a:extLst>
              <a:ext uri="{FF2B5EF4-FFF2-40B4-BE49-F238E27FC236}">
                <a16:creationId xmlns:a16="http://schemas.microsoft.com/office/drawing/2014/main" id="{BCB911C8-90A5-44B6-BFA1-031E8F5ECC52}"/>
              </a:ext>
            </a:extLst>
          </p:cNvPr>
          <p:cNvSpPr/>
          <p:nvPr/>
        </p:nvSpPr>
        <p:spPr>
          <a:xfrm>
            <a:off x="6928211" y="4193139"/>
            <a:ext cx="271679" cy="316811"/>
          </a:xfrm>
          <a:prstGeom prst="down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1" name="テキスト ボックス 90">
            <a:extLst>
              <a:ext uri="{FF2B5EF4-FFF2-40B4-BE49-F238E27FC236}">
                <a16:creationId xmlns:a16="http://schemas.microsoft.com/office/drawing/2014/main" id="{E885F5EC-6039-4324-BFAC-8D026BA2FB76}"/>
              </a:ext>
            </a:extLst>
          </p:cNvPr>
          <p:cNvSpPr txBox="1"/>
          <p:nvPr/>
        </p:nvSpPr>
        <p:spPr>
          <a:xfrm>
            <a:off x="8665648" y="4963180"/>
            <a:ext cx="838115" cy="307777"/>
          </a:xfrm>
          <a:prstGeom prst="rect">
            <a:avLst/>
          </a:prstGeom>
          <a:noFill/>
        </p:spPr>
        <p:txBody>
          <a:bodyPr wrap="none" rtlCol="0">
            <a:spAutoFit/>
          </a:bodyPr>
          <a:lstStyle/>
          <a:p>
            <a:pPr>
              <a:spcBef>
                <a:spcPts val="400"/>
              </a:spcBef>
            </a:pPr>
            <a:r>
              <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4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2" name="テキスト ボックス 91">
            <a:extLst>
              <a:ext uri="{FF2B5EF4-FFF2-40B4-BE49-F238E27FC236}">
                <a16:creationId xmlns:a16="http://schemas.microsoft.com/office/drawing/2014/main" id="{840F4213-1645-4AA5-A301-472CD2DC34CE}"/>
              </a:ext>
            </a:extLst>
          </p:cNvPr>
          <p:cNvSpPr txBox="1"/>
          <p:nvPr/>
        </p:nvSpPr>
        <p:spPr>
          <a:xfrm>
            <a:off x="10601202" y="4952709"/>
            <a:ext cx="833883" cy="307777"/>
          </a:xfrm>
          <a:prstGeom prst="rect">
            <a:avLst/>
          </a:prstGeom>
          <a:noFill/>
        </p:spPr>
        <p:txBody>
          <a:bodyPr wrap="none" rtlCol="0">
            <a:spAutoFit/>
          </a:bodyPr>
          <a:lstStyle/>
          <a:p>
            <a:pPr>
              <a:spcBef>
                <a:spcPts val="400"/>
              </a:spcBef>
            </a:pPr>
            <a:r>
              <a:rPr lang="en-US" altLang="ja-JP"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4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5" name="テキスト ボックス 94">
            <a:extLst>
              <a:ext uri="{FF2B5EF4-FFF2-40B4-BE49-F238E27FC236}">
                <a16:creationId xmlns:a16="http://schemas.microsoft.com/office/drawing/2014/main" id="{98E5654A-B268-4E9E-8FED-CD15F1CACE58}"/>
              </a:ext>
            </a:extLst>
          </p:cNvPr>
          <p:cNvSpPr txBox="1"/>
          <p:nvPr/>
        </p:nvSpPr>
        <p:spPr>
          <a:xfrm rot="16200000">
            <a:off x="4496232" y="4019479"/>
            <a:ext cx="1304588" cy="276999"/>
          </a:xfrm>
          <a:prstGeom prst="rect">
            <a:avLst/>
          </a:prstGeom>
          <a:noFill/>
        </p:spPr>
        <p:txBody>
          <a:bodyPr wrap="non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Power Loss [W]</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6" name="テキスト ボックス 95">
            <a:extLst>
              <a:ext uri="{FF2B5EF4-FFF2-40B4-BE49-F238E27FC236}">
                <a16:creationId xmlns:a16="http://schemas.microsoft.com/office/drawing/2014/main" id="{DB767D3B-DBCE-4FF7-AE79-E209ED47A8E5}"/>
              </a:ext>
            </a:extLst>
          </p:cNvPr>
          <p:cNvSpPr txBox="1"/>
          <p:nvPr/>
        </p:nvSpPr>
        <p:spPr>
          <a:xfrm rot="16200000">
            <a:off x="6036" y="4126265"/>
            <a:ext cx="1324402" cy="307777"/>
          </a:xfrm>
          <a:prstGeom prst="rect">
            <a:avLst/>
          </a:prstGeom>
          <a:solidFill>
            <a:schemeClr val="bg1"/>
          </a:solidFill>
        </p:spPr>
        <p:txBody>
          <a:bodyPr wrap="none" rtlCol="0">
            <a:spAutoFit/>
          </a:bodyPr>
          <a:lstStyle/>
          <a:p>
            <a:pPr>
              <a:spcBef>
                <a:spcPts val="400"/>
              </a:spcBef>
            </a:pP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Efficiency [%]</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7" name="テキスト ボックス 96">
            <a:extLst>
              <a:ext uri="{FF2B5EF4-FFF2-40B4-BE49-F238E27FC236}">
                <a16:creationId xmlns:a16="http://schemas.microsoft.com/office/drawing/2014/main" id="{83AEAE17-FFE8-4897-98CE-00A7CB5A1739}"/>
              </a:ext>
            </a:extLst>
          </p:cNvPr>
          <p:cNvSpPr txBox="1"/>
          <p:nvPr/>
        </p:nvSpPr>
        <p:spPr>
          <a:xfrm>
            <a:off x="1815023" y="5494512"/>
            <a:ext cx="1835631" cy="307777"/>
          </a:xfrm>
          <a:prstGeom prst="rect">
            <a:avLst/>
          </a:prstGeom>
          <a:solidFill>
            <a:schemeClr val="bg1"/>
          </a:solidFill>
        </p:spPr>
        <p:txBody>
          <a:bodyPr wrap="none" rtlCol="0">
            <a:spAutoFit/>
          </a:bodyPr>
          <a:lstStyle/>
          <a:p>
            <a:pPr>
              <a:spcBef>
                <a:spcPts val="400"/>
              </a:spcBef>
            </a:pP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Output Power [kW]</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9" name="テキスト ボックス 58">
            <a:extLst>
              <a:ext uri="{FF2B5EF4-FFF2-40B4-BE49-F238E27FC236}">
                <a16:creationId xmlns:a16="http://schemas.microsoft.com/office/drawing/2014/main" id="{4C23FC11-BC95-45F0-AEE4-8C25A99AEEB7}"/>
              </a:ext>
            </a:extLst>
          </p:cNvPr>
          <p:cNvSpPr txBox="1"/>
          <p:nvPr/>
        </p:nvSpPr>
        <p:spPr>
          <a:xfrm>
            <a:off x="1812258" y="3135556"/>
            <a:ext cx="1378070" cy="276999"/>
          </a:xfrm>
          <a:prstGeom prst="rect">
            <a:avLst/>
          </a:prstGeom>
          <a:noFill/>
        </p:spPr>
        <p:txBody>
          <a:bodyPr wrap="none" rtlCol="0">
            <a:spAutoFit/>
          </a:bodyPr>
          <a:lstStyle/>
          <a:p>
            <a:pPr>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Buck Converter</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0" name="正方形/長方形 69">
            <a:extLst>
              <a:ext uri="{FF2B5EF4-FFF2-40B4-BE49-F238E27FC236}">
                <a16:creationId xmlns:a16="http://schemas.microsoft.com/office/drawing/2014/main" id="{F561EF16-D2AD-49BD-88A4-50D2BE47F5E4}"/>
              </a:ext>
            </a:extLst>
          </p:cNvPr>
          <p:cNvSpPr/>
          <p:nvPr/>
        </p:nvSpPr>
        <p:spPr>
          <a:xfrm>
            <a:off x="4955285" y="2694935"/>
            <a:ext cx="3003537" cy="3248665"/>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5" name="テキスト ボックス 74">
            <a:extLst>
              <a:ext uri="{FF2B5EF4-FFF2-40B4-BE49-F238E27FC236}">
                <a16:creationId xmlns:a16="http://schemas.microsoft.com/office/drawing/2014/main" id="{46F92C70-CA11-4674-AE9B-E2220C132D8E}"/>
              </a:ext>
            </a:extLst>
          </p:cNvPr>
          <p:cNvSpPr txBox="1"/>
          <p:nvPr/>
        </p:nvSpPr>
        <p:spPr>
          <a:xfrm>
            <a:off x="4955285" y="2698058"/>
            <a:ext cx="3003537" cy="307777"/>
          </a:xfrm>
          <a:prstGeom prst="rect">
            <a:avLst/>
          </a:prstGeom>
          <a:solidFill>
            <a:schemeClr val="tx2"/>
          </a:solidFill>
        </p:spPr>
        <p:txBody>
          <a:bodyPr wrap="square" rtlCol="0">
            <a:spAutoFit/>
          </a:bodyPr>
          <a:lstStyle/>
          <a:p>
            <a:pPr algn="ctr">
              <a:spcBef>
                <a:spcPts val="400"/>
              </a:spcBef>
            </a:pPr>
            <a:r>
              <a:rPr lang="zh-CN"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导通损耗的降低</a:t>
            </a:r>
            <a:endParaRPr kumimoji="1" lang="ja-JP"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6" name="正方形/長方形 75">
            <a:extLst>
              <a:ext uri="{FF2B5EF4-FFF2-40B4-BE49-F238E27FC236}">
                <a16:creationId xmlns:a16="http://schemas.microsoft.com/office/drawing/2014/main" id="{5FB29044-73E6-40C7-9DA3-51C0E8E0E85A}"/>
              </a:ext>
            </a:extLst>
          </p:cNvPr>
          <p:cNvSpPr/>
          <p:nvPr/>
        </p:nvSpPr>
        <p:spPr>
          <a:xfrm>
            <a:off x="8052934" y="2694935"/>
            <a:ext cx="3697836" cy="3252686"/>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8" name="テキスト ボックス 87">
            <a:extLst>
              <a:ext uri="{FF2B5EF4-FFF2-40B4-BE49-F238E27FC236}">
                <a16:creationId xmlns:a16="http://schemas.microsoft.com/office/drawing/2014/main" id="{EB78BE1A-B3E3-4D56-84AF-935371FDA102}"/>
              </a:ext>
            </a:extLst>
          </p:cNvPr>
          <p:cNvSpPr txBox="1"/>
          <p:nvPr/>
        </p:nvSpPr>
        <p:spPr>
          <a:xfrm>
            <a:off x="8056373" y="2697450"/>
            <a:ext cx="3697836" cy="307777"/>
          </a:xfrm>
          <a:prstGeom prst="rect">
            <a:avLst/>
          </a:prstGeom>
          <a:solidFill>
            <a:schemeClr val="tx2"/>
          </a:solidFill>
        </p:spPr>
        <p:txBody>
          <a:bodyPr wrap="square" rtlCol="0">
            <a:spAutoFit/>
          </a:bodyPr>
          <a:lstStyle/>
          <a:p>
            <a:pPr algn="ctr">
              <a:spcBef>
                <a:spcPts val="400"/>
              </a:spcBef>
            </a:pPr>
            <a:r>
              <a:rPr lang="zh-CN"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损耗降低使发热减少</a:t>
            </a:r>
            <a:endParaRPr kumimoji="1" lang="ja-JP"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9" name="テキスト ボックス 88">
            <a:extLst>
              <a:ext uri="{FF2B5EF4-FFF2-40B4-BE49-F238E27FC236}">
                <a16:creationId xmlns:a16="http://schemas.microsoft.com/office/drawing/2014/main" id="{3FF09A54-7960-44CD-8DA4-661717BD3175}"/>
              </a:ext>
            </a:extLst>
          </p:cNvPr>
          <p:cNvSpPr txBox="1"/>
          <p:nvPr/>
        </p:nvSpPr>
        <p:spPr>
          <a:xfrm>
            <a:off x="5242032" y="5674104"/>
            <a:ext cx="2561792" cy="276999"/>
          </a:xfrm>
          <a:prstGeom prst="rect">
            <a:avLst/>
          </a:prstGeom>
          <a:noFill/>
        </p:spPr>
        <p:txBody>
          <a:bodyPr wrap="none" rtlCol="0">
            <a:spAutoFit/>
          </a:bodyPr>
          <a:lstStyle/>
          <a:p>
            <a:pPr>
              <a:spcBef>
                <a:spcPts val="400"/>
              </a:spcBef>
            </a:pP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MOSFET</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导通损耗</a:t>
            </a:r>
            <a:r>
              <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P</a:t>
            </a:r>
            <a:r>
              <a:rPr kumimoji="1" lang="en-US" altLang="ja-JP"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OUT</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:5kW</a:t>
            </a:r>
            <a:r>
              <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時</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0" name="テキスト ボックス 89">
            <a:extLst>
              <a:ext uri="{FF2B5EF4-FFF2-40B4-BE49-F238E27FC236}">
                <a16:creationId xmlns:a16="http://schemas.microsoft.com/office/drawing/2014/main" id="{70A62404-5A3E-44BE-B51C-9721C3FDC619}"/>
              </a:ext>
            </a:extLst>
          </p:cNvPr>
          <p:cNvSpPr txBox="1"/>
          <p:nvPr/>
        </p:nvSpPr>
        <p:spPr>
          <a:xfrm>
            <a:off x="9000609" y="5658062"/>
            <a:ext cx="2284280" cy="276999"/>
          </a:xfrm>
          <a:prstGeom prst="rect">
            <a:avLst/>
          </a:prstGeom>
          <a:noFill/>
        </p:spPr>
        <p:txBody>
          <a:bodyPr wrap="none" rtlCol="0">
            <a:spAutoFit/>
          </a:bodyPr>
          <a:lstStyle/>
          <a:p>
            <a:pPr>
              <a:spcBef>
                <a:spcPts val="400"/>
              </a:spcBef>
            </a:pP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Thermograph</a:t>
            </a:r>
            <a:r>
              <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P</a:t>
            </a:r>
            <a:r>
              <a:rPr kumimoji="1" lang="en-US" altLang="ja-JP"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OUT</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:5kW</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时</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graphicFrame>
        <p:nvGraphicFramePr>
          <p:cNvPr id="93" name="表 26">
            <a:extLst>
              <a:ext uri="{FF2B5EF4-FFF2-40B4-BE49-F238E27FC236}">
                <a16:creationId xmlns:a16="http://schemas.microsoft.com/office/drawing/2014/main" id="{DFB61AA7-F446-4660-8A57-B07B2927BAE3}"/>
              </a:ext>
            </a:extLst>
          </p:cNvPr>
          <p:cNvGraphicFramePr>
            <a:graphicFrameLocks noGrp="1"/>
          </p:cNvGraphicFramePr>
          <p:nvPr/>
        </p:nvGraphicFramePr>
        <p:xfrm>
          <a:off x="3844004" y="5905374"/>
          <a:ext cx="1527878" cy="914400"/>
        </p:xfrm>
        <a:graphic>
          <a:graphicData uri="http://schemas.openxmlformats.org/drawingml/2006/table">
            <a:tbl>
              <a:tblPr firstRow="1" bandRow="1">
                <a:tableStyleId>{2D5ABB26-0587-4C30-8999-92F81FD0307C}</a:tableStyleId>
              </a:tblPr>
              <a:tblGrid>
                <a:gridCol w="473242">
                  <a:extLst>
                    <a:ext uri="{9D8B030D-6E8A-4147-A177-3AD203B41FA5}">
                      <a16:colId xmlns:a16="http://schemas.microsoft.com/office/drawing/2014/main" val="1676354339"/>
                    </a:ext>
                  </a:extLst>
                </a:gridCol>
                <a:gridCol w="1054636">
                  <a:extLst>
                    <a:ext uri="{9D8B030D-6E8A-4147-A177-3AD203B41FA5}">
                      <a16:colId xmlns:a16="http://schemas.microsoft.com/office/drawing/2014/main" val="2316838582"/>
                    </a:ext>
                  </a:extLst>
                </a:gridCol>
              </a:tblGrid>
              <a:tr h="91107">
                <a:tc>
                  <a:txBody>
                    <a:bodyPr/>
                    <a:lstStyle/>
                    <a:p>
                      <a:pPr algn="r"/>
                      <a:r>
                        <a:rPr kumimoji="1" lang="en-US" altLang="ja-JP" sz="1000" dirty="0">
                          <a:solidFill>
                            <a:schemeClr val="tx2"/>
                          </a:solidFill>
                          <a:latin typeface="+mn-lt"/>
                        </a:rPr>
                        <a:t>V</a:t>
                      </a:r>
                      <a:r>
                        <a:rPr kumimoji="1" lang="en-US" altLang="ja-JP" sz="800" dirty="0">
                          <a:solidFill>
                            <a:schemeClr val="tx2"/>
                          </a:solidFill>
                          <a:latin typeface="+mn-lt"/>
                        </a:rPr>
                        <a:t>IN</a:t>
                      </a:r>
                      <a:r>
                        <a:rPr kumimoji="1" lang="en-US" altLang="ja-JP" sz="1000" dirty="0">
                          <a:solidFill>
                            <a:schemeClr val="tx2"/>
                          </a:solidFill>
                          <a:latin typeface="+mn-lt"/>
                        </a:rPr>
                        <a:t>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500V</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075620914"/>
                  </a:ext>
                </a:extLst>
              </a:tr>
              <a:tr h="91107">
                <a:tc>
                  <a:txBody>
                    <a:bodyPr/>
                    <a:lstStyle/>
                    <a:p>
                      <a:pPr algn="r"/>
                      <a:r>
                        <a:rPr kumimoji="1" lang="en-US" altLang="ja-JP" sz="1000" dirty="0">
                          <a:solidFill>
                            <a:schemeClr val="tx2"/>
                          </a:solidFill>
                          <a:latin typeface="+mn-lt"/>
                        </a:rPr>
                        <a:t>V</a:t>
                      </a:r>
                      <a:r>
                        <a:rPr kumimoji="1" lang="en-US" altLang="ja-JP" sz="800" dirty="0">
                          <a:solidFill>
                            <a:schemeClr val="tx2"/>
                          </a:solidFill>
                          <a:latin typeface="+mn-lt"/>
                        </a:rPr>
                        <a:t>OUT</a:t>
                      </a:r>
                      <a:r>
                        <a:rPr kumimoji="1" lang="en-US" altLang="ja-JP" sz="1000" dirty="0">
                          <a:solidFill>
                            <a:schemeClr val="tx2"/>
                          </a:solidFill>
                          <a:latin typeface="+mn-lt"/>
                        </a:rPr>
                        <a:t>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250V</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1777408120"/>
                  </a:ext>
                </a:extLst>
              </a:tr>
              <a:tr h="91107">
                <a:tc>
                  <a:txBody>
                    <a:bodyPr/>
                    <a:lstStyle/>
                    <a:p>
                      <a:pPr algn="r"/>
                      <a:r>
                        <a:rPr kumimoji="1" lang="en-US" altLang="ja-JP" sz="1000" dirty="0">
                          <a:solidFill>
                            <a:schemeClr val="tx2"/>
                          </a:solidFill>
                          <a:latin typeface="+mn-lt"/>
                        </a:rPr>
                        <a:t>P</a:t>
                      </a:r>
                      <a:r>
                        <a:rPr kumimoji="1" lang="en-US" altLang="ja-JP" sz="800" dirty="0">
                          <a:solidFill>
                            <a:schemeClr val="tx2"/>
                          </a:solidFill>
                          <a:latin typeface="+mn-lt"/>
                        </a:rPr>
                        <a:t>OUT </a:t>
                      </a:r>
                      <a:r>
                        <a:rPr kumimoji="1" lang="en-US" altLang="ja-JP" sz="1000" dirty="0">
                          <a:solidFill>
                            <a:schemeClr val="tx2"/>
                          </a:solidFill>
                          <a:latin typeface="+mn-lt"/>
                        </a:rPr>
                        <a:t>:</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5kW</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86589972"/>
                  </a:ext>
                </a:extLst>
              </a:tr>
              <a:tr h="91107">
                <a:tc>
                  <a:txBody>
                    <a:bodyPr/>
                    <a:lstStyle/>
                    <a:p>
                      <a:pPr algn="r"/>
                      <a:r>
                        <a:rPr kumimoji="1" lang="en-US" altLang="ja-JP" sz="1000" dirty="0">
                          <a:solidFill>
                            <a:schemeClr val="tx2"/>
                          </a:solidFill>
                          <a:latin typeface="+mn-lt"/>
                        </a:rPr>
                        <a:t>R</a:t>
                      </a:r>
                      <a:r>
                        <a:rPr kumimoji="1" lang="en-US" altLang="ja-JP" sz="800" dirty="0">
                          <a:solidFill>
                            <a:schemeClr val="tx2"/>
                          </a:solidFill>
                          <a:latin typeface="+mn-lt"/>
                        </a:rPr>
                        <a:t>g</a:t>
                      </a:r>
                      <a:r>
                        <a:rPr kumimoji="1" lang="en-US" altLang="ja-JP" sz="1000" dirty="0">
                          <a:solidFill>
                            <a:schemeClr val="tx2"/>
                          </a:solidFill>
                          <a:latin typeface="+mn-lt"/>
                        </a:rPr>
                        <a:t> :</a:t>
                      </a:r>
                    </a:p>
                  </a:txBody>
                  <a:tcPr marL="36000" marR="36000" marT="0" marB="0"/>
                </a:tc>
                <a:tc>
                  <a:txBody>
                    <a:bodyPr/>
                    <a:lstStyle/>
                    <a:p>
                      <a:r>
                        <a:rPr kumimoji="1" lang="en-US" altLang="ja-JP" sz="1000" dirty="0">
                          <a:solidFill>
                            <a:schemeClr val="tx2"/>
                          </a:solidFill>
                          <a:latin typeface="+mn-lt"/>
                        </a:rPr>
                        <a:t>3.3Ω</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199683437"/>
                  </a:ext>
                </a:extLst>
              </a:tr>
              <a:tr h="91107">
                <a:tc>
                  <a:txBody>
                    <a:bodyPr/>
                    <a:lstStyle/>
                    <a:p>
                      <a:pPr algn="r"/>
                      <a:r>
                        <a:rPr kumimoji="1" lang="en-US" altLang="ja-JP" sz="1000" dirty="0">
                          <a:solidFill>
                            <a:schemeClr val="tx2"/>
                          </a:solidFill>
                          <a:latin typeface="+mn-lt"/>
                        </a:rPr>
                        <a:t>V</a:t>
                      </a:r>
                      <a:r>
                        <a:rPr kumimoji="1" lang="en-US" altLang="ja-JP" sz="800" dirty="0">
                          <a:solidFill>
                            <a:schemeClr val="tx2"/>
                          </a:solidFill>
                          <a:latin typeface="+mn-lt"/>
                        </a:rPr>
                        <a:t>GS</a:t>
                      </a:r>
                      <a:r>
                        <a:rPr kumimoji="1" lang="en-US" altLang="ja-JP" sz="1000" dirty="0">
                          <a:solidFill>
                            <a:schemeClr val="tx2"/>
                          </a:solidFill>
                          <a:latin typeface="+mn-lt"/>
                        </a:rPr>
                        <a:t>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18V / 0V</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1593027002"/>
                  </a:ext>
                </a:extLst>
              </a:tr>
              <a:tr h="91107">
                <a:tc>
                  <a:txBody>
                    <a:bodyPr/>
                    <a:lstStyle/>
                    <a:p>
                      <a:pPr algn="r"/>
                      <a:r>
                        <a:rPr kumimoji="1" lang="en-US" altLang="ja-JP" sz="1000" dirty="0">
                          <a:solidFill>
                            <a:schemeClr val="tx2"/>
                          </a:solidFill>
                          <a:latin typeface="+mn-lt"/>
                        </a:rPr>
                        <a:t>Ta :</a:t>
                      </a:r>
                    </a:p>
                  </a:txBody>
                  <a:tcPr marL="36000" marR="36000" marT="0" marB="0"/>
                </a:tc>
                <a:tc>
                  <a:txBody>
                    <a:bodyPr/>
                    <a:lstStyle/>
                    <a:p>
                      <a:r>
                        <a:rPr kumimoji="1" lang="en-US" altLang="ja-JP" sz="1000" dirty="0">
                          <a:solidFill>
                            <a:schemeClr val="tx2"/>
                          </a:solidFill>
                          <a:latin typeface="+mn-lt"/>
                        </a:rPr>
                        <a:t>Room</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039709673"/>
                  </a:ext>
                </a:extLst>
              </a:tr>
            </a:tbl>
          </a:graphicData>
        </a:graphic>
      </p:graphicFrame>
      <p:sp>
        <p:nvSpPr>
          <p:cNvPr id="9" name="タイトル 8">
            <a:extLst>
              <a:ext uri="{FF2B5EF4-FFF2-40B4-BE49-F238E27FC236}">
                <a16:creationId xmlns:a16="http://schemas.microsoft.com/office/drawing/2014/main" id="{FE2E9CBB-A788-442A-A93E-73BFE777E659}"/>
              </a:ext>
            </a:extLst>
          </p:cNvPr>
          <p:cNvSpPr>
            <a:spLocks noGrp="1"/>
          </p:cNvSpPr>
          <p:nvPr>
            <p:ph type="title"/>
          </p:nvPr>
        </p:nvSpPr>
        <p:spPr>
          <a:xfrm>
            <a:off x="335360" y="267886"/>
            <a:ext cx="10801200" cy="423941"/>
          </a:xfrm>
        </p:spPr>
        <p:txBody>
          <a:bodyPr/>
          <a:lstStyle/>
          <a:p>
            <a:r>
              <a:rPr lang="zh-CN" altLang="en-US" dirty="0">
                <a:latin typeface="微软雅黑" panose="020B0503020204020204" pitchFamily="34" charset="-122"/>
                <a:ea typeface="微软雅黑" panose="020B0503020204020204" pitchFamily="34" charset="-122"/>
              </a:rPr>
              <a:t>低损耗</a:t>
            </a:r>
            <a:r>
              <a:rPr lang="ja-JP" altLang="en-US" dirty="0">
                <a:latin typeface="微软雅黑" panose="020B0503020204020204" pitchFamily="34" charset="-122"/>
                <a:ea typeface="微软雅黑" panose="020B0503020204020204" pitchFamily="34" charset="-122"/>
              </a:rPr>
              <a:t>①：　</a:t>
            </a:r>
            <a:r>
              <a:rPr lang="zh-CN" altLang="en-US" dirty="0">
                <a:latin typeface="微软雅黑" panose="020B0503020204020204" pitchFamily="34" charset="-122"/>
                <a:ea typeface="微软雅黑" panose="020B0503020204020204" pitchFamily="34" charset="-122"/>
              </a:rPr>
              <a:t>导通损耗的降低</a:t>
            </a:r>
            <a:endParaRPr kumimoji="1" lang="ja-JP" altLang="en-US" dirty="0">
              <a:latin typeface="微软雅黑" panose="020B0503020204020204" pitchFamily="34" charset="-122"/>
              <a:ea typeface="微软雅黑" panose="020B0503020204020204" pitchFamily="34" charset="-122"/>
            </a:endParaRPr>
          </a:p>
        </p:txBody>
      </p:sp>
      <p:sp>
        <p:nvSpPr>
          <p:cNvPr id="67" name="正方形/長方形 66">
            <a:extLst>
              <a:ext uri="{FF2B5EF4-FFF2-40B4-BE49-F238E27FC236}">
                <a16:creationId xmlns:a16="http://schemas.microsoft.com/office/drawing/2014/main" id="{FE91B736-40C7-471E-AD05-D1B0CE21D383}"/>
              </a:ext>
            </a:extLst>
          </p:cNvPr>
          <p:cNvSpPr/>
          <p:nvPr/>
        </p:nvSpPr>
        <p:spPr>
          <a:xfrm>
            <a:off x="0" y="-2566"/>
            <a:ext cx="2160000" cy="281649"/>
          </a:xfrm>
          <a:prstGeom prst="rect">
            <a:avLst/>
          </a:prstGeom>
          <a:solidFill>
            <a:srgbClr val="6ED4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低损耗</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 name="二等辺三角形 2">
            <a:extLst>
              <a:ext uri="{FF2B5EF4-FFF2-40B4-BE49-F238E27FC236}">
                <a16:creationId xmlns:a16="http://schemas.microsoft.com/office/drawing/2014/main" id="{3CE46C6D-CA83-48F4-AA5A-AD2D24005D41}"/>
              </a:ext>
            </a:extLst>
          </p:cNvPr>
          <p:cNvSpPr/>
          <p:nvPr/>
        </p:nvSpPr>
        <p:spPr>
          <a:xfrm rot="5400000">
            <a:off x="2257523" y="2353838"/>
            <a:ext cx="1080000" cy="360000"/>
          </a:xfrm>
          <a:prstGeom prst="triangl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8" name="テキスト ボックス 57">
            <a:extLst>
              <a:ext uri="{FF2B5EF4-FFF2-40B4-BE49-F238E27FC236}">
                <a16:creationId xmlns:a16="http://schemas.microsoft.com/office/drawing/2014/main" id="{FDC2ECE8-2C5D-45A2-A1BF-2E7C3A5A877E}"/>
              </a:ext>
            </a:extLst>
          </p:cNvPr>
          <p:cNvSpPr txBox="1"/>
          <p:nvPr/>
        </p:nvSpPr>
        <p:spPr>
          <a:xfrm>
            <a:off x="2320360" y="2175675"/>
            <a:ext cx="997388" cy="759182"/>
          </a:xfrm>
          <a:prstGeom prst="rect">
            <a:avLst/>
          </a:prstGeom>
          <a:noFill/>
        </p:spPr>
        <p:txBody>
          <a:bodyPr wrap="none" rtlCol="0">
            <a:spAutoFit/>
          </a:bodyPr>
          <a:lstStyle/>
          <a:p>
            <a:pPr algn="ctr">
              <a:spcBef>
                <a:spcPts val="400"/>
              </a:spcBef>
            </a:pPr>
            <a:r>
              <a:rPr lang="zh-CN" altLang="en-US" sz="20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约</a:t>
            </a:r>
            <a:r>
              <a:rPr lang="en-US" altLang="ja-JP" sz="20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57%</a:t>
            </a:r>
          </a:p>
          <a:p>
            <a:pPr algn="ctr">
              <a:spcBef>
                <a:spcPts val="400"/>
              </a:spcBef>
            </a:pPr>
            <a:r>
              <a:rPr lang="en-US" altLang="ja-JP" sz="20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Down</a:t>
            </a:r>
          </a:p>
        </p:txBody>
      </p:sp>
      <p:sp>
        <p:nvSpPr>
          <p:cNvPr id="54" name="テキスト ボックス 53">
            <a:extLst>
              <a:ext uri="{FF2B5EF4-FFF2-40B4-BE49-F238E27FC236}">
                <a16:creationId xmlns:a16="http://schemas.microsoft.com/office/drawing/2014/main" id="{BC4C11B4-5DCE-41A6-9AD1-351FDBF27494}"/>
              </a:ext>
            </a:extLst>
          </p:cNvPr>
          <p:cNvSpPr txBox="1"/>
          <p:nvPr/>
        </p:nvSpPr>
        <p:spPr>
          <a:xfrm>
            <a:off x="628131" y="5727739"/>
            <a:ext cx="641522" cy="276999"/>
          </a:xfrm>
          <a:prstGeom prst="rect">
            <a:avLst/>
          </a:prstGeom>
          <a:noFill/>
        </p:spPr>
        <p:txBody>
          <a:bodyPr wrap="none" rtlCol="0">
            <a:spAutoFit/>
          </a:bodyPr>
          <a:lstStyle/>
          <a:p>
            <a:pPr algn="l">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[DUT]</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graphicFrame>
        <p:nvGraphicFramePr>
          <p:cNvPr id="56" name="表 26">
            <a:extLst>
              <a:ext uri="{FF2B5EF4-FFF2-40B4-BE49-F238E27FC236}">
                <a16:creationId xmlns:a16="http://schemas.microsoft.com/office/drawing/2014/main" id="{A76C4F5D-79E2-4BF6-A559-A4811F045BFE}"/>
              </a:ext>
            </a:extLst>
          </p:cNvPr>
          <p:cNvGraphicFramePr>
            <a:graphicFrameLocks noGrp="1"/>
          </p:cNvGraphicFramePr>
          <p:nvPr/>
        </p:nvGraphicFramePr>
        <p:xfrm>
          <a:off x="769791" y="5990428"/>
          <a:ext cx="1816131" cy="304800"/>
        </p:xfrm>
        <a:graphic>
          <a:graphicData uri="http://schemas.openxmlformats.org/drawingml/2006/table">
            <a:tbl>
              <a:tblPr firstRow="1" bandRow="1">
                <a:tableStyleId>{2D5ABB26-0587-4C30-8999-92F81FD0307C}</a:tableStyleId>
              </a:tblPr>
              <a:tblGrid>
                <a:gridCol w="594938">
                  <a:extLst>
                    <a:ext uri="{9D8B030D-6E8A-4147-A177-3AD203B41FA5}">
                      <a16:colId xmlns:a16="http://schemas.microsoft.com/office/drawing/2014/main" val="1676354339"/>
                    </a:ext>
                  </a:extLst>
                </a:gridCol>
                <a:gridCol w="1221193">
                  <a:extLst>
                    <a:ext uri="{9D8B030D-6E8A-4147-A177-3AD203B41FA5}">
                      <a16:colId xmlns:a16="http://schemas.microsoft.com/office/drawing/2014/main" val="2316838582"/>
                    </a:ext>
                  </a:extLst>
                </a:gridCol>
              </a:tblGrid>
              <a:tr h="91107">
                <a:tc>
                  <a:txBody>
                    <a:bodyPr/>
                    <a:lstStyle/>
                    <a:p>
                      <a:pPr algn="l"/>
                      <a:r>
                        <a:rPr kumimoji="1" lang="en-US" altLang="ja-JP" sz="1000" b="0" dirty="0">
                          <a:solidFill>
                            <a:schemeClr val="tx2"/>
                          </a:solidFill>
                          <a:latin typeface="+mn-lt"/>
                        </a:rPr>
                        <a:t>3</a:t>
                      </a:r>
                      <a:r>
                        <a:rPr kumimoji="1" lang="en-US" altLang="ja-JP" sz="1000" b="0" baseline="30000" dirty="0">
                          <a:solidFill>
                            <a:schemeClr val="tx2"/>
                          </a:solidFill>
                          <a:latin typeface="+mn-lt"/>
                        </a:rPr>
                        <a:t>rd</a:t>
                      </a:r>
                      <a:r>
                        <a:rPr kumimoji="1" lang="en-US" altLang="ja-JP" sz="1000" b="0" dirty="0">
                          <a:solidFill>
                            <a:schemeClr val="tx2"/>
                          </a:solidFill>
                          <a:latin typeface="+mn-lt"/>
                        </a:rPr>
                        <a:t> Gen</a:t>
                      </a:r>
                      <a:endParaRPr kumimoji="1" lang="ja-JP" altLang="en-US" sz="1000" b="0" dirty="0">
                        <a:solidFill>
                          <a:schemeClr val="tx2"/>
                        </a:solidFill>
                        <a:latin typeface="+mn-lt"/>
                      </a:endParaRPr>
                    </a:p>
                  </a:txBody>
                  <a:tcPr marL="36000" marR="36000" marT="0" marB="0"/>
                </a:tc>
                <a:tc>
                  <a:txBody>
                    <a:bodyPr/>
                    <a:lstStyle/>
                    <a:p>
                      <a:r>
                        <a:rPr kumimoji="1" lang="en-US" altLang="ja-JP" sz="1000" b="0" dirty="0">
                          <a:solidFill>
                            <a:schemeClr val="tx2"/>
                          </a:solidFill>
                          <a:latin typeface="+mn-lt"/>
                        </a:rPr>
                        <a:t>: SCT3060AR</a:t>
                      </a:r>
                      <a:endParaRPr kumimoji="1" lang="ja-JP" altLang="en-US" sz="1000" b="0" dirty="0">
                        <a:solidFill>
                          <a:schemeClr val="tx2"/>
                        </a:solidFill>
                        <a:latin typeface="+mn-lt"/>
                      </a:endParaRPr>
                    </a:p>
                  </a:txBody>
                  <a:tcPr marL="36000" marR="36000" marT="0" marB="0"/>
                </a:tc>
                <a:extLst>
                  <a:ext uri="{0D108BD9-81ED-4DB2-BD59-A6C34878D82A}">
                    <a16:rowId xmlns:a16="http://schemas.microsoft.com/office/drawing/2014/main" val="4075620914"/>
                  </a:ext>
                </a:extLst>
              </a:tr>
              <a:tr h="91107">
                <a:tc>
                  <a:txBody>
                    <a:bodyPr/>
                    <a:lstStyle/>
                    <a:p>
                      <a:pPr algn="l"/>
                      <a:r>
                        <a:rPr kumimoji="1" lang="en-US" altLang="ja-JP" sz="1000" b="0" dirty="0">
                          <a:solidFill>
                            <a:schemeClr val="tx2"/>
                          </a:solidFill>
                          <a:latin typeface="+mn-lt"/>
                        </a:rPr>
                        <a:t>4</a:t>
                      </a:r>
                      <a:r>
                        <a:rPr kumimoji="1" lang="en-US" altLang="ja-JP" sz="1000" b="0" baseline="30000" dirty="0">
                          <a:solidFill>
                            <a:schemeClr val="tx2"/>
                          </a:solidFill>
                          <a:latin typeface="+mn-lt"/>
                        </a:rPr>
                        <a:t>th</a:t>
                      </a:r>
                      <a:r>
                        <a:rPr kumimoji="1" lang="en-US" altLang="ja-JP" sz="1000" b="0" dirty="0">
                          <a:solidFill>
                            <a:schemeClr val="tx2"/>
                          </a:solidFill>
                          <a:latin typeface="+mn-lt"/>
                        </a:rPr>
                        <a:t> Gen </a:t>
                      </a:r>
                      <a:endParaRPr kumimoji="1" lang="ja-JP" altLang="en-US" sz="1000" b="0" dirty="0">
                        <a:solidFill>
                          <a:schemeClr val="tx2"/>
                        </a:solidFill>
                        <a:latin typeface="+mn-lt"/>
                      </a:endParaRPr>
                    </a:p>
                  </a:txBody>
                  <a:tcPr marL="36000" marR="36000" marT="0" marB="0"/>
                </a:tc>
                <a:tc>
                  <a:txBody>
                    <a:bodyPr/>
                    <a:lstStyle/>
                    <a:p>
                      <a:r>
                        <a:rPr kumimoji="1" lang="en-US" altLang="ja-JP" sz="1000" b="0" dirty="0">
                          <a:solidFill>
                            <a:schemeClr val="tx2"/>
                          </a:solidFill>
                          <a:latin typeface="+mn-lt"/>
                        </a:rPr>
                        <a:t>: SCT4026DR</a:t>
                      </a:r>
                      <a:endParaRPr kumimoji="1" lang="ja-JP" altLang="en-US" sz="1000" b="0" dirty="0">
                        <a:solidFill>
                          <a:schemeClr val="tx2"/>
                        </a:solidFill>
                        <a:latin typeface="+mn-lt"/>
                      </a:endParaRPr>
                    </a:p>
                  </a:txBody>
                  <a:tcPr marL="36000" marR="36000" marT="0" marB="0"/>
                </a:tc>
                <a:extLst>
                  <a:ext uri="{0D108BD9-81ED-4DB2-BD59-A6C34878D82A}">
                    <a16:rowId xmlns:a16="http://schemas.microsoft.com/office/drawing/2014/main" val="1777408120"/>
                  </a:ext>
                </a:extLst>
              </a:tr>
            </a:tbl>
          </a:graphicData>
        </a:graphic>
      </p:graphicFrame>
      <p:sp>
        <p:nvSpPr>
          <p:cNvPr id="57" name="テキスト ボックス 56">
            <a:extLst>
              <a:ext uri="{FF2B5EF4-FFF2-40B4-BE49-F238E27FC236}">
                <a16:creationId xmlns:a16="http://schemas.microsoft.com/office/drawing/2014/main" id="{3C9CF50D-D9A6-47AE-93D6-A5199715F967}"/>
              </a:ext>
            </a:extLst>
          </p:cNvPr>
          <p:cNvSpPr txBox="1"/>
          <p:nvPr/>
        </p:nvSpPr>
        <p:spPr>
          <a:xfrm>
            <a:off x="3743793" y="2692848"/>
            <a:ext cx="742511"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(Tj:25</a:t>
            </a:r>
            <a:r>
              <a:rPr lang="en-US" altLang="ja-JP" sz="105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°C)</a:t>
            </a:r>
            <a:endPar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7" name="テキスト ボックス 76">
            <a:extLst>
              <a:ext uri="{FF2B5EF4-FFF2-40B4-BE49-F238E27FC236}">
                <a16:creationId xmlns:a16="http://schemas.microsoft.com/office/drawing/2014/main" id="{35ADC3F7-A496-49E4-A620-7A4166743C7B}"/>
              </a:ext>
            </a:extLst>
          </p:cNvPr>
          <p:cNvSpPr txBox="1"/>
          <p:nvPr/>
        </p:nvSpPr>
        <p:spPr>
          <a:xfrm>
            <a:off x="6708217" y="3885362"/>
            <a:ext cx="752129" cy="307777"/>
          </a:xfrm>
          <a:prstGeom prst="rect">
            <a:avLst/>
          </a:prstGeom>
          <a:noFill/>
        </p:spPr>
        <p:txBody>
          <a:bodyPr wrap="none" rtlCol="0">
            <a:spAutoFit/>
          </a:bodyPr>
          <a:lstStyle/>
          <a:p>
            <a:pPr algn="ctr">
              <a:spcBef>
                <a:spcPts val="400"/>
              </a:spcBef>
            </a:pPr>
            <a:r>
              <a:rPr lang="ja-JP"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約</a:t>
            </a:r>
            <a:r>
              <a:rPr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53%</a:t>
            </a:r>
          </a:p>
        </p:txBody>
      </p:sp>
    </p:spTree>
    <p:extLst>
      <p:ext uri="{BB962C8B-B14F-4D97-AF65-F5344CB8AC3E}">
        <p14:creationId xmlns:p14="http://schemas.microsoft.com/office/powerpoint/2010/main" val="720417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869F888-D705-4E5B-8F73-0D4AEB2640FC}"/>
              </a:ext>
            </a:extLst>
          </p:cNvPr>
          <p:cNvPicPr>
            <a:picLocks noChangeAspect="1"/>
          </p:cNvPicPr>
          <p:nvPr/>
        </p:nvPicPr>
        <p:blipFill>
          <a:blip r:embed="rId3"/>
          <a:stretch>
            <a:fillRect/>
          </a:stretch>
        </p:blipFill>
        <p:spPr>
          <a:xfrm>
            <a:off x="572833" y="4871474"/>
            <a:ext cx="2590476" cy="1440000"/>
          </a:xfrm>
          <a:prstGeom prst="rect">
            <a:avLst/>
          </a:prstGeom>
        </p:spPr>
      </p:pic>
      <p:pic>
        <p:nvPicPr>
          <p:cNvPr id="11" name="図 10">
            <a:extLst>
              <a:ext uri="{FF2B5EF4-FFF2-40B4-BE49-F238E27FC236}">
                <a16:creationId xmlns:a16="http://schemas.microsoft.com/office/drawing/2014/main" id="{93EB9F12-4C09-4265-B7C1-AA72AA5C3A49}"/>
              </a:ext>
            </a:extLst>
          </p:cNvPr>
          <p:cNvPicPr>
            <a:picLocks noChangeAspect="1"/>
          </p:cNvPicPr>
          <p:nvPr/>
        </p:nvPicPr>
        <p:blipFill>
          <a:blip r:embed="rId4"/>
          <a:stretch>
            <a:fillRect/>
          </a:stretch>
        </p:blipFill>
        <p:spPr>
          <a:xfrm>
            <a:off x="570344" y="3652374"/>
            <a:ext cx="2592000" cy="1444062"/>
          </a:xfrm>
          <a:prstGeom prst="rect">
            <a:avLst/>
          </a:prstGeom>
        </p:spPr>
      </p:pic>
      <p:sp>
        <p:nvSpPr>
          <p:cNvPr id="37" name="正方形/長方形 36">
            <a:extLst>
              <a:ext uri="{FF2B5EF4-FFF2-40B4-BE49-F238E27FC236}">
                <a16:creationId xmlns:a16="http://schemas.microsoft.com/office/drawing/2014/main" id="{942FC897-7718-405C-BA92-3C558347E684}"/>
              </a:ext>
            </a:extLst>
          </p:cNvPr>
          <p:cNvSpPr/>
          <p:nvPr/>
        </p:nvSpPr>
        <p:spPr>
          <a:xfrm>
            <a:off x="6040862" y="3602989"/>
            <a:ext cx="5708145" cy="283050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8" name="図 7">
            <a:extLst>
              <a:ext uri="{FF2B5EF4-FFF2-40B4-BE49-F238E27FC236}">
                <a16:creationId xmlns:a16="http://schemas.microsoft.com/office/drawing/2014/main" id="{50CD5210-87F0-4287-902C-9B380510BDB8}"/>
              </a:ext>
            </a:extLst>
          </p:cNvPr>
          <p:cNvPicPr>
            <a:picLocks noChangeAspect="1"/>
          </p:cNvPicPr>
          <p:nvPr/>
        </p:nvPicPr>
        <p:blipFill>
          <a:blip r:embed="rId5"/>
          <a:stretch>
            <a:fillRect/>
          </a:stretch>
        </p:blipFill>
        <p:spPr>
          <a:xfrm>
            <a:off x="8837523" y="3885024"/>
            <a:ext cx="2880000" cy="2548472"/>
          </a:xfrm>
          <a:prstGeom prst="rect">
            <a:avLst/>
          </a:prstGeom>
        </p:spPr>
      </p:pic>
      <p:grpSp>
        <p:nvGrpSpPr>
          <p:cNvPr id="17" name="グループ化 16">
            <a:extLst>
              <a:ext uri="{FF2B5EF4-FFF2-40B4-BE49-F238E27FC236}">
                <a16:creationId xmlns:a16="http://schemas.microsoft.com/office/drawing/2014/main" id="{78426048-A75F-422B-BCA4-924290D08441}"/>
              </a:ext>
            </a:extLst>
          </p:cNvPr>
          <p:cNvGrpSpPr/>
          <p:nvPr/>
        </p:nvGrpSpPr>
        <p:grpSpPr>
          <a:xfrm>
            <a:off x="6113833" y="3859683"/>
            <a:ext cx="2880000" cy="2557591"/>
            <a:chOff x="3016278" y="3532634"/>
            <a:chExt cx="2880000" cy="2557591"/>
          </a:xfrm>
        </p:grpSpPr>
        <p:pic>
          <p:nvPicPr>
            <p:cNvPr id="7" name="図 6">
              <a:extLst>
                <a:ext uri="{FF2B5EF4-FFF2-40B4-BE49-F238E27FC236}">
                  <a16:creationId xmlns:a16="http://schemas.microsoft.com/office/drawing/2014/main" id="{D80E0080-44AD-493A-B983-564B69060CBB}"/>
                </a:ext>
              </a:extLst>
            </p:cNvPr>
            <p:cNvPicPr>
              <a:picLocks noChangeAspect="1"/>
            </p:cNvPicPr>
            <p:nvPr/>
          </p:nvPicPr>
          <p:blipFill>
            <a:blip r:embed="rId6"/>
            <a:stretch>
              <a:fillRect/>
            </a:stretch>
          </p:blipFill>
          <p:spPr>
            <a:xfrm>
              <a:off x="3016278" y="3532634"/>
              <a:ext cx="2880000" cy="2557591"/>
            </a:xfrm>
            <a:prstGeom prst="rect">
              <a:avLst/>
            </a:prstGeom>
          </p:spPr>
        </p:pic>
        <p:sp>
          <p:nvSpPr>
            <p:cNvPr id="10" name="テキスト ボックス 9">
              <a:extLst>
                <a:ext uri="{FF2B5EF4-FFF2-40B4-BE49-F238E27FC236}">
                  <a16:creationId xmlns:a16="http://schemas.microsoft.com/office/drawing/2014/main" id="{91A8AC0B-60FF-4A62-8FE2-973E132941FA}"/>
                </a:ext>
              </a:extLst>
            </p:cNvPr>
            <p:cNvSpPr txBox="1"/>
            <p:nvPr/>
          </p:nvSpPr>
          <p:spPr>
            <a:xfrm>
              <a:off x="4740019" y="3863034"/>
              <a:ext cx="743602" cy="276999"/>
            </a:xfrm>
            <a:prstGeom prst="rect">
              <a:avLst/>
            </a:prstGeom>
            <a:noFill/>
          </p:spPr>
          <p:txBody>
            <a:bodyPr wrap="none" rtlCol="0">
              <a:spAutoFit/>
            </a:bodyPr>
            <a:lstStyle/>
            <a:p>
              <a:pPr>
                <a:spcBef>
                  <a:spcPts val="400"/>
                </a:spcBef>
              </a:pP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2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3" name="テキスト ボックス 22">
              <a:extLst>
                <a:ext uri="{FF2B5EF4-FFF2-40B4-BE49-F238E27FC236}">
                  <a16:creationId xmlns:a16="http://schemas.microsoft.com/office/drawing/2014/main" id="{97DDA2A0-1DA2-45A4-9176-323816E7C0F7}"/>
                </a:ext>
              </a:extLst>
            </p:cNvPr>
            <p:cNvSpPr txBox="1"/>
            <p:nvPr/>
          </p:nvSpPr>
          <p:spPr>
            <a:xfrm>
              <a:off x="4931763" y="4963310"/>
              <a:ext cx="740908" cy="276999"/>
            </a:xfrm>
            <a:prstGeom prst="rect">
              <a:avLst/>
            </a:prstGeom>
            <a:noFill/>
          </p:spPr>
          <p:txBody>
            <a:bodyPr wrap="none" rtlCol="0">
              <a:spAutoFit/>
            </a:bodyPr>
            <a:lstStyle/>
            <a:p>
              <a:pPr>
                <a:spcBef>
                  <a:spcPts val="400"/>
                </a:spcBef>
              </a:pPr>
              <a:r>
                <a:rPr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2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grpSp>
      <p:sp>
        <p:nvSpPr>
          <p:cNvPr id="24" name="テキスト ボックス 23">
            <a:extLst>
              <a:ext uri="{FF2B5EF4-FFF2-40B4-BE49-F238E27FC236}">
                <a16:creationId xmlns:a16="http://schemas.microsoft.com/office/drawing/2014/main" id="{EB20C359-3A0D-4BFE-B871-47D31A992132}"/>
              </a:ext>
            </a:extLst>
          </p:cNvPr>
          <p:cNvSpPr txBox="1"/>
          <p:nvPr/>
        </p:nvSpPr>
        <p:spPr>
          <a:xfrm>
            <a:off x="10337808" y="4929427"/>
            <a:ext cx="743602" cy="276999"/>
          </a:xfrm>
          <a:prstGeom prst="rect">
            <a:avLst/>
          </a:prstGeom>
          <a:noFill/>
        </p:spPr>
        <p:txBody>
          <a:bodyPr wrap="none" rtlCol="0">
            <a:spAutoFit/>
          </a:bodyPr>
          <a:lstStyle/>
          <a:p>
            <a:pPr>
              <a:spcBef>
                <a:spcPts val="400"/>
              </a:spcBef>
            </a:pP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2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5" name="テキスト ボックス 24">
            <a:extLst>
              <a:ext uri="{FF2B5EF4-FFF2-40B4-BE49-F238E27FC236}">
                <a16:creationId xmlns:a16="http://schemas.microsoft.com/office/drawing/2014/main" id="{C3520BA5-94D8-4FA7-946B-BCFB0DF3D63F}"/>
              </a:ext>
            </a:extLst>
          </p:cNvPr>
          <p:cNvSpPr txBox="1"/>
          <p:nvPr/>
        </p:nvSpPr>
        <p:spPr>
          <a:xfrm>
            <a:off x="10907156" y="5648761"/>
            <a:ext cx="740908" cy="276999"/>
          </a:xfrm>
          <a:prstGeom prst="rect">
            <a:avLst/>
          </a:prstGeom>
          <a:noFill/>
        </p:spPr>
        <p:txBody>
          <a:bodyPr wrap="none" rtlCol="0">
            <a:spAutoFit/>
          </a:bodyPr>
          <a:lstStyle/>
          <a:p>
            <a:pPr>
              <a:spcBef>
                <a:spcPts val="400"/>
              </a:spcBef>
            </a:pPr>
            <a:r>
              <a:rPr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2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FA5297A4-0B4C-438E-B6C2-C5A6EDDF18BE}"/>
              </a:ext>
            </a:extLst>
          </p:cNvPr>
          <p:cNvSpPr txBox="1"/>
          <p:nvPr/>
        </p:nvSpPr>
        <p:spPr>
          <a:xfrm>
            <a:off x="5878820" y="1926171"/>
            <a:ext cx="1064715" cy="276999"/>
          </a:xfrm>
          <a:prstGeom prst="rect">
            <a:avLst/>
          </a:prstGeom>
          <a:noFill/>
        </p:spPr>
        <p:txBody>
          <a:bodyPr wrap="none" rtlCol="0">
            <a:spAutoFit/>
          </a:bodyPr>
          <a:lstStyle/>
          <a:p>
            <a:pPr algn="l">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[Condition]</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C4D61E00-12CC-4F32-84E9-F98FADE6BDDA}"/>
              </a:ext>
            </a:extLst>
          </p:cNvPr>
          <p:cNvSpPr txBox="1"/>
          <p:nvPr/>
        </p:nvSpPr>
        <p:spPr>
          <a:xfrm>
            <a:off x="2467871" y="6143490"/>
            <a:ext cx="737702"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25ns/div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7B927DE1-AEBD-46D0-AC10-3451F0BC179A}"/>
              </a:ext>
            </a:extLst>
          </p:cNvPr>
          <p:cNvSpPr txBox="1"/>
          <p:nvPr/>
        </p:nvSpPr>
        <p:spPr>
          <a:xfrm>
            <a:off x="34508" y="4786501"/>
            <a:ext cx="761747"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400V/div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9" name="テキスト ボックス 38">
            <a:extLst>
              <a:ext uri="{FF2B5EF4-FFF2-40B4-BE49-F238E27FC236}">
                <a16:creationId xmlns:a16="http://schemas.microsoft.com/office/drawing/2014/main" id="{2EB7C647-6124-4BE2-810D-DAE3009F29BB}"/>
              </a:ext>
            </a:extLst>
          </p:cNvPr>
          <p:cNvSpPr txBox="1"/>
          <p:nvPr/>
        </p:nvSpPr>
        <p:spPr>
          <a:xfrm>
            <a:off x="94498" y="6000089"/>
            <a:ext cx="686406"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40A/div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 name="テキスト ボックス 17">
            <a:extLst>
              <a:ext uri="{FF2B5EF4-FFF2-40B4-BE49-F238E27FC236}">
                <a16:creationId xmlns:a16="http://schemas.microsoft.com/office/drawing/2014/main" id="{382FD769-436A-48E7-9DA2-20647C6FCEFF}"/>
              </a:ext>
            </a:extLst>
          </p:cNvPr>
          <p:cNvSpPr txBox="1"/>
          <p:nvPr/>
        </p:nvSpPr>
        <p:spPr>
          <a:xfrm>
            <a:off x="177169" y="5739794"/>
            <a:ext cx="393056"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 name="二等辺三角形 18">
            <a:extLst>
              <a:ext uri="{FF2B5EF4-FFF2-40B4-BE49-F238E27FC236}">
                <a16:creationId xmlns:a16="http://schemas.microsoft.com/office/drawing/2014/main" id="{8344702D-2BD3-4F38-A1DD-B85FC667EC1C}"/>
              </a:ext>
            </a:extLst>
          </p:cNvPr>
          <p:cNvSpPr/>
          <p:nvPr/>
        </p:nvSpPr>
        <p:spPr>
          <a:xfrm rot="5400000">
            <a:off x="557438" y="5817539"/>
            <a:ext cx="108000" cy="108000"/>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3" name="テキスト ボックス 42">
            <a:extLst>
              <a:ext uri="{FF2B5EF4-FFF2-40B4-BE49-F238E27FC236}">
                <a16:creationId xmlns:a16="http://schemas.microsoft.com/office/drawing/2014/main" id="{B1966C7B-31CE-4086-82B0-9D8834496D8D}"/>
              </a:ext>
            </a:extLst>
          </p:cNvPr>
          <p:cNvSpPr txBox="1"/>
          <p:nvPr/>
        </p:nvSpPr>
        <p:spPr>
          <a:xfrm>
            <a:off x="200175" y="4555097"/>
            <a:ext cx="466794"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4" name="二等辺三角形 43">
            <a:extLst>
              <a:ext uri="{FF2B5EF4-FFF2-40B4-BE49-F238E27FC236}">
                <a16:creationId xmlns:a16="http://schemas.microsoft.com/office/drawing/2014/main" id="{130A6CE4-AF1B-4F4A-92C9-ACB9EEF535A5}"/>
              </a:ext>
            </a:extLst>
          </p:cNvPr>
          <p:cNvSpPr/>
          <p:nvPr/>
        </p:nvSpPr>
        <p:spPr>
          <a:xfrm rot="5400000">
            <a:off x="580444" y="4632842"/>
            <a:ext cx="108000" cy="108000"/>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FE9C982F-D34C-458E-8165-11B597459C7D}"/>
              </a:ext>
            </a:extLst>
          </p:cNvPr>
          <p:cNvSpPr txBox="1"/>
          <p:nvPr/>
        </p:nvSpPr>
        <p:spPr>
          <a:xfrm>
            <a:off x="848152" y="3542886"/>
            <a:ext cx="2140971"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Switching ON waveform</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6" name="テキスト ボックス 45">
            <a:extLst>
              <a:ext uri="{FF2B5EF4-FFF2-40B4-BE49-F238E27FC236}">
                <a16:creationId xmlns:a16="http://schemas.microsoft.com/office/drawing/2014/main" id="{F9CD241C-76E8-4D6D-BFBF-B1FB7C88C7E3}"/>
              </a:ext>
            </a:extLst>
          </p:cNvPr>
          <p:cNvSpPr txBox="1"/>
          <p:nvPr/>
        </p:nvSpPr>
        <p:spPr>
          <a:xfrm>
            <a:off x="1857589" y="4158588"/>
            <a:ext cx="743602" cy="276999"/>
          </a:xfrm>
          <a:prstGeom prst="rect">
            <a:avLst/>
          </a:prstGeom>
          <a:noFill/>
        </p:spPr>
        <p:txBody>
          <a:bodyPr wrap="none" rtlCol="0">
            <a:spAutoFit/>
          </a:bodyPr>
          <a:lstStyle/>
          <a:p>
            <a:pPr>
              <a:spcBef>
                <a:spcPts val="400"/>
              </a:spcBef>
            </a:pP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2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138C623A-0F08-43DA-9B60-3DDF85A33D18}"/>
              </a:ext>
            </a:extLst>
          </p:cNvPr>
          <p:cNvSpPr txBox="1"/>
          <p:nvPr/>
        </p:nvSpPr>
        <p:spPr>
          <a:xfrm>
            <a:off x="891441" y="4433533"/>
            <a:ext cx="740908" cy="276999"/>
          </a:xfrm>
          <a:prstGeom prst="rect">
            <a:avLst/>
          </a:prstGeom>
          <a:noFill/>
        </p:spPr>
        <p:txBody>
          <a:bodyPr wrap="none" rtlCol="0">
            <a:spAutoFit/>
          </a:bodyPr>
          <a:lstStyle/>
          <a:p>
            <a:pPr>
              <a:spcBef>
                <a:spcPts val="400"/>
              </a:spcBef>
            </a:pPr>
            <a:r>
              <a:rPr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2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CD4AE753-374F-44A3-9802-AD696193EC0B}"/>
              </a:ext>
            </a:extLst>
          </p:cNvPr>
          <p:cNvSpPr txBox="1"/>
          <p:nvPr/>
        </p:nvSpPr>
        <p:spPr>
          <a:xfrm>
            <a:off x="1841274" y="5053623"/>
            <a:ext cx="743602" cy="276999"/>
          </a:xfrm>
          <a:prstGeom prst="rect">
            <a:avLst/>
          </a:prstGeom>
          <a:noFill/>
        </p:spPr>
        <p:txBody>
          <a:bodyPr wrap="none" rtlCol="0">
            <a:spAutoFit/>
          </a:bodyPr>
          <a:lstStyle/>
          <a:p>
            <a:pPr>
              <a:spcBef>
                <a:spcPts val="400"/>
              </a:spcBef>
            </a:pPr>
            <a:r>
              <a:rPr lang="en-US" altLang="ja-JP" sz="1200" b="1" dirty="0">
                <a:solidFill>
                  <a:schemeClr val="accent2">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200" b="1" baseline="30000" dirty="0">
                <a:solidFill>
                  <a:schemeClr val="accent2">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200" b="1" dirty="0">
                <a:solidFill>
                  <a:schemeClr val="accent2">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chemeClr val="accent2">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067A751F-A187-4ED1-BD0A-483DDCB46AD0}"/>
              </a:ext>
            </a:extLst>
          </p:cNvPr>
          <p:cNvSpPr txBox="1"/>
          <p:nvPr/>
        </p:nvSpPr>
        <p:spPr>
          <a:xfrm>
            <a:off x="799876" y="5236306"/>
            <a:ext cx="740908" cy="276999"/>
          </a:xfrm>
          <a:prstGeom prst="rect">
            <a:avLst/>
          </a:prstGeom>
          <a:noFill/>
        </p:spPr>
        <p:txBody>
          <a:bodyPr wrap="none" rtlCol="0">
            <a:spAutoFit/>
          </a:bodyPr>
          <a:lstStyle/>
          <a:p>
            <a:pPr>
              <a:spcBef>
                <a:spcPts val="400"/>
              </a:spcBef>
            </a:pPr>
            <a:r>
              <a:rPr lang="en-US" altLang="ja-JP"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200" b="1" baseline="30000"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33" name="図 32">
            <a:extLst>
              <a:ext uri="{FF2B5EF4-FFF2-40B4-BE49-F238E27FC236}">
                <a16:creationId xmlns:a16="http://schemas.microsoft.com/office/drawing/2014/main" id="{7E9CEBEC-4FB6-4EE8-9D51-6FADEF3B0B32}"/>
              </a:ext>
            </a:extLst>
          </p:cNvPr>
          <p:cNvPicPr>
            <a:picLocks noChangeAspect="1"/>
          </p:cNvPicPr>
          <p:nvPr/>
        </p:nvPicPr>
        <p:blipFill>
          <a:blip r:embed="rId7"/>
          <a:stretch>
            <a:fillRect/>
          </a:stretch>
        </p:blipFill>
        <p:spPr>
          <a:xfrm>
            <a:off x="3060027" y="3676869"/>
            <a:ext cx="2592000" cy="1434879"/>
          </a:xfrm>
          <a:prstGeom prst="rect">
            <a:avLst/>
          </a:prstGeom>
        </p:spPr>
      </p:pic>
      <p:pic>
        <p:nvPicPr>
          <p:cNvPr id="34" name="図 33">
            <a:extLst>
              <a:ext uri="{FF2B5EF4-FFF2-40B4-BE49-F238E27FC236}">
                <a16:creationId xmlns:a16="http://schemas.microsoft.com/office/drawing/2014/main" id="{94790C0F-2051-4C97-B951-D4944BCCFDAC}"/>
              </a:ext>
            </a:extLst>
          </p:cNvPr>
          <p:cNvPicPr>
            <a:picLocks noChangeAspect="1"/>
          </p:cNvPicPr>
          <p:nvPr/>
        </p:nvPicPr>
        <p:blipFill>
          <a:blip r:embed="rId8"/>
          <a:stretch>
            <a:fillRect/>
          </a:stretch>
        </p:blipFill>
        <p:spPr>
          <a:xfrm>
            <a:off x="3057423" y="4878955"/>
            <a:ext cx="2599200" cy="1444407"/>
          </a:xfrm>
          <a:prstGeom prst="rect">
            <a:avLst/>
          </a:prstGeom>
        </p:spPr>
      </p:pic>
      <p:sp>
        <p:nvSpPr>
          <p:cNvPr id="55" name="テキスト ボックス 54">
            <a:extLst>
              <a:ext uri="{FF2B5EF4-FFF2-40B4-BE49-F238E27FC236}">
                <a16:creationId xmlns:a16="http://schemas.microsoft.com/office/drawing/2014/main" id="{70983C82-1FDB-4CB3-B5F8-CC56B5E46D03}"/>
              </a:ext>
            </a:extLst>
          </p:cNvPr>
          <p:cNvSpPr txBox="1"/>
          <p:nvPr/>
        </p:nvSpPr>
        <p:spPr>
          <a:xfrm>
            <a:off x="3373362" y="3503281"/>
            <a:ext cx="2110834"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Switching OFF waveform</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6" name="テキスト ボックス 55">
            <a:extLst>
              <a:ext uri="{FF2B5EF4-FFF2-40B4-BE49-F238E27FC236}">
                <a16:creationId xmlns:a16="http://schemas.microsoft.com/office/drawing/2014/main" id="{8ADF618A-F8EE-4402-BA0C-80E819B0532E}"/>
              </a:ext>
            </a:extLst>
          </p:cNvPr>
          <p:cNvSpPr txBox="1"/>
          <p:nvPr/>
        </p:nvSpPr>
        <p:spPr>
          <a:xfrm>
            <a:off x="4931023" y="6176227"/>
            <a:ext cx="737702"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25ns/div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8" name="テキスト ボックス 57">
            <a:extLst>
              <a:ext uri="{FF2B5EF4-FFF2-40B4-BE49-F238E27FC236}">
                <a16:creationId xmlns:a16="http://schemas.microsoft.com/office/drawing/2014/main" id="{ED33D387-0B9D-44D7-B185-D7C919412FD6}"/>
              </a:ext>
            </a:extLst>
          </p:cNvPr>
          <p:cNvSpPr txBox="1"/>
          <p:nvPr/>
        </p:nvSpPr>
        <p:spPr>
          <a:xfrm>
            <a:off x="4430861" y="4355708"/>
            <a:ext cx="743602" cy="276999"/>
          </a:xfrm>
          <a:prstGeom prst="rect">
            <a:avLst/>
          </a:prstGeom>
          <a:noFill/>
        </p:spPr>
        <p:txBody>
          <a:bodyPr wrap="none" rtlCol="0">
            <a:spAutoFit/>
          </a:bodyPr>
          <a:lstStyle/>
          <a:p>
            <a:pPr>
              <a:spcBef>
                <a:spcPts val="400"/>
              </a:spcBef>
            </a:pP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2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9" name="テキスト ボックス 58">
            <a:extLst>
              <a:ext uri="{FF2B5EF4-FFF2-40B4-BE49-F238E27FC236}">
                <a16:creationId xmlns:a16="http://schemas.microsoft.com/office/drawing/2014/main" id="{27319646-014B-4C40-B88F-8B395ACF9685}"/>
              </a:ext>
            </a:extLst>
          </p:cNvPr>
          <p:cNvSpPr txBox="1"/>
          <p:nvPr/>
        </p:nvSpPr>
        <p:spPr>
          <a:xfrm>
            <a:off x="3440882" y="4078709"/>
            <a:ext cx="740908" cy="276999"/>
          </a:xfrm>
          <a:prstGeom prst="rect">
            <a:avLst/>
          </a:prstGeom>
          <a:noFill/>
        </p:spPr>
        <p:txBody>
          <a:bodyPr wrap="none" rtlCol="0">
            <a:spAutoFit/>
          </a:bodyPr>
          <a:lstStyle/>
          <a:p>
            <a:pPr>
              <a:spcBef>
                <a:spcPts val="400"/>
              </a:spcBef>
            </a:pPr>
            <a:r>
              <a:rPr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2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0" name="テキスト ボックス 59">
            <a:extLst>
              <a:ext uri="{FF2B5EF4-FFF2-40B4-BE49-F238E27FC236}">
                <a16:creationId xmlns:a16="http://schemas.microsoft.com/office/drawing/2014/main" id="{5686180B-8A47-4536-94F5-1A50D5620DEE}"/>
              </a:ext>
            </a:extLst>
          </p:cNvPr>
          <p:cNvSpPr txBox="1"/>
          <p:nvPr/>
        </p:nvSpPr>
        <p:spPr>
          <a:xfrm>
            <a:off x="4297508" y="5283547"/>
            <a:ext cx="743602" cy="276999"/>
          </a:xfrm>
          <a:prstGeom prst="rect">
            <a:avLst/>
          </a:prstGeom>
          <a:noFill/>
        </p:spPr>
        <p:txBody>
          <a:bodyPr wrap="none" rtlCol="0">
            <a:spAutoFit/>
          </a:bodyPr>
          <a:lstStyle/>
          <a:p>
            <a:pPr>
              <a:spcBef>
                <a:spcPts val="400"/>
              </a:spcBef>
            </a:pPr>
            <a:r>
              <a:rPr lang="en-US" altLang="ja-JP" sz="1200" b="1" dirty="0">
                <a:solidFill>
                  <a:schemeClr val="accent2">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200" b="1" baseline="30000" dirty="0">
                <a:solidFill>
                  <a:schemeClr val="accent2">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200" b="1" dirty="0">
                <a:solidFill>
                  <a:schemeClr val="accent2">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chemeClr val="accent2">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3" name="テキスト ボックス 72">
            <a:extLst>
              <a:ext uri="{FF2B5EF4-FFF2-40B4-BE49-F238E27FC236}">
                <a16:creationId xmlns:a16="http://schemas.microsoft.com/office/drawing/2014/main" id="{8C819798-E20D-418C-AA54-1459CA2985BE}"/>
              </a:ext>
            </a:extLst>
          </p:cNvPr>
          <p:cNvSpPr txBox="1"/>
          <p:nvPr/>
        </p:nvSpPr>
        <p:spPr>
          <a:xfrm>
            <a:off x="3541186" y="5571776"/>
            <a:ext cx="740908" cy="276999"/>
          </a:xfrm>
          <a:prstGeom prst="rect">
            <a:avLst/>
          </a:prstGeom>
          <a:noFill/>
        </p:spPr>
        <p:txBody>
          <a:bodyPr wrap="none" rtlCol="0">
            <a:spAutoFit/>
          </a:bodyPr>
          <a:lstStyle/>
          <a:p>
            <a:pPr>
              <a:spcBef>
                <a:spcPts val="400"/>
              </a:spcBef>
            </a:pPr>
            <a:r>
              <a:rPr lang="en-US" altLang="ja-JP"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200" b="1" baseline="30000"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5" name="テキスト ボックス 34">
            <a:extLst>
              <a:ext uri="{FF2B5EF4-FFF2-40B4-BE49-F238E27FC236}">
                <a16:creationId xmlns:a16="http://schemas.microsoft.com/office/drawing/2014/main" id="{1DA0A1C2-7F91-4D6D-B2FC-8063C87FF917}"/>
              </a:ext>
            </a:extLst>
          </p:cNvPr>
          <p:cNvSpPr txBox="1"/>
          <p:nvPr/>
        </p:nvSpPr>
        <p:spPr>
          <a:xfrm>
            <a:off x="418436" y="3123855"/>
            <a:ext cx="2249014" cy="369332"/>
          </a:xfrm>
          <a:prstGeom prst="rect">
            <a:avLst/>
          </a:prstGeom>
          <a:noFill/>
        </p:spPr>
        <p:txBody>
          <a:bodyPr wrap="none" rtlCol="0">
            <a:spAutoFit/>
          </a:bodyPr>
          <a:lstStyle/>
          <a:p>
            <a:pPr>
              <a:spcBef>
                <a:spcPts val="400"/>
              </a:spcBef>
            </a:pPr>
            <a:r>
              <a:rPr kumimoji="1"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Double Pulse Test</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2" name="矢印: 下 41">
            <a:extLst>
              <a:ext uri="{FF2B5EF4-FFF2-40B4-BE49-F238E27FC236}">
                <a16:creationId xmlns:a16="http://schemas.microsoft.com/office/drawing/2014/main" id="{63F061A3-B701-432D-B4F7-AF45BCF8B382}"/>
              </a:ext>
            </a:extLst>
          </p:cNvPr>
          <p:cNvSpPr/>
          <p:nvPr/>
        </p:nvSpPr>
        <p:spPr>
          <a:xfrm>
            <a:off x="8340207" y="4814010"/>
            <a:ext cx="271679" cy="230833"/>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6" name="矢印: 下 75">
            <a:extLst>
              <a:ext uri="{FF2B5EF4-FFF2-40B4-BE49-F238E27FC236}">
                <a16:creationId xmlns:a16="http://schemas.microsoft.com/office/drawing/2014/main" id="{DE85E8A3-3081-4D1A-A10A-CB5AC584CD95}"/>
              </a:ext>
            </a:extLst>
          </p:cNvPr>
          <p:cNvSpPr/>
          <p:nvPr/>
        </p:nvSpPr>
        <p:spPr>
          <a:xfrm>
            <a:off x="10965064" y="5321910"/>
            <a:ext cx="271679" cy="230833"/>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0" name="テキスト ボックス 79">
            <a:extLst>
              <a:ext uri="{FF2B5EF4-FFF2-40B4-BE49-F238E27FC236}">
                <a16:creationId xmlns:a16="http://schemas.microsoft.com/office/drawing/2014/main" id="{432EAD42-F202-4905-8AC1-ED00ACC7DF2E}"/>
              </a:ext>
            </a:extLst>
          </p:cNvPr>
          <p:cNvSpPr txBox="1"/>
          <p:nvPr/>
        </p:nvSpPr>
        <p:spPr>
          <a:xfrm>
            <a:off x="8287677" y="3608685"/>
            <a:ext cx="1325043"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Switching Loss</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graphicFrame>
        <p:nvGraphicFramePr>
          <p:cNvPr id="53" name="表 26">
            <a:extLst>
              <a:ext uri="{FF2B5EF4-FFF2-40B4-BE49-F238E27FC236}">
                <a16:creationId xmlns:a16="http://schemas.microsoft.com/office/drawing/2014/main" id="{7DA299F9-EE96-40D2-8FCC-0C8DC4ED134A}"/>
              </a:ext>
            </a:extLst>
          </p:cNvPr>
          <p:cNvGraphicFramePr>
            <a:graphicFrameLocks noGrp="1"/>
          </p:cNvGraphicFramePr>
          <p:nvPr/>
        </p:nvGraphicFramePr>
        <p:xfrm>
          <a:off x="5955465" y="2203170"/>
          <a:ext cx="1527878" cy="609600"/>
        </p:xfrm>
        <a:graphic>
          <a:graphicData uri="http://schemas.openxmlformats.org/drawingml/2006/table">
            <a:tbl>
              <a:tblPr firstRow="1" bandRow="1">
                <a:tableStyleId>{2D5ABB26-0587-4C30-8999-92F81FD0307C}</a:tableStyleId>
              </a:tblPr>
              <a:tblGrid>
                <a:gridCol w="473242">
                  <a:extLst>
                    <a:ext uri="{9D8B030D-6E8A-4147-A177-3AD203B41FA5}">
                      <a16:colId xmlns:a16="http://schemas.microsoft.com/office/drawing/2014/main" val="1676354339"/>
                    </a:ext>
                  </a:extLst>
                </a:gridCol>
                <a:gridCol w="1054636">
                  <a:extLst>
                    <a:ext uri="{9D8B030D-6E8A-4147-A177-3AD203B41FA5}">
                      <a16:colId xmlns:a16="http://schemas.microsoft.com/office/drawing/2014/main" val="2316838582"/>
                    </a:ext>
                  </a:extLst>
                </a:gridCol>
              </a:tblGrid>
              <a:tr h="91107">
                <a:tc>
                  <a:txBody>
                    <a:bodyPr/>
                    <a:lstStyle/>
                    <a:p>
                      <a:pPr algn="r"/>
                      <a:r>
                        <a:rPr kumimoji="1" lang="en-US" altLang="ja-JP" sz="1000" dirty="0">
                          <a:solidFill>
                            <a:schemeClr val="tx2"/>
                          </a:solidFill>
                          <a:latin typeface="+mn-lt"/>
                        </a:rPr>
                        <a:t>V</a:t>
                      </a:r>
                      <a:r>
                        <a:rPr kumimoji="1" lang="en-US" altLang="ja-JP" sz="800" dirty="0">
                          <a:solidFill>
                            <a:schemeClr val="tx2"/>
                          </a:solidFill>
                          <a:latin typeface="+mn-lt"/>
                        </a:rPr>
                        <a:t>IN</a:t>
                      </a:r>
                      <a:r>
                        <a:rPr kumimoji="1" lang="en-US" altLang="ja-JP" sz="1000" dirty="0">
                          <a:solidFill>
                            <a:schemeClr val="tx2"/>
                          </a:solidFill>
                          <a:latin typeface="+mn-lt"/>
                        </a:rPr>
                        <a:t>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600V</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075620914"/>
                  </a:ext>
                </a:extLst>
              </a:tr>
              <a:tr h="91107">
                <a:tc>
                  <a:txBody>
                    <a:bodyPr/>
                    <a:lstStyle/>
                    <a:p>
                      <a:pPr algn="r"/>
                      <a:r>
                        <a:rPr kumimoji="1" lang="en-US" altLang="ja-JP" sz="1000" dirty="0">
                          <a:solidFill>
                            <a:schemeClr val="tx2"/>
                          </a:solidFill>
                          <a:latin typeface="+mn-lt"/>
                        </a:rPr>
                        <a:t>R</a:t>
                      </a:r>
                      <a:r>
                        <a:rPr kumimoji="1" lang="en-US" altLang="ja-JP" sz="800" dirty="0">
                          <a:solidFill>
                            <a:schemeClr val="tx2"/>
                          </a:solidFill>
                          <a:latin typeface="+mn-lt"/>
                        </a:rPr>
                        <a:t>g</a:t>
                      </a:r>
                      <a:r>
                        <a:rPr kumimoji="1" lang="en-US" altLang="ja-JP" sz="1000" dirty="0">
                          <a:solidFill>
                            <a:schemeClr val="tx2"/>
                          </a:solidFill>
                          <a:latin typeface="+mn-lt"/>
                        </a:rPr>
                        <a:t> :</a:t>
                      </a:r>
                    </a:p>
                  </a:txBody>
                  <a:tcPr marL="36000" marR="36000" marT="0" marB="0"/>
                </a:tc>
                <a:tc>
                  <a:txBody>
                    <a:bodyPr/>
                    <a:lstStyle/>
                    <a:p>
                      <a:r>
                        <a:rPr kumimoji="1" lang="en-US" altLang="ja-JP" sz="1000" dirty="0">
                          <a:solidFill>
                            <a:schemeClr val="tx2"/>
                          </a:solidFill>
                          <a:latin typeface="+mn-lt"/>
                        </a:rPr>
                        <a:t>3.3Ω</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199683437"/>
                  </a:ext>
                </a:extLst>
              </a:tr>
              <a:tr h="91107">
                <a:tc>
                  <a:txBody>
                    <a:bodyPr/>
                    <a:lstStyle/>
                    <a:p>
                      <a:pPr algn="r"/>
                      <a:r>
                        <a:rPr kumimoji="1" lang="en-US" altLang="ja-JP" sz="1000" dirty="0">
                          <a:solidFill>
                            <a:schemeClr val="tx2"/>
                          </a:solidFill>
                          <a:latin typeface="+mn-lt"/>
                        </a:rPr>
                        <a:t>V</a:t>
                      </a:r>
                      <a:r>
                        <a:rPr kumimoji="1" lang="en-US" altLang="ja-JP" sz="800" dirty="0">
                          <a:solidFill>
                            <a:schemeClr val="tx2"/>
                          </a:solidFill>
                          <a:latin typeface="+mn-lt"/>
                        </a:rPr>
                        <a:t>GS</a:t>
                      </a:r>
                      <a:r>
                        <a:rPr kumimoji="1" lang="en-US" altLang="ja-JP" sz="1000" dirty="0">
                          <a:solidFill>
                            <a:schemeClr val="tx2"/>
                          </a:solidFill>
                          <a:latin typeface="+mn-lt"/>
                        </a:rPr>
                        <a:t>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18V to 0V</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1593027002"/>
                  </a:ext>
                </a:extLst>
              </a:tr>
              <a:tr h="91107">
                <a:tc>
                  <a:txBody>
                    <a:bodyPr/>
                    <a:lstStyle/>
                    <a:p>
                      <a:pPr algn="r"/>
                      <a:r>
                        <a:rPr kumimoji="1" lang="en-US" altLang="ja-JP" sz="1000" dirty="0">
                          <a:solidFill>
                            <a:schemeClr val="tx2"/>
                          </a:solidFill>
                          <a:latin typeface="+mn-lt"/>
                        </a:rPr>
                        <a:t>Ta :</a:t>
                      </a:r>
                    </a:p>
                  </a:txBody>
                  <a:tcPr marL="36000" marR="36000" marT="0" marB="0"/>
                </a:tc>
                <a:tc>
                  <a:txBody>
                    <a:bodyPr/>
                    <a:lstStyle/>
                    <a:p>
                      <a:r>
                        <a:rPr kumimoji="1" lang="en-US" altLang="ja-JP" sz="1000" dirty="0">
                          <a:solidFill>
                            <a:schemeClr val="tx2"/>
                          </a:solidFill>
                          <a:latin typeface="+mn-lt"/>
                        </a:rPr>
                        <a:t>Room</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039709673"/>
                  </a:ext>
                </a:extLst>
              </a:tr>
            </a:tbl>
          </a:graphicData>
        </a:graphic>
      </p:graphicFrame>
      <p:sp>
        <p:nvSpPr>
          <p:cNvPr id="5" name="タイトル 4">
            <a:extLst>
              <a:ext uri="{FF2B5EF4-FFF2-40B4-BE49-F238E27FC236}">
                <a16:creationId xmlns:a16="http://schemas.microsoft.com/office/drawing/2014/main" id="{69AB2443-E4F2-46BE-B829-CFF0624647E7}"/>
              </a:ext>
            </a:extLst>
          </p:cNvPr>
          <p:cNvSpPr>
            <a:spLocks noGrp="1"/>
          </p:cNvSpPr>
          <p:nvPr>
            <p:ph type="title"/>
          </p:nvPr>
        </p:nvSpPr>
        <p:spPr>
          <a:xfrm>
            <a:off x="335360" y="279082"/>
            <a:ext cx="10801200" cy="412745"/>
          </a:xfrm>
        </p:spPr>
        <p:txBody>
          <a:bodyPr/>
          <a:lstStyle/>
          <a:p>
            <a:r>
              <a:rPr lang="zh-CN" altLang="en-US" dirty="0">
                <a:latin typeface="微软雅黑" panose="020B0503020204020204" pitchFamily="34" charset="-122"/>
                <a:ea typeface="微软雅黑" panose="020B0503020204020204" pitchFamily="34" charset="-122"/>
              </a:rPr>
              <a:t>低损耗</a:t>
            </a:r>
            <a:r>
              <a:rPr lang="ja-JP" altLang="en-US" dirty="0">
                <a:latin typeface="微软雅黑" panose="020B0503020204020204" pitchFamily="34" charset="-122"/>
                <a:ea typeface="微软雅黑" panose="020B0503020204020204" pitchFamily="34" charset="-122"/>
              </a:rPr>
              <a:t>②　：　</a:t>
            </a:r>
            <a:r>
              <a:rPr lang="zh-CN" altLang="en-US" dirty="0">
                <a:latin typeface="微软雅黑" panose="020B0503020204020204" pitchFamily="34" charset="-122"/>
                <a:ea typeface="微软雅黑" panose="020B0503020204020204" pitchFamily="34" charset="-122"/>
              </a:rPr>
              <a:t>开关损失的降低</a:t>
            </a:r>
            <a:endParaRPr kumimoji="1" lang="ja-JP" altLang="en-US" dirty="0">
              <a:latin typeface="微软雅黑" panose="020B0503020204020204" pitchFamily="34" charset="-122"/>
              <a:ea typeface="微软雅黑" panose="020B0503020204020204" pitchFamily="34" charset="-122"/>
            </a:endParaRPr>
          </a:p>
        </p:txBody>
      </p:sp>
      <p:sp>
        <p:nvSpPr>
          <p:cNvPr id="63" name="正方形/長方形 62">
            <a:extLst>
              <a:ext uri="{FF2B5EF4-FFF2-40B4-BE49-F238E27FC236}">
                <a16:creationId xmlns:a16="http://schemas.microsoft.com/office/drawing/2014/main" id="{E85067CF-733A-4E98-98FC-A566D36B93A8}"/>
              </a:ext>
            </a:extLst>
          </p:cNvPr>
          <p:cNvSpPr/>
          <p:nvPr/>
        </p:nvSpPr>
        <p:spPr>
          <a:xfrm>
            <a:off x="0" y="-2566"/>
            <a:ext cx="2160000" cy="281649"/>
          </a:xfrm>
          <a:prstGeom prst="rect">
            <a:avLst/>
          </a:prstGeom>
          <a:solidFill>
            <a:srgbClr val="6ED4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低损耗</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2" name="正方形/長方形 71">
            <a:extLst>
              <a:ext uri="{FF2B5EF4-FFF2-40B4-BE49-F238E27FC236}">
                <a16:creationId xmlns:a16="http://schemas.microsoft.com/office/drawing/2014/main" id="{CAA103C6-CC27-4C5A-B842-3C0D5F89200C}"/>
              </a:ext>
            </a:extLst>
          </p:cNvPr>
          <p:cNvSpPr/>
          <p:nvPr/>
        </p:nvSpPr>
        <p:spPr>
          <a:xfrm>
            <a:off x="753513" y="1429947"/>
            <a:ext cx="4212000" cy="83254"/>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8" name="テキスト ボックス 77">
            <a:extLst>
              <a:ext uri="{FF2B5EF4-FFF2-40B4-BE49-F238E27FC236}">
                <a16:creationId xmlns:a16="http://schemas.microsoft.com/office/drawing/2014/main" id="{2DB78AAC-6EC3-4A54-8158-B23CD6CE3E85}"/>
              </a:ext>
            </a:extLst>
          </p:cNvPr>
          <p:cNvSpPr txBox="1"/>
          <p:nvPr/>
        </p:nvSpPr>
        <p:spPr>
          <a:xfrm>
            <a:off x="1170505" y="1113398"/>
            <a:ext cx="3095719" cy="369332"/>
          </a:xfrm>
          <a:prstGeom prst="rect">
            <a:avLst/>
          </a:prstGeom>
          <a:noFill/>
        </p:spPr>
        <p:txBody>
          <a:bodyPr wrap="none" rtlCol="0">
            <a:spAutoFit/>
          </a:bodyPr>
          <a:lstStyle/>
          <a:p>
            <a:pPr>
              <a:spcBef>
                <a:spcPts val="400"/>
              </a:spcBef>
            </a:pP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同等</a:t>
            </a:r>
            <a:r>
              <a:rPr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阻抗下开关特性对比</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4" name="テキスト ボックス 63">
            <a:extLst>
              <a:ext uri="{FF2B5EF4-FFF2-40B4-BE49-F238E27FC236}">
                <a16:creationId xmlns:a16="http://schemas.microsoft.com/office/drawing/2014/main" id="{16470F9D-61F6-4BAC-8E02-511488D38E7B}"/>
              </a:ext>
            </a:extLst>
          </p:cNvPr>
          <p:cNvSpPr txBox="1"/>
          <p:nvPr/>
        </p:nvSpPr>
        <p:spPr>
          <a:xfrm>
            <a:off x="7079105" y="1913715"/>
            <a:ext cx="641522" cy="276999"/>
          </a:xfrm>
          <a:prstGeom prst="rect">
            <a:avLst/>
          </a:prstGeom>
          <a:noFill/>
        </p:spPr>
        <p:txBody>
          <a:bodyPr wrap="none" rtlCol="0">
            <a:spAutoFit/>
          </a:bodyPr>
          <a:lstStyle/>
          <a:p>
            <a:pPr algn="l">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[DUT]</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graphicFrame>
        <p:nvGraphicFramePr>
          <p:cNvPr id="65" name="表 26">
            <a:extLst>
              <a:ext uri="{FF2B5EF4-FFF2-40B4-BE49-F238E27FC236}">
                <a16:creationId xmlns:a16="http://schemas.microsoft.com/office/drawing/2014/main" id="{6028217A-287E-4822-A55D-382D97C00905}"/>
              </a:ext>
            </a:extLst>
          </p:cNvPr>
          <p:cNvGraphicFramePr>
            <a:graphicFrameLocks noGrp="1"/>
          </p:cNvGraphicFramePr>
          <p:nvPr/>
        </p:nvGraphicFramePr>
        <p:xfrm>
          <a:off x="7220765" y="2176404"/>
          <a:ext cx="1816131" cy="304800"/>
        </p:xfrm>
        <a:graphic>
          <a:graphicData uri="http://schemas.openxmlformats.org/drawingml/2006/table">
            <a:tbl>
              <a:tblPr firstRow="1" bandRow="1">
                <a:tableStyleId>{2D5ABB26-0587-4C30-8999-92F81FD0307C}</a:tableStyleId>
              </a:tblPr>
              <a:tblGrid>
                <a:gridCol w="594938">
                  <a:extLst>
                    <a:ext uri="{9D8B030D-6E8A-4147-A177-3AD203B41FA5}">
                      <a16:colId xmlns:a16="http://schemas.microsoft.com/office/drawing/2014/main" val="1676354339"/>
                    </a:ext>
                  </a:extLst>
                </a:gridCol>
                <a:gridCol w="1221193">
                  <a:extLst>
                    <a:ext uri="{9D8B030D-6E8A-4147-A177-3AD203B41FA5}">
                      <a16:colId xmlns:a16="http://schemas.microsoft.com/office/drawing/2014/main" val="2316838582"/>
                    </a:ext>
                  </a:extLst>
                </a:gridCol>
              </a:tblGrid>
              <a:tr h="91107">
                <a:tc>
                  <a:txBody>
                    <a:bodyPr/>
                    <a:lstStyle/>
                    <a:p>
                      <a:pPr algn="l"/>
                      <a:r>
                        <a:rPr kumimoji="1" lang="en-US" altLang="ja-JP" sz="1000" b="0" dirty="0">
                          <a:solidFill>
                            <a:schemeClr val="tx2"/>
                          </a:solidFill>
                          <a:latin typeface="+mn-lt"/>
                        </a:rPr>
                        <a:t>3</a:t>
                      </a:r>
                      <a:r>
                        <a:rPr kumimoji="1" lang="en-US" altLang="ja-JP" sz="1000" b="0" baseline="30000" dirty="0">
                          <a:solidFill>
                            <a:schemeClr val="tx2"/>
                          </a:solidFill>
                          <a:latin typeface="+mn-lt"/>
                        </a:rPr>
                        <a:t>rd</a:t>
                      </a:r>
                      <a:r>
                        <a:rPr kumimoji="1" lang="en-US" altLang="ja-JP" sz="1000" b="0" dirty="0">
                          <a:solidFill>
                            <a:schemeClr val="tx2"/>
                          </a:solidFill>
                          <a:latin typeface="+mn-lt"/>
                        </a:rPr>
                        <a:t> Gen</a:t>
                      </a:r>
                      <a:endParaRPr kumimoji="1" lang="ja-JP" altLang="en-US" sz="1000" b="0" dirty="0">
                        <a:solidFill>
                          <a:schemeClr val="tx2"/>
                        </a:solidFill>
                        <a:latin typeface="+mn-lt"/>
                      </a:endParaRPr>
                    </a:p>
                  </a:txBody>
                  <a:tcPr marL="36000" marR="36000" marT="0" marB="0"/>
                </a:tc>
                <a:tc>
                  <a:txBody>
                    <a:bodyPr/>
                    <a:lstStyle/>
                    <a:p>
                      <a:r>
                        <a:rPr kumimoji="1" lang="en-US" altLang="ja-JP" sz="1000" b="0" dirty="0">
                          <a:solidFill>
                            <a:schemeClr val="tx2"/>
                          </a:solidFill>
                          <a:latin typeface="+mn-lt"/>
                        </a:rPr>
                        <a:t>: SCT3040KR</a:t>
                      </a:r>
                      <a:endParaRPr kumimoji="1" lang="ja-JP" altLang="en-US" sz="1000" b="0" dirty="0">
                        <a:solidFill>
                          <a:schemeClr val="tx2"/>
                        </a:solidFill>
                        <a:latin typeface="+mn-lt"/>
                      </a:endParaRPr>
                    </a:p>
                  </a:txBody>
                  <a:tcPr marL="36000" marR="36000" marT="0" marB="0"/>
                </a:tc>
                <a:extLst>
                  <a:ext uri="{0D108BD9-81ED-4DB2-BD59-A6C34878D82A}">
                    <a16:rowId xmlns:a16="http://schemas.microsoft.com/office/drawing/2014/main" val="4075620914"/>
                  </a:ext>
                </a:extLst>
              </a:tr>
              <a:tr h="91107">
                <a:tc>
                  <a:txBody>
                    <a:bodyPr/>
                    <a:lstStyle/>
                    <a:p>
                      <a:pPr algn="l"/>
                      <a:r>
                        <a:rPr kumimoji="1" lang="en-US" altLang="ja-JP" sz="1000" b="0" dirty="0">
                          <a:solidFill>
                            <a:schemeClr val="tx2"/>
                          </a:solidFill>
                          <a:latin typeface="+mn-lt"/>
                        </a:rPr>
                        <a:t>4</a:t>
                      </a:r>
                      <a:r>
                        <a:rPr kumimoji="1" lang="en-US" altLang="ja-JP" sz="1000" b="0" baseline="30000" dirty="0">
                          <a:solidFill>
                            <a:schemeClr val="tx2"/>
                          </a:solidFill>
                          <a:latin typeface="+mn-lt"/>
                        </a:rPr>
                        <a:t>th</a:t>
                      </a:r>
                      <a:r>
                        <a:rPr kumimoji="1" lang="en-US" altLang="ja-JP" sz="1000" b="0" dirty="0">
                          <a:solidFill>
                            <a:schemeClr val="tx2"/>
                          </a:solidFill>
                          <a:latin typeface="+mn-lt"/>
                        </a:rPr>
                        <a:t> Gen </a:t>
                      </a:r>
                      <a:endParaRPr kumimoji="1" lang="ja-JP" altLang="en-US" sz="1000" b="0" dirty="0">
                        <a:solidFill>
                          <a:schemeClr val="tx2"/>
                        </a:solidFill>
                        <a:latin typeface="+mn-lt"/>
                      </a:endParaRPr>
                    </a:p>
                  </a:txBody>
                  <a:tcPr marL="36000" marR="36000" marT="0" marB="0"/>
                </a:tc>
                <a:tc>
                  <a:txBody>
                    <a:bodyPr/>
                    <a:lstStyle/>
                    <a:p>
                      <a:r>
                        <a:rPr kumimoji="1" lang="en-US" altLang="ja-JP" sz="1000" b="0" dirty="0">
                          <a:solidFill>
                            <a:schemeClr val="tx2"/>
                          </a:solidFill>
                          <a:latin typeface="+mn-lt"/>
                        </a:rPr>
                        <a:t>: SCT4036KR</a:t>
                      </a:r>
                      <a:endParaRPr kumimoji="1" lang="ja-JP" altLang="en-US" sz="1000" b="0" dirty="0">
                        <a:solidFill>
                          <a:schemeClr val="tx2"/>
                        </a:solidFill>
                        <a:latin typeface="+mn-lt"/>
                      </a:endParaRPr>
                    </a:p>
                  </a:txBody>
                  <a:tcPr marL="36000" marR="36000" marT="0" marB="0"/>
                </a:tc>
                <a:extLst>
                  <a:ext uri="{0D108BD9-81ED-4DB2-BD59-A6C34878D82A}">
                    <a16:rowId xmlns:a16="http://schemas.microsoft.com/office/drawing/2014/main" val="1777408120"/>
                  </a:ext>
                </a:extLst>
              </a:tr>
            </a:tbl>
          </a:graphicData>
        </a:graphic>
      </p:graphicFrame>
      <p:grpSp>
        <p:nvGrpSpPr>
          <p:cNvPr id="6" name="グループ化 5">
            <a:extLst>
              <a:ext uri="{FF2B5EF4-FFF2-40B4-BE49-F238E27FC236}">
                <a16:creationId xmlns:a16="http://schemas.microsoft.com/office/drawing/2014/main" id="{CB4FA5D6-D664-40A8-B74B-F757F1B3CCF2}"/>
              </a:ext>
            </a:extLst>
          </p:cNvPr>
          <p:cNvGrpSpPr/>
          <p:nvPr/>
        </p:nvGrpSpPr>
        <p:grpSpPr>
          <a:xfrm>
            <a:off x="697524" y="1650677"/>
            <a:ext cx="4281424" cy="1280013"/>
            <a:chOff x="697524" y="1922820"/>
            <a:chExt cx="4281424" cy="1280013"/>
          </a:xfrm>
        </p:grpSpPr>
        <p:cxnSp>
          <p:nvCxnSpPr>
            <p:cNvPr id="3" name="直線コネクタ 2">
              <a:extLst>
                <a:ext uri="{FF2B5EF4-FFF2-40B4-BE49-F238E27FC236}">
                  <a16:creationId xmlns:a16="http://schemas.microsoft.com/office/drawing/2014/main" id="{A3689EC1-0604-4CA5-A33E-F6F387978387}"/>
                </a:ext>
              </a:extLst>
            </p:cNvPr>
            <p:cNvCxnSpPr>
              <a:cxnSpLocks/>
            </p:cNvCxnSpPr>
            <p:nvPr/>
          </p:nvCxnSpPr>
          <p:spPr>
            <a:xfrm>
              <a:off x="1671783" y="2243428"/>
              <a:ext cx="2221229" cy="1713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4309E172-FEC3-4ABB-890F-19D672A2507F}"/>
                </a:ext>
              </a:extLst>
            </p:cNvPr>
            <p:cNvSpPr txBox="1"/>
            <p:nvPr/>
          </p:nvSpPr>
          <p:spPr>
            <a:xfrm>
              <a:off x="824935" y="1922820"/>
              <a:ext cx="1023870" cy="369332"/>
            </a:xfrm>
            <a:prstGeom prst="rect">
              <a:avLst/>
            </a:prstGeom>
            <a:noFill/>
          </p:spPr>
          <p:txBody>
            <a:bodyPr wrap="none" rtlCol="0">
              <a:spAutoFit/>
            </a:bodyPr>
            <a:lstStyle/>
            <a:p>
              <a:pPr>
                <a:spcBef>
                  <a:spcPts val="400"/>
                </a:spcBef>
              </a:pPr>
              <a:r>
                <a:rPr lang="en-US" altLang="ja-JP"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8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2" name="テキスト ボックス 81">
              <a:extLst>
                <a:ext uri="{FF2B5EF4-FFF2-40B4-BE49-F238E27FC236}">
                  <a16:creationId xmlns:a16="http://schemas.microsoft.com/office/drawing/2014/main" id="{D834A17C-7B54-4310-8B4F-27F97DF09A08}"/>
                </a:ext>
              </a:extLst>
            </p:cNvPr>
            <p:cNvSpPr txBox="1"/>
            <p:nvPr/>
          </p:nvSpPr>
          <p:spPr>
            <a:xfrm>
              <a:off x="3553026" y="1944034"/>
              <a:ext cx="1019831" cy="369332"/>
            </a:xfrm>
            <a:prstGeom prst="rect">
              <a:avLst/>
            </a:prstGeom>
            <a:noFill/>
          </p:spPr>
          <p:txBody>
            <a:bodyPr wrap="none" rtlCol="0">
              <a:spAutoFit/>
            </a:bodyPr>
            <a:lstStyle/>
            <a:p>
              <a:pPr>
                <a:spcBef>
                  <a:spcPts val="400"/>
                </a:spcBef>
              </a:pPr>
              <a:r>
                <a:rPr lang="en-US" altLang="ja-JP" sz="18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8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8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8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7" name="二等辺三角形 86">
              <a:extLst>
                <a:ext uri="{FF2B5EF4-FFF2-40B4-BE49-F238E27FC236}">
                  <a16:creationId xmlns:a16="http://schemas.microsoft.com/office/drawing/2014/main" id="{F8900028-0CDD-4F37-A45C-FEB350CF084E}"/>
                </a:ext>
              </a:extLst>
            </p:cNvPr>
            <p:cNvSpPr/>
            <p:nvPr/>
          </p:nvSpPr>
          <p:spPr>
            <a:xfrm rot="5400000">
              <a:off x="2257523" y="2353838"/>
              <a:ext cx="1080000" cy="360000"/>
            </a:xfrm>
            <a:prstGeom prst="triangl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8" name="テキスト ボックス 87">
              <a:extLst>
                <a:ext uri="{FF2B5EF4-FFF2-40B4-BE49-F238E27FC236}">
                  <a16:creationId xmlns:a16="http://schemas.microsoft.com/office/drawing/2014/main" id="{D30D84B9-903A-4BED-8BFC-681DEF92F26A}"/>
                </a:ext>
              </a:extLst>
            </p:cNvPr>
            <p:cNvSpPr txBox="1"/>
            <p:nvPr/>
          </p:nvSpPr>
          <p:spPr>
            <a:xfrm>
              <a:off x="2188916" y="2167511"/>
              <a:ext cx="1260280" cy="697627"/>
            </a:xfrm>
            <a:prstGeom prst="rect">
              <a:avLst/>
            </a:prstGeom>
            <a:noFill/>
          </p:spPr>
          <p:txBody>
            <a:bodyPr wrap="none" rtlCol="0">
              <a:spAutoFit/>
            </a:bodyPr>
            <a:lstStyle/>
            <a:p>
              <a:pPr algn="ctr">
                <a:spcBef>
                  <a:spcPts val="400"/>
                </a:spcBef>
              </a:pPr>
              <a:r>
                <a:rPr lang="zh-CN" altLang="en-US" sz="20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约</a:t>
              </a:r>
              <a:r>
                <a:rPr lang="en-US" altLang="ja-JP" sz="20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40%</a:t>
              </a:r>
            </a:p>
            <a:p>
              <a:pPr algn="ctr">
                <a:spcBef>
                  <a:spcPts val="400"/>
                </a:spcBef>
              </a:pPr>
              <a:r>
                <a:rPr lang="en-US" altLang="ja-JP" sz="16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Size Down</a:t>
              </a:r>
            </a:p>
          </p:txBody>
        </p:sp>
        <p:pic>
          <p:nvPicPr>
            <p:cNvPr id="89" name="図 88">
              <a:extLst>
                <a:ext uri="{FF2B5EF4-FFF2-40B4-BE49-F238E27FC236}">
                  <a16:creationId xmlns:a16="http://schemas.microsoft.com/office/drawing/2014/main" id="{E9095118-7D03-471D-B579-5B79A90ECBA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7009" y="2243428"/>
              <a:ext cx="616701" cy="576000"/>
            </a:xfrm>
            <a:prstGeom prst="rect">
              <a:avLst/>
            </a:prstGeom>
          </p:spPr>
        </p:pic>
        <p:pic>
          <p:nvPicPr>
            <p:cNvPr id="90" name="図 89">
              <a:extLst>
                <a:ext uri="{FF2B5EF4-FFF2-40B4-BE49-F238E27FC236}">
                  <a16:creationId xmlns:a16="http://schemas.microsoft.com/office/drawing/2014/main" id="{7FE60EEE-63F3-4622-AC51-97EE129F53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93012" y="2411050"/>
              <a:ext cx="423982" cy="396000"/>
            </a:xfrm>
            <a:prstGeom prst="rect">
              <a:avLst/>
            </a:prstGeom>
          </p:spPr>
        </p:pic>
        <p:cxnSp>
          <p:nvCxnSpPr>
            <p:cNvPr id="91" name="直線コネクタ 90">
              <a:extLst>
                <a:ext uri="{FF2B5EF4-FFF2-40B4-BE49-F238E27FC236}">
                  <a16:creationId xmlns:a16="http://schemas.microsoft.com/office/drawing/2014/main" id="{C5708B34-34B1-41E8-BFBB-A845E48ADF8E}"/>
                </a:ext>
              </a:extLst>
            </p:cNvPr>
            <p:cNvCxnSpPr>
              <a:cxnSpLocks/>
            </p:cNvCxnSpPr>
            <p:nvPr/>
          </p:nvCxnSpPr>
          <p:spPr>
            <a:xfrm>
              <a:off x="1661249" y="2804364"/>
              <a:ext cx="22537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BB9859A5-6AC5-48FD-9504-FE915188E6A6}"/>
                </a:ext>
              </a:extLst>
            </p:cNvPr>
            <p:cNvSpPr txBox="1"/>
            <p:nvPr/>
          </p:nvSpPr>
          <p:spPr>
            <a:xfrm>
              <a:off x="697524" y="2833501"/>
              <a:ext cx="1547347" cy="369332"/>
            </a:xfrm>
            <a:prstGeom prst="rect">
              <a:avLst/>
            </a:prstGeom>
            <a:noFill/>
          </p:spPr>
          <p:txBody>
            <a:bodyPr wrap="none" rtlCol="0">
              <a:spAutoFit/>
            </a:bodyPr>
            <a:lstStyle/>
            <a:p>
              <a:pPr>
                <a:spcBef>
                  <a:spcPts val="400"/>
                </a:spcBef>
              </a:pPr>
              <a:r>
                <a:rPr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 : 40mΩ</a:t>
              </a:r>
            </a:p>
          </p:txBody>
        </p:sp>
        <p:sp>
          <p:nvSpPr>
            <p:cNvPr id="67" name="テキスト ボックス 66">
              <a:extLst>
                <a:ext uri="{FF2B5EF4-FFF2-40B4-BE49-F238E27FC236}">
                  <a16:creationId xmlns:a16="http://schemas.microsoft.com/office/drawing/2014/main" id="{877664F6-0A6C-4311-9C01-E71F35E0B0F5}"/>
                </a:ext>
              </a:extLst>
            </p:cNvPr>
            <p:cNvSpPr txBox="1"/>
            <p:nvPr/>
          </p:nvSpPr>
          <p:spPr>
            <a:xfrm>
              <a:off x="3431601" y="2817569"/>
              <a:ext cx="1547347" cy="369332"/>
            </a:xfrm>
            <a:prstGeom prst="rect">
              <a:avLst/>
            </a:prstGeom>
            <a:noFill/>
          </p:spPr>
          <p:txBody>
            <a:bodyPr wrap="none" rtlCol="0">
              <a:spAutoFit/>
            </a:bodyPr>
            <a:lstStyle/>
            <a:p>
              <a:pPr>
                <a:spcBef>
                  <a:spcPts val="400"/>
                </a:spcBef>
              </a:pPr>
              <a:r>
                <a:rPr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 : 36mΩ</a:t>
              </a:r>
            </a:p>
          </p:txBody>
        </p:sp>
      </p:grpSp>
    </p:spTree>
    <p:extLst>
      <p:ext uri="{BB962C8B-B14F-4D97-AF65-F5344CB8AC3E}">
        <p14:creationId xmlns:p14="http://schemas.microsoft.com/office/powerpoint/2010/main" val="3129961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0B387F97-FAFB-4F26-AA06-2B90E5486EBA}"/>
              </a:ext>
            </a:extLst>
          </p:cNvPr>
          <p:cNvSpPr txBox="1"/>
          <p:nvPr/>
        </p:nvSpPr>
        <p:spPr>
          <a:xfrm>
            <a:off x="648760" y="781050"/>
            <a:ext cx="7807330" cy="830997"/>
          </a:xfrm>
          <a:prstGeom prst="rect">
            <a:avLst/>
          </a:prstGeom>
          <a:noFill/>
        </p:spPr>
        <p:txBody>
          <a:bodyPr wrap="none" rtlCol="0">
            <a:spAutoFit/>
          </a:bodyPr>
          <a:lstStyle/>
          <a:p>
            <a:pPr>
              <a:spcBef>
                <a:spcPts val="400"/>
              </a:spcBef>
            </a:pP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降低</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Gate</a:t>
            </a:r>
            <a:r>
              <a:rPr lang="ja-JP"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Source</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间电容值</a:t>
            </a:r>
            <a:r>
              <a:rPr kumimoji="1" lang="ja-JP"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en-US" altLang="ja-JP" sz="2400" b="1" dirty="0" err="1">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Cgd</a:t>
            </a:r>
            <a:r>
              <a:rPr kumimoji="1" lang="ja-JP"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实现高速开关动作</a:t>
            </a:r>
            <a:br>
              <a:rPr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2400" b="1" dirty="0" err="1">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2000" b="1" dirty="0" err="1">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rss</a:t>
            </a:r>
            <a:r>
              <a:rPr kumimoji="1"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en-US" altLang="ja-JP" sz="2400" b="1" dirty="0" err="1">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2000" b="1" dirty="0" err="1">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iss</a:t>
            </a:r>
            <a:r>
              <a:rPr kumimoji="1"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的容量比同时改善，抑制</a:t>
            </a:r>
            <a:r>
              <a:rPr kumimoji="1"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Self Turn on</a:t>
            </a:r>
            <a:endParaRPr kumimoji="1" lang="ja-JP"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8CE59F09-440E-49B1-BF91-7CEE6BDDEFE7}"/>
              </a:ext>
            </a:extLst>
          </p:cNvPr>
          <p:cNvSpPr txBox="1"/>
          <p:nvPr/>
        </p:nvSpPr>
        <p:spPr>
          <a:xfrm>
            <a:off x="1071694" y="2511557"/>
            <a:ext cx="838115" cy="307777"/>
          </a:xfrm>
          <a:prstGeom prst="rect">
            <a:avLst/>
          </a:prstGeom>
          <a:noFill/>
        </p:spPr>
        <p:txBody>
          <a:bodyPr wrap="none" rtlCol="0">
            <a:spAutoFit/>
          </a:bodyPr>
          <a:lstStyle/>
          <a:p>
            <a:pPr>
              <a:spcBef>
                <a:spcPts val="400"/>
              </a:spcBef>
            </a:pPr>
            <a:r>
              <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4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D254987B-1F09-4616-AD17-DE684DD4F969}"/>
              </a:ext>
            </a:extLst>
          </p:cNvPr>
          <p:cNvSpPr txBox="1"/>
          <p:nvPr/>
        </p:nvSpPr>
        <p:spPr>
          <a:xfrm>
            <a:off x="2660170" y="2490348"/>
            <a:ext cx="833883" cy="307777"/>
          </a:xfrm>
          <a:prstGeom prst="rect">
            <a:avLst/>
          </a:prstGeom>
          <a:noFill/>
        </p:spPr>
        <p:txBody>
          <a:bodyPr wrap="none" rtlCol="0">
            <a:spAutoFit/>
          </a:bodyPr>
          <a:lstStyle/>
          <a:p>
            <a:pPr>
              <a:spcBef>
                <a:spcPts val="400"/>
              </a:spcBef>
            </a:pPr>
            <a:r>
              <a:rPr lang="en-US" altLang="ja-JP"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4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5" name="テキスト ボックス 24">
            <a:extLst>
              <a:ext uri="{FF2B5EF4-FFF2-40B4-BE49-F238E27FC236}">
                <a16:creationId xmlns:a16="http://schemas.microsoft.com/office/drawing/2014/main" id="{719F5C46-1E3F-43F9-A819-8F56614316BA}"/>
              </a:ext>
            </a:extLst>
          </p:cNvPr>
          <p:cNvSpPr txBox="1"/>
          <p:nvPr/>
        </p:nvSpPr>
        <p:spPr>
          <a:xfrm>
            <a:off x="1063127" y="2902385"/>
            <a:ext cx="920445"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SCT3040KL</a:t>
            </a:r>
          </a:p>
        </p:txBody>
      </p:sp>
      <p:sp>
        <p:nvSpPr>
          <p:cNvPr id="26" name="テキスト ボックス 25">
            <a:extLst>
              <a:ext uri="{FF2B5EF4-FFF2-40B4-BE49-F238E27FC236}">
                <a16:creationId xmlns:a16="http://schemas.microsoft.com/office/drawing/2014/main" id="{FED45400-74DB-4C89-910E-6B5E610D5ED7}"/>
              </a:ext>
            </a:extLst>
          </p:cNvPr>
          <p:cNvSpPr txBox="1"/>
          <p:nvPr/>
        </p:nvSpPr>
        <p:spPr>
          <a:xfrm>
            <a:off x="2644938" y="2881372"/>
            <a:ext cx="942887"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SCT4036KR</a:t>
            </a:r>
          </a:p>
        </p:txBody>
      </p:sp>
      <p:sp>
        <p:nvSpPr>
          <p:cNvPr id="27" name="テキスト ボックス 26">
            <a:extLst>
              <a:ext uri="{FF2B5EF4-FFF2-40B4-BE49-F238E27FC236}">
                <a16:creationId xmlns:a16="http://schemas.microsoft.com/office/drawing/2014/main" id="{D96A0D30-956F-4117-A948-26E81ACDA9FF}"/>
              </a:ext>
            </a:extLst>
          </p:cNvPr>
          <p:cNvSpPr txBox="1"/>
          <p:nvPr/>
        </p:nvSpPr>
        <p:spPr>
          <a:xfrm>
            <a:off x="992231" y="2717510"/>
            <a:ext cx="1090940"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 : 40mΩ</a:t>
            </a:r>
          </a:p>
        </p:txBody>
      </p:sp>
      <p:sp>
        <p:nvSpPr>
          <p:cNvPr id="28" name="テキスト ボックス 27">
            <a:extLst>
              <a:ext uri="{FF2B5EF4-FFF2-40B4-BE49-F238E27FC236}">
                <a16:creationId xmlns:a16="http://schemas.microsoft.com/office/drawing/2014/main" id="{CB1E2C7C-86DD-4E68-9769-5B20FFF4D248}"/>
              </a:ext>
            </a:extLst>
          </p:cNvPr>
          <p:cNvSpPr txBox="1"/>
          <p:nvPr/>
        </p:nvSpPr>
        <p:spPr>
          <a:xfrm>
            <a:off x="2588944" y="2698065"/>
            <a:ext cx="1090940"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 : 36mΩ</a:t>
            </a:r>
          </a:p>
        </p:txBody>
      </p:sp>
      <p:sp>
        <p:nvSpPr>
          <p:cNvPr id="29" name="正方形/長方形 28">
            <a:extLst>
              <a:ext uri="{FF2B5EF4-FFF2-40B4-BE49-F238E27FC236}">
                <a16:creationId xmlns:a16="http://schemas.microsoft.com/office/drawing/2014/main" id="{9BC98D11-F8AC-4EE6-B0B2-5E8B752A05BC}"/>
              </a:ext>
            </a:extLst>
          </p:cNvPr>
          <p:cNvSpPr/>
          <p:nvPr/>
        </p:nvSpPr>
        <p:spPr>
          <a:xfrm>
            <a:off x="627413" y="2071311"/>
            <a:ext cx="4667248" cy="72000"/>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886ED3AC-2BB9-4A22-AE2E-36BEE6753E76}"/>
              </a:ext>
            </a:extLst>
          </p:cNvPr>
          <p:cNvSpPr txBox="1"/>
          <p:nvPr/>
        </p:nvSpPr>
        <p:spPr>
          <a:xfrm>
            <a:off x="648760" y="1770804"/>
            <a:ext cx="3916457" cy="369332"/>
          </a:xfrm>
          <a:prstGeom prst="rect">
            <a:avLst/>
          </a:prstGeom>
          <a:noFill/>
        </p:spPr>
        <p:txBody>
          <a:bodyPr wrap="none" rtlCol="0">
            <a:spAutoFit/>
          </a:bodyPr>
          <a:lstStyle/>
          <a:p>
            <a:pPr>
              <a:spcBef>
                <a:spcPts val="400"/>
              </a:spcBef>
            </a:pP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同等的</a:t>
            </a:r>
            <a:r>
              <a:rPr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阻抗下，寄生电容值对比</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31" name="図 30">
            <a:extLst>
              <a:ext uri="{FF2B5EF4-FFF2-40B4-BE49-F238E27FC236}">
                <a16:creationId xmlns:a16="http://schemas.microsoft.com/office/drawing/2014/main" id="{C3A13B1E-7406-430A-9AA5-41DEC03F7CE5}"/>
              </a:ext>
            </a:extLst>
          </p:cNvPr>
          <p:cNvPicPr>
            <a:picLocks noChangeAspect="1"/>
          </p:cNvPicPr>
          <p:nvPr/>
        </p:nvPicPr>
        <p:blipFill>
          <a:blip r:embed="rId3"/>
          <a:stretch>
            <a:fillRect/>
          </a:stretch>
        </p:blipFill>
        <p:spPr>
          <a:xfrm>
            <a:off x="560339" y="3456727"/>
            <a:ext cx="4234247" cy="3019597"/>
          </a:xfrm>
          <a:prstGeom prst="rect">
            <a:avLst/>
          </a:prstGeom>
        </p:spPr>
      </p:pic>
      <p:sp>
        <p:nvSpPr>
          <p:cNvPr id="70" name="テキスト ボックス 69">
            <a:extLst>
              <a:ext uri="{FF2B5EF4-FFF2-40B4-BE49-F238E27FC236}">
                <a16:creationId xmlns:a16="http://schemas.microsoft.com/office/drawing/2014/main" id="{BE6C93B2-B7AD-4ADA-8347-9EEDBBD05312}"/>
              </a:ext>
            </a:extLst>
          </p:cNvPr>
          <p:cNvSpPr txBox="1"/>
          <p:nvPr/>
        </p:nvSpPr>
        <p:spPr>
          <a:xfrm>
            <a:off x="1577643" y="5171087"/>
            <a:ext cx="1197764" cy="646331"/>
          </a:xfrm>
          <a:prstGeom prst="rect">
            <a:avLst/>
          </a:prstGeom>
          <a:solidFill>
            <a:schemeClr val="bg1"/>
          </a:solidFill>
          <a:ln>
            <a:solidFill>
              <a:schemeClr val="tx2"/>
            </a:solidFill>
          </a:ln>
        </p:spPr>
        <p:txBody>
          <a:bodyPr wrap="none" rtlCol="0">
            <a:spAutoFit/>
          </a:bodyPr>
          <a:lstStyle/>
          <a:p>
            <a:pPr>
              <a:spcBef>
                <a:spcPts val="400"/>
              </a:spcBef>
            </a:pP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iss</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gd</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gs</a:t>
            </a:r>
            <a:b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oss</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gd</a:t>
            </a:r>
            <a:b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rss</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gd</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grpSp>
        <p:nvGrpSpPr>
          <p:cNvPr id="95" name="グループ化 94">
            <a:extLst>
              <a:ext uri="{FF2B5EF4-FFF2-40B4-BE49-F238E27FC236}">
                <a16:creationId xmlns:a16="http://schemas.microsoft.com/office/drawing/2014/main" id="{3405C043-EAE6-466B-8937-5DE7CAD6134B}"/>
              </a:ext>
            </a:extLst>
          </p:cNvPr>
          <p:cNvGrpSpPr/>
          <p:nvPr/>
        </p:nvGrpSpPr>
        <p:grpSpPr>
          <a:xfrm>
            <a:off x="3700848" y="2380515"/>
            <a:ext cx="1599858" cy="689674"/>
            <a:chOff x="325717" y="4000500"/>
            <a:chExt cx="1599858" cy="689674"/>
          </a:xfrm>
        </p:grpSpPr>
        <p:pic>
          <p:nvPicPr>
            <p:cNvPr id="58" name="図 57">
              <a:extLst>
                <a:ext uri="{FF2B5EF4-FFF2-40B4-BE49-F238E27FC236}">
                  <a16:creationId xmlns:a16="http://schemas.microsoft.com/office/drawing/2014/main" id="{BC62ED39-8D54-4C2D-96AC-ADA03389BAD2}"/>
                </a:ext>
              </a:extLst>
            </p:cNvPr>
            <p:cNvPicPr>
              <a:picLocks noChangeAspect="1"/>
            </p:cNvPicPr>
            <p:nvPr/>
          </p:nvPicPr>
          <p:blipFill>
            <a:blip r:embed="rId4"/>
            <a:stretch>
              <a:fillRect/>
            </a:stretch>
          </p:blipFill>
          <p:spPr>
            <a:xfrm>
              <a:off x="977097" y="4165207"/>
              <a:ext cx="274678" cy="335717"/>
            </a:xfrm>
            <a:prstGeom prst="rect">
              <a:avLst/>
            </a:prstGeom>
          </p:spPr>
        </p:pic>
        <p:grpSp>
          <p:nvGrpSpPr>
            <p:cNvPr id="6" name="グループ化 5">
              <a:extLst>
                <a:ext uri="{FF2B5EF4-FFF2-40B4-BE49-F238E27FC236}">
                  <a16:creationId xmlns:a16="http://schemas.microsoft.com/office/drawing/2014/main" id="{E2D57263-C5FF-469A-A721-86EE105CEAA5}"/>
                </a:ext>
              </a:extLst>
            </p:cNvPr>
            <p:cNvGrpSpPr/>
            <p:nvPr/>
          </p:nvGrpSpPr>
          <p:grpSpPr>
            <a:xfrm rot="5400000">
              <a:off x="770703" y="4169732"/>
              <a:ext cx="64169" cy="180001"/>
              <a:chOff x="248653" y="4953938"/>
              <a:chExt cx="64169" cy="180001"/>
            </a:xfrm>
          </p:grpSpPr>
          <p:cxnSp>
            <p:nvCxnSpPr>
              <p:cNvPr id="5" name="直線コネクタ 4">
                <a:extLst>
                  <a:ext uri="{FF2B5EF4-FFF2-40B4-BE49-F238E27FC236}">
                    <a16:creationId xmlns:a16="http://schemas.microsoft.com/office/drawing/2014/main" id="{A897A0D6-631A-49A7-B07D-D20C9FE269D6}"/>
                  </a:ext>
                </a:extLst>
              </p:cNvPr>
              <p:cNvCxnSpPr/>
              <p:nvPr/>
            </p:nvCxnSpPr>
            <p:spPr>
              <a:xfrm>
                <a:off x="248653" y="4953938"/>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D2518375-F1D7-4695-92D6-19542A7BCB1E}"/>
                  </a:ext>
                </a:extLst>
              </p:cNvPr>
              <p:cNvCxnSpPr/>
              <p:nvPr/>
            </p:nvCxnSpPr>
            <p:spPr>
              <a:xfrm>
                <a:off x="312822" y="4953939"/>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63" name="グループ化 62">
              <a:extLst>
                <a:ext uri="{FF2B5EF4-FFF2-40B4-BE49-F238E27FC236}">
                  <a16:creationId xmlns:a16="http://schemas.microsoft.com/office/drawing/2014/main" id="{34B01DC2-8DF6-49AE-AC05-58700C501DBD}"/>
                </a:ext>
              </a:extLst>
            </p:cNvPr>
            <p:cNvGrpSpPr/>
            <p:nvPr/>
          </p:nvGrpSpPr>
          <p:grpSpPr>
            <a:xfrm rot="5400000">
              <a:off x="782121" y="4464477"/>
              <a:ext cx="64169" cy="180001"/>
              <a:chOff x="248653" y="4953938"/>
              <a:chExt cx="64169" cy="180001"/>
            </a:xfrm>
          </p:grpSpPr>
          <p:cxnSp>
            <p:nvCxnSpPr>
              <p:cNvPr id="64" name="直線コネクタ 63">
                <a:extLst>
                  <a:ext uri="{FF2B5EF4-FFF2-40B4-BE49-F238E27FC236}">
                    <a16:creationId xmlns:a16="http://schemas.microsoft.com/office/drawing/2014/main" id="{725DF876-6A1A-4370-9A21-9231CF80CC75}"/>
                  </a:ext>
                </a:extLst>
              </p:cNvPr>
              <p:cNvCxnSpPr/>
              <p:nvPr/>
            </p:nvCxnSpPr>
            <p:spPr>
              <a:xfrm>
                <a:off x="248653" y="4953938"/>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F073A9CF-078A-4EC5-937A-A602C0F98208}"/>
                  </a:ext>
                </a:extLst>
              </p:cNvPr>
              <p:cNvCxnSpPr/>
              <p:nvPr/>
            </p:nvCxnSpPr>
            <p:spPr>
              <a:xfrm>
                <a:off x="312822" y="4953939"/>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8" name="直線コネクタ 7">
              <a:extLst>
                <a:ext uri="{FF2B5EF4-FFF2-40B4-BE49-F238E27FC236}">
                  <a16:creationId xmlns:a16="http://schemas.microsoft.com/office/drawing/2014/main" id="{937FC679-71D1-4E37-A376-F5D1F88BF73C}"/>
                </a:ext>
              </a:extLst>
            </p:cNvPr>
            <p:cNvCxnSpPr>
              <a:cxnSpLocks/>
            </p:cNvCxnSpPr>
            <p:nvPr/>
          </p:nvCxnSpPr>
          <p:spPr>
            <a:xfrm flipH="1">
              <a:off x="814205" y="4425911"/>
              <a:ext cx="181414" cy="0"/>
            </a:xfrm>
            <a:prstGeom prst="line">
              <a:avLst/>
            </a:prstGeom>
            <a:ln w="190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AFA027FD-39E9-4CAE-A1CF-9D7852C4A576}"/>
                </a:ext>
              </a:extLst>
            </p:cNvPr>
            <p:cNvCxnSpPr>
              <a:cxnSpLocks/>
            </p:cNvCxnSpPr>
            <p:nvPr/>
          </p:nvCxnSpPr>
          <p:spPr>
            <a:xfrm flipV="1">
              <a:off x="1229985" y="4416385"/>
              <a:ext cx="0" cy="273789"/>
            </a:xfrm>
            <a:prstGeom prst="line">
              <a:avLst/>
            </a:prstGeom>
            <a:ln w="1905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C677FDC1-7DBE-4EFE-8235-69D94EF2030F}"/>
                </a:ext>
              </a:extLst>
            </p:cNvPr>
            <p:cNvCxnSpPr>
              <a:cxnSpLocks/>
            </p:cNvCxnSpPr>
            <p:nvPr/>
          </p:nvCxnSpPr>
          <p:spPr>
            <a:xfrm flipH="1">
              <a:off x="814205" y="4689984"/>
              <a:ext cx="64095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1B6C4774-D2F4-4354-9C1B-D265A3CE8883}"/>
                </a:ext>
              </a:extLst>
            </p:cNvPr>
            <p:cNvSpPr txBox="1"/>
            <p:nvPr/>
          </p:nvSpPr>
          <p:spPr>
            <a:xfrm>
              <a:off x="325717" y="4081297"/>
              <a:ext cx="444352" cy="276999"/>
            </a:xfrm>
            <a:prstGeom prst="rect">
              <a:avLst/>
            </a:prstGeom>
            <a:noFill/>
          </p:spPr>
          <p:txBody>
            <a:bodyPr wrap="none" rtlCol="0">
              <a:spAutoFit/>
            </a:bodyPr>
            <a:lstStyle/>
            <a:p>
              <a:pPr>
                <a:spcBef>
                  <a:spcPts val="400"/>
                </a:spcBef>
              </a:pPr>
              <a:r>
                <a:rPr kumimoji="1" lang="en-US" altLang="ja-JP"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gd</a:t>
              </a:r>
              <a:endParaRPr kumimoji="1" lang="ja-JP" altLang="en-US"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71" name="直線コネクタ 70">
              <a:extLst>
                <a:ext uri="{FF2B5EF4-FFF2-40B4-BE49-F238E27FC236}">
                  <a16:creationId xmlns:a16="http://schemas.microsoft.com/office/drawing/2014/main" id="{B2CF7D0E-0862-46F4-BCDB-0E35A284B575}"/>
                </a:ext>
              </a:extLst>
            </p:cNvPr>
            <p:cNvCxnSpPr>
              <a:cxnSpLocks/>
            </p:cNvCxnSpPr>
            <p:nvPr/>
          </p:nvCxnSpPr>
          <p:spPr>
            <a:xfrm flipV="1">
              <a:off x="1229985" y="4000500"/>
              <a:ext cx="0" cy="235170"/>
            </a:xfrm>
            <a:prstGeom prst="line">
              <a:avLst/>
            </a:prstGeom>
            <a:ln w="190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BD4B2690-5CDF-4D71-B39A-A61941B2831D}"/>
                </a:ext>
              </a:extLst>
            </p:cNvPr>
            <p:cNvCxnSpPr>
              <a:cxnSpLocks/>
            </p:cNvCxnSpPr>
            <p:nvPr/>
          </p:nvCxnSpPr>
          <p:spPr>
            <a:xfrm flipH="1">
              <a:off x="814205" y="4000500"/>
              <a:ext cx="64095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D7D369FC-8320-4174-96C7-E0AF503193B5}"/>
                </a:ext>
              </a:extLst>
            </p:cNvPr>
            <p:cNvCxnSpPr>
              <a:cxnSpLocks/>
            </p:cNvCxnSpPr>
            <p:nvPr/>
          </p:nvCxnSpPr>
          <p:spPr>
            <a:xfrm flipV="1">
              <a:off x="1455163" y="4000500"/>
              <a:ext cx="0" cy="31191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60" name="グループ化 59">
              <a:extLst>
                <a:ext uri="{FF2B5EF4-FFF2-40B4-BE49-F238E27FC236}">
                  <a16:creationId xmlns:a16="http://schemas.microsoft.com/office/drawing/2014/main" id="{7057EC5A-2905-48F9-8050-7CD510D46BAD}"/>
                </a:ext>
              </a:extLst>
            </p:cNvPr>
            <p:cNvGrpSpPr/>
            <p:nvPr/>
          </p:nvGrpSpPr>
          <p:grpSpPr>
            <a:xfrm rot="5400000">
              <a:off x="1423079" y="4256330"/>
              <a:ext cx="64169" cy="180001"/>
              <a:chOff x="248653" y="4953938"/>
              <a:chExt cx="64169" cy="180001"/>
            </a:xfrm>
          </p:grpSpPr>
          <p:cxnSp>
            <p:nvCxnSpPr>
              <p:cNvPr id="61" name="直線コネクタ 60">
                <a:extLst>
                  <a:ext uri="{FF2B5EF4-FFF2-40B4-BE49-F238E27FC236}">
                    <a16:creationId xmlns:a16="http://schemas.microsoft.com/office/drawing/2014/main" id="{68732DA6-51A4-4CF0-A922-C81634B48CF3}"/>
                  </a:ext>
                </a:extLst>
              </p:cNvPr>
              <p:cNvCxnSpPr/>
              <p:nvPr/>
            </p:nvCxnSpPr>
            <p:spPr>
              <a:xfrm>
                <a:off x="248653" y="4953938"/>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3DEED1E5-B68E-42A4-9A33-F83B1E47BDDC}"/>
                  </a:ext>
                </a:extLst>
              </p:cNvPr>
              <p:cNvCxnSpPr/>
              <p:nvPr/>
            </p:nvCxnSpPr>
            <p:spPr>
              <a:xfrm>
                <a:off x="312822" y="4953939"/>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9" name="テキスト ボックス 78">
              <a:extLst>
                <a:ext uri="{FF2B5EF4-FFF2-40B4-BE49-F238E27FC236}">
                  <a16:creationId xmlns:a16="http://schemas.microsoft.com/office/drawing/2014/main" id="{7A565A38-9B4D-4797-A06A-40C984CC1D0E}"/>
                </a:ext>
              </a:extLst>
            </p:cNvPr>
            <p:cNvSpPr txBox="1"/>
            <p:nvPr/>
          </p:nvSpPr>
          <p:spPr>
            <a:xfrm>
              <a:off x="333909" y="4385713"/>
              <a:ext cx="431528" cy="276999"/>
            </a:xfrm>
            <a:prstGeom prst="rect">
              <a:avLst/>
            </a:prstGeom>
            <a:noFill/>
          </p:spPr>
          <p:txBody>
            <a:bodyPr wrap="none" rtlCol="0">
              <a:spAutoFit/>
            </a:bodyPr>
            <a:lstStyle/>
            <a:p>
              <a:pPr>
                <a:spcBef>
                  <a:spcPts val="400"/>
                </a:spcBef>
              </a:pPr>
              <a:r>
                <a:rPr kumimoji="1" lang="en-US" altLang="ja-JP"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gs</a:t>
              </a:r>
              <a:endParaRPr kumimoji="1" lang="ja-JP" altLang="en-US"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0" name="テキスト ボックス 79">
              <a:extLst>
                <a:ext uri="{FF2B5EF4-FFF2-40B4-BE49-F238E27FC236}">
                  <a16:creationId xmlns:a16="http://schemas.microsoft.com/office/drawing/2014/main" id="{CA95BB68-E592-4184-AD3D-EE8A080BD09C}"/>
                </a:ext>
              </a:extLst>
            </p:cNvPr>
            <p:cNvSpPr txBox="1"/>
            <p:nvPr/>
          </p:nvSpPr>
          <p:spPr>
            <a:xfrm>
              <a:off x="1494047" y="4201443"/>
              <a:ext cx="431528" cy="276999"/>
            </a:xfrm>
            <a:prstGeom prst="rect">
              <a:avLst/>
            </a:prstGeom>
            <a:noFill/>
          </p:spPr>
          <p:txBody>
            <a:bodyPr wrap="none" rtlCol="0">
              <a:spAutoFit/>
            </a:bodyPr>
            <a:lstStyle/>
            <a:p>
              <a:pPr>
                <a:spcBef>
                  <a:spcPts val="400"/>
                </a:spcBef>
              </a:pPr>
              <a:r>
                <a:rPr kumimoji="1" lang="en-US" altLang="ja-JP"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81" name="直線コネクタ 80">
              <a:extLst>
                <a:ext uri="{FF2B5EF4-FFF2-40B4-BE49-F238E27FC236}">
                  <a16:creationId xmlns:a16="http://schemas.microsoft.com/office/drawing/2014/main" id="{0BFF76E2-4AB0-4D2B-8B2B-1552C814233B}"/>
                </a:ext>
              </a:extLst>
            </p:cNvPr>
            <p:cNvCxnSpPr>
              <a:cxnSpLocks/>
            </p:cNvCxnSpPr>
            <p:nvPr/>
          </p:nvCxnSpPr>
          <p:spPr>
            <a:xfrm flipV="1">
              <a:off x="1455163" y="4384926"/>
              <a:ext cx="0" cy="29553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0AAA171C-F38A-445D-B2EC-92633003CDD5}"/>
                </a:ext>
              </a:extLst>
            </p:cNvPr>
            <p:cNvCxnSpPr>
              <a:cxnSpLocks/>
            </p:cNvCxnSpPr>
            <p:nvPr/>
          </p:nvCxnSpPr>
          <p:spPr>
            <a:xfrm flipV="1">
              <a:off x="814205" y="4000500"/>
              <a:ext cx="0" cy="21598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14A562E-C5DE-434E-9E31-FBA604150714}"/>
                </a:ext>
              </a:extLst>
            </p:cNvPr>
            <p:cNvCxnSpPr>
              <a:cxnSpLocks/>
            </p:cNvCxnSpPr>
            <p:nvPr/>
          </p:nvCxnSpPr>
          <p:spPr>
            <a:xfrm flipV="1">
              <a:off x="818515" y="4291817"/>
              <a:ext cx="0" cy="21598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51A8EF49-98CC-43CD-8853-6C47C336DC2A}"/>
                </a:ext>
              </a:extLst>
            </p:cNvPr>
            <p:cNvCxnSpPr>
              <a:cxnSpLocks/>
            </p:cNvCxnSpPr>
            <p:nvPr/>
          </p:nvCxnSpPr>
          <p:spPr>
            <a:xfrm flipV="1">
              <a:off x="814205" y="4586562"/>
              <a:ext cx="0" cy="9389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1" name="グループ化 100">
            <a:extLst>
              <a:ext uri="{FF2B5EF4-FFF2-40B4-BE49-F238E27FC236}">
                <a16:creationId xmlns:a16="http://schemas.microsoft.com/office/drawing/2014/main" id="{84D382A1-EB15-438A-9F6C-27D7E98FD70E}"/>
              </a:ext>
            </a:extLst>
          </p:cNvPr>
          <p:cNvGrpSpPr/>
          <p:nvPr/>
        </p:nvGrpSpPr>
        <p:grpSpPr>
          <a:xfrm>
            <a:off x="5833533" y="5596943"/>
            <a:ext cx="1599858" cy="689674"/>
            <a:chOff x="325717" y="4000500"/>
            <a:chExt cx="1599858" cy="689674"/>
          </a:xfrm>
        </p:grpSpPr>
        <p:pic>
          <p:nvPicPr>
            <p:cNvPr id="102" name="図 101">
              <a:extLst>
                <a:ext uri="{FF2B5EF4-FFF2-40B4-BE49-F238E27FC236}">
                  <a16:creationId xmlns:a16="http://schemas.microsoft.com/office/drawing/2014/main" id="{3D19BEAD-2309-4C07-9A85-1050FF21AB7F}"/>
                </a:ext>
              </a:extLst>
            </p:cNvPr>
            <p:cNvPicPr>
              <a:picLocks noChangeAspect="1"/>
            </p:cNvPicPr>
            <p:nvPr/>
          </p:nvPicPr>
          <p:blipFill>
            <a:blip r:embed="rId4"/>
            <a:stretch>
              <a:fillRect/>
            </a:stretch>
          </p:blipFill>
          <p:spPr>
            <a:xfrm>
              <a:off x="977097" y="4165207"/>
              <a:ext cx="274678" cy="335717"/>
            </a:xfrm>
            <a:prstGeom prst="rect">
              <a:avLst/>
            </a:prstGeom>
          </p:spPr>
        </p:pic>
        <p:grpSp>
          <p:nvGrpSpPr>
            <p:cNvPr id="103" name="グループ化 102">
              <a:extLst>
                <a:ext uri="{FF2B5EF4-FFF2-40B4-BE49-F238E27FC236}">
                  <a16:creationId xmlns:a16="http://schemas.microsoft.com/office/drawing/2014/main" id="{C5AD3971-6426-49C2-AAF0-39D5CE9AD90B}"/>
                </a:ext>
              </a:extLst>
            </p:cNvPr>
            <p:cNvGrpSpPr/>
            <p:nvPr/>
          </p:nvGrpSpPr>
          <p:grpSpPr>
            <a:xfrm rot="5400000">
              <a:off x="770703" y="4169732"/>
              <a:ext cx="64169" cy="180001"/>
              <a:chOff x="248653" y="4953938"/>
              <a:chExt cx="64169" cy="180001"/>
            </a:xfrm>
          </p:grpSpPr>
          <p:cxnSp>
            <p:nvCxnSpPr>
              <p:cNvPr id="123" name="直線コネクタ 122">
                <a:extLst>
                  <a:ext uri="{FF2B5EF4-FFF2-40B4-BE49-F238E27FC236}">
                    <a16:creationId xmlns:a16="http://schemas.microsoft.com/office/drawing/2014/main" id="{8BB5D9A8-E595-4D8C-A0C1-A571B614F553}"/>
                  </a:ext>
                </a:extLst>
              </p:cNvPr>
              <p:cNvCxnSpPr/>
              <p:nvPr/>
            </p:nvCxnSpPr>
            <p:spPr>
              <a:xfrm>
                <a:off x="248653" y="4953938"/>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0EB1EBA1-DB16-4FC5-B0EB-EA76CF62F9C9}"/>
                  </a:ext>
                </a:extLst>
              </p:cNvPr>
              <p:cNvCxnSpPr/>
              <p:nvPr/>
            </p:nvCxnSpPr>
            <p:spPr>
              <a:xfrm>
                <a:off x="312822" y="4953939"/>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04" name="グループ化 103">
              <a:extLst>
                <a:ext uri="{FF2B5EF4-FFF2-40B4-BE49-F238E27FC236}">
                  <a16:creationId xmlns:a16="http://schemas.microsoft.com/office/drawing/2014/main" id="{BFF84053-6D7E-4E8E-9B8D-88BB3D590F73}"/>
                </a:ext>
              </a:extLst>
            </p:cNvPr>
            <p:cNvGrpSpPr/>
            <p:nvPr/>
          </p:nvGrpSpPr>
          <p:grpSpPr>
            <a:xfrm rot="5400000">
              <a:off x="782121" y="4464477"/>
              <a:ext cx="64169" cy="180001"/>
              <a:chOff x="248653" y="4953938"/>
              <a:chExt cx="64169" cy="180001"/>
            </a:xfrm>
          </p:grpSpPr>
          <p:cxnSp>
            <p:nvCxnSpPr>
              <p:cNvPr id="121" name="直線コネクタ 120">
                <a:extLst>
                  <a:ext uri="{FF2B5EF4-FFF2-40B4-BE49-F238E27FC236}">
                    <a16:creationId xmlns:a16="http://schemas.microsoft.com/office/drawing/2014/main" id="{9E25A6E9-3EC0-491A-89E2-9EBF9FFA86E5}"/>
                  </a:ext>
                </a:extLst>
              </p:cNvPr>
              <p:cNvCxnSpPr/>
              <p:nvPr/>
            </p:nvCxnSpPr>
            <p:spPr>
              <a:xfrm>
                <a:off x="248653" y="4953938"/>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B88FD134-A47B-4F29-94C9-172DC86472CC}"/>
                  </a:ext>
                </a:extLst>
              </p:cNvPr>
              <p:cNvCxnSpPr/>
              <p:nvPr/>
            </p:nvCxnSpPr>
            <p:spPr>
              <a:xfrm>
                <a:off x="312822" y="4953939"/>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05" name="直線コネクタ 104">
              <a:extLst>
                <a:ext uri="{FF2B5EF4-FFF2-40B4-BE49-F238E27FC236}">
                  <a16:creationId xmlns:a16="http://schemas.microsoft.com/office/drawing/2014/main" id="{8737C581-F98C-4B9E-AE18-076B55F17D78}"/>
                </a:ext>
              </a:extLst>
            </p:cNvPr>
            <p:cNvCxnSpPr>
              <a:cxnSpLocks/>
            </p:cNvCxnSpPr>
            <p:nvPr/>
          </p:nvCxnSpPr>
          <p:spPr>
            <a:xfrm flipH="1">
              <a:off x="814205" y="4425911"/>
              <a:ext cx="181414" cy="0"/>
            </a:xfrm>
            <a:prstGeom prst="line">
              <a:avLst/>
            </a:prstGeom>
            <a:ln w="190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D02EFBDF-B2DB-4179-9A13-6D0C7980BB5A}"/>
                </a:ext>
              </a:extLst>
            </p:cNvPr>
            <p:cNvCxnSpPr>
              <a:cxnSpLocks/>
            </p:cNvCxnSpPr>
            <p:nvPr/>
          </p:nvCxnSpPr>
          <p:spPr>
            <a:xfrm flipV="1">
              <a:off x="1229985" y="4416385"/>
              <a:ext cx="0" cy="273789"/>
            </a:xfrm>
            <a:prstGeom prst="line">
              <a:avLst/>
            </a:prstGeom>
            <a:ln w="1905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F33E7E9D-4B89-425E-BC68-6A8F5D028C87}"/>
                </a:ext>
              </a:extLst>
            </p:cNvPr>
            <p:cNvCxnSpPr>
              <a:cxnSpLocks/>
            </p:cNvCxnSpPr>
            <p:nvPr/>
          </p:nvCxnSpPr>
          <p:spPr>
            <a:xfrm flipH="1">
              <a:off x="814205" y="4689984"/>
              <a:ext cx="64095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7FC38B32-F219-4A83-B870-2E4D6E081C79}"/>
                </a:ext>
              </a:extLst>
            </p:cNvPr>
            <p:cNvSpPr txBox="1"/>
            <p:nvPr/>
          </p:nvSpPr>
          <p:spPr>
            <a:xfrm>
              <a:off x="325717" y="4081297"/>
              <a:ext cx="444352" cy="276999"/>
            </a:xfrm>
            <a:prstGeom prst="rect">
              <a:avLst/>
            </a:prstGeom>
            <a:noFill/>
          </p:spPr>
          <p:txBody>
            <a:bodyPr wrap="none" rtlCol="0">
              <a:spAutoFit/>
            </a:bodyPr>
            <a:lstStyle/>
            <a:p>
              <a:pPr>
                <a:spcBef>
                  <a:spcPts val="400"/>
                </a:spcBef>
              </a:pPr>
              <a:r>
                <a:rPr kumimoji="1" lang="en-US" altLang="ja-JP"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gd</a:t>
              </a:r>
              <a:endParaRPr kumimoji="1" lang="ja-JP" altLang="en-US"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09" name="直線コネクタ 108">
              <a:extLst>
                <a:ext uri="{FF2B5EF4-FFF2-40B4-BE49-F238E27FC236}">
                  <a16:creationId xmlns:a16="http://schemas.microsoft.com/office/drawing/2014/main" id="{51849EA5-BD03-4B70-88C7-209A10FA15AD}"/>
                </a:ext>
              </a:extLst>
            </p:cNvPr>
            <p:cNvCxnSpPr>
              <a:cxnSpLocks/>
            </p:cNvCxnSpPr>
            <p:nvPr/>
          </p:nvCxnSpPr>
          <p:spPr>
            <a:xfrm flipV="1">
              <a:off x="1229985" y="4000500"/>
              <a:ext cx="0" cy="235170"/>
            </a:xfrm>
            <a:prstGeom prst="line">
              <a:avLst/>
            </a:prstGeom>
            <a:ln w="190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322EC06F-1F74-44BC-A312-CDB62852453E}"/>
                </a:ext>
              </a:extLst>
            </p:cNvPr>
            <p:cNvCxnSpPr>
              <a:cxnSpLocks/>
            </p:cNvCxnSpPr>
            <p:nvPr/>
          </p:nvCxnSpPr>
          <p:spPr>
            <a:xfrm flipH="1">
              <a:off x="814205" y="4000500"/>
              <a:ext cx="64095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C671DDD8-2C01-4FEA-AA29-417A2550B506}"/>
                </a:ext>
              </a:extLst>
            </p:cNvPr>
            <p:cNvCxnSpPr>
              <a:cxnSpLocks/>
            </p:cNvCxnSpPr>
            <p:nvPr/>
          </p:nvCxnSpPr>
          <p:spPr>
            <a:xfrm flipV="1">
              <a:off x="1455163" y="4000500"/>
              <a:ext cx="0" cy="31191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12" name="グループ化 111">
              <a:extLst>
                <a:ext uri="{FF2B5EF4-FFF2-40B4-BE49-F238E27FC236}">
                  <a16:creationId xmlns:a16="http://schemas.microsoft.com/office/drawing/2014/main" id="{8426BA4F-B442-4F88-A07B-3F67824A382C}"/>
                </a:ext>
              </a:extLst>
            </p:cNvPr>
            <p:cNvGrpSpPr/>
            <p:nvPr/>
          </p:nvGrpSpPr>
          <p:grpSpPr>
            <a:xfrm rot="5400000">
              <a:off x="1423079" y="4256330"/>
              <a:ext cx="64169" cy="180001"/>
              <a:chOff x="248653" y="4953938"/>
              <a:chExt cx="64169" cy="180001"/>
            </a:xfrm>
          </p:grpSpPr>
          <p:cxnSp>
            <p:nvCxnSpPr>
              <p:cNvPr id="119" name="直線コネクタ 118">
                <a:extLst>
                  <a:ext uri="{FF2B5EF4-FFF2-40B4-BE49-F238E27FC236}">
                    <a16:creationId xmlns:a16="http://schemas.microsoft.com/office/drawing/2014/main" id="{0B7DCEA1-4B8A-4D50-914E-46A91E763732}"/>
                  </a:ext>
                </a:extLst>
              </p:cNvPr>
              <p:cNvCxnSpPr/>
              <p:nvPr/>
            </p:nvCxnSpPr>
            <p:spPr>
              <a:xfrm>
                <a:off x="248653" y="4953938"/>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CBE68AAC-A368-46C5-9275-39BBB1F4D7F0}"/>
                  </a:ext>
                </a:extLst>
              </p:cNvPr>
              <p:cNvCxnSpPr/>
              <p:nvPr/>
            </p:nvCxnSpPr>
            <p:spPr>
              <a:xfrm>
                <a:off x="312822" y="4953939"/>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13" name="テキスト ボックス 112">
              <a:extLst>
                <a:ext uri="{FF2B5EF4-FFF2-40B4-BE49-F238E27FC236}">
                  <a16:creationId xmlns:a16="http://schemas.microsoft.com/office/drawing/2014/main" id="{A0952B09-B58A-4AFB-BBE3-EC77C0631B52}"/>
                </a:ext>
              </a:extLst>
            </p:cNvPr>
            <p:cNvSpPr txBox="1"/>
            <p:nvPr/>
          </p:nvSpPr>
          <p:spPr>
            <a:xfrm>
              <a:off x="333909" y="4385713"/>
              <a:ext cx="431528" cy="276999"/>
            </a:xfrm>
            <a:prstGeom prst="rect">
              <a:avLst/>
            </a:prstGeom>
            <a:noFill/>
          </p:spPr>
          <p:txBody>
            <a:bodyPr wrap="none" rtlCol="0">
              <a:spAutoFit/>
            </a:bodyPr>
            <a:lstStyle/>
            <a:p>
              <a:pPr>
                <a:spcBef>
                  <a:spcPts val="400"/>
                </a:spcBef>
              </a:pPr>
              <a:r>
                <a:rPr kumimoji="1" lang="en-US" altLang="ja-JP"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gs</a:t>
              </a:r>
              <a:endParaRPr kumimoji="1" lang="ja-JP" altLang="en-US"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14" name="テキスト ボックス 113">
              <a:extLst>
                <a:ext uri="{FF2B5EF4-FFF2-40B4-BE49-F238E27FC236}">
                  <a16:creationId xmlns:a16="http://schemas.microsoft.com/office/drawing/2014/main" id="{7236B003-ECE2-45C9-8E26-BC780B670CC8}"/>
                </a:ext>
              </a:extLst>
            </p:cNvPr>
            <p:cNvSpPr txBox="1"/>
            <p:nvPr/>
          </p:nvSpPr>
          <p:spPr>
            <a:xfrm>
              <a:off x="1494047" y="4201443"/>
              <a:ext cx="431528" cy="276999"/>
            </a:xfrm>
            <a:prstGeom prst="rect">
              <a:avLst/>
            </a:prstGeom>
            <a:noFill/>
          </p:spPr>
          <p:txBody>
            <a:bodyPr wrap="none" rtlCol="0">
              <a:spAutoFit/>
            </a:bodyPr>
            <a:lstStyle/>
            <a:p>
              <a:pPr>
                <a:spcBef>
                  <a:spcPts val="400"/>
                </a:spcBef>
              </a:pPr>
              <a:r>
                <a:rPr kumimoji="1" lang="en-US" altLang="ja-JP"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15" name="直線コネクタ 114">
              <a:extLst>
                <a:ext uri="{FF2B5EF4-FFF2-40B4-BE49-F238E27FC236}">
                  <a16:creationId xmlns:a16="http://schemas.microsoft.com/office/drawing/2014/main" id="{CB9F7C23-4110-42E6-98B9-956CC66A3895}"/>
                </a:ext>
              </a:extLst>
            </p:cNvPr>
            <p:cNvCxnSpPr>
              <a:cxnSpLocks/>
            </p:cNvCxnSpPr>
            <p:nvPr/>
          </p:nvCxnSpPr>
          <p:spPr>
            <a:xfrm flipV="1">
              <a:off x="1455163" y="4384926"/>
              <a:ext cx="0" cy="29553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599C93DB-9599-424D-B194-F07D1DDE938A}"/>
                </a:ext>
              </a:extLst>
            </p:cNvPr>
            <p:cNvCxnSpPr>
              <a:cxnSpLocks/>
            </p:cNvCxnSpPr>
            <p:nvPr/>
          </p:nvCxnSpPr>
          <p:spPr>
            <a:xfrm flipV="1">
              <a:off x="814205" y="4000500"/>
              <a:ext cx="0" cy="21598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E2634674-32EB-43ED-A99B-B5CC2CE01AF0}"/>
                </a:ext>
              </a:extLst>
            </p:cNvPr>
            <p:cNvCxnSpPr>
              <a:cxnSpLocks/>
            </p:cNvCxnSpPr>
            <p:nvPr/>
          </p:nvCxnSpPr>
          <p:spPr>
            <a:xfrm flipV="1">
              <a:off x="818515" y="4291817"/>
              <a:ext cx="0" cy="21598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8C80C592-26AD-42F7-A795-FC15391BDCD7}"/>
                </a:ext>
              </a:extLst>
            </p:cNvPr>
            <p:cNvCxnSpPr>
              <a:cxnSpLocks/>
            </p:cNvCxnSpPr>
            <p:nvPr/>
          </p:nvCxnSpPr>
          <p:spPr>
            <a:xfrm flipV="1">
              <a:off x="814205" y="4586562"/>
              <a:ext cx="0" cy="9389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pic>
        <p:nvPicPr>
          <p:cNvPr id="127" name="図 126">
            <a:extLst>
              <a:ext uri="{FF2B5EF4-FFF2-40B4-BE49-F238E27FC236}">
                <a16:creationId xmlns:a16="http://schemas.microsoft.com/office/drawing/2014/main" id="{8BD62DA8-A098-4FCB-9371-034E4B0D0212}"/>
              </a:ext>
            </a:extLst>
          </p:cNvPr>
          <p:cNvPicPr>
            <a:picLocks noChangeAspect="1"/>
          </p:cNvPicPr>
          <p:nvPr/>
        </p:nvPicPr>
        <p:blipFill>
          <a:blip r:embed="rId5"/>
          <a:stretch>
            <a:fillRect/>
          </a:stretch>
        </p:blipFill>
        <p:spPr>
          <a:xfrm>
            <a:off x="5798840" y="3745821"/>
            <a:ext cx="1442031" cy="1440000"/>
          </a:xfrm>
          <a:prstGeom prst="rect">
            <a:avLst/>
          </a:prstGeom>
        </p:spPr>
      </p:pic>
      <p:pic>
        <p:nvPicPr>
          <p:cNvPr id="128" name="図 127">
            <a:extLst>
              <a:ext uri="{FF2B5EF4-FFF2-40B4-BE49-F238E27FC236}">
                <a16:creationId xmlns:a16="http://schemas.microsoft.com/office/drawing/2014/main" id="{DBB925C5-7596-447F-B04B-369A91575900}"/>
              </a:ext>
            </a:extLst>
          </p:cNvPr>
          <p:cNvPicPr>
            <a:picLocks noChangeAspect="1"/>
          </p:cNvPicPr>
          <p:nvPr/>
        </p:nvPicPr>
        <p:blipFill>
          <a:blip r:embed="rId6"/>
          <a:stretch>
            <a:fillRect/>
          </a:stretch>
        </p:blipFill>
        <p:spPr>
          <a:xfrm>
            <a:off x="7106591" y="3739421"/>
            <a:ext cx="1177627" cy="1440000"/>
          </a:xfrm>
          <a:prstGeom prst="rect">
            <a:avLst/>
          </a:prstGeom>
        </p:spPr>
      </p:pic>
      <p:sp>
        <p:nvSpPr>
          <p:cNvPr id="131" name="テキスト ボックス 130">
            <a:extLst>
              <a:ext uri="{FF2B5EF4-FFF2-40B4-BE49-F238E27FC236}">
                <a16:creationId xmlns:a16="http://schemas.microsoft.com/office/drawing/2014/main" id="{652669B8-2394-4DF6-94C8-8903D0324363}"/>
              </a:ext>
            </a:extLst>
          </p:cNvPr>
          <p:cNvSpPr txBox="1"/>
          <p:nvPr/>
        </p:nvSpPr>
        <p:spPr>
          <a:xfrm rot="16200000">
            <a:off x="5096413" y="4220951"/>
            <a:ext cx="1250663"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Capacitance [pF]</a:t>
            </a:r>
          </a:p>
        </p:txBody>
      </p:sp>
      <p:sp>
        <p:nvSpPr>
          <p:cNvPr id="133" name="テキスト ボックス 132">
            <a:extLst>
              <a:ext uri="{FF2B5EF4-FFF2-40B4-BE49-F238E27FC236}">
                <a16:creationId xmlns:a16="http://schemas.microsoft.com/office/drawing/2014/main" id="{67F850BB-DC3B-4E2D-A1B9-B0843089CD9B}"/>
              </a:ext>
            </a:extLst>
          </p:cNvPr>
          <p:cNvSpPr txBox="1"/>
          <p:nvPr/>
        </p:nvSpPr>
        <p:spPr>
          <a:xfrm>
            <a:off x="6247165" y="4968689"/>
            <a:ext cx="350591" cy="184666"/>
          </a:xfrm>
          <a:prstGeom prst="rect">
            <a:avLst/>
          </a:prstGeom>
          <a:solidFill>
            <a:schemeClr val="bg1"/>
          </a:solidFill>
        </p:spPr>
        <p:txBody>
          <a:bodyPr wrap="none" lIns="72000" tIns="0" rIns="72000" bIns="0" rtlCol="0">
            <a:spAutoFit/>
          </a:bodyPr>
          <a:lstStyle/>
          <a:p>
            <a:pPr>
              <a:spcBef>
                <a:spcPts val="400"/>
              </a:spcBef>
            </a:pPr>
            <a:r>
              <a:rPr lang="en-US" altLang="ja-JP" sz="12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3G</a:t>
            </a:r>
          </a:p>
        </p:txBody>
      </p:sp>
      <p:sp>
        <p:nvSpPr>
          <p:cNvPr id="99" name="テキスト ボックス 98">
            <a:extLst>
              <a:ext uri="{FF2B5EF4-FFF2-40B4-BE49-F238E27FC236}">
                <a16:creationId xmlns:a16="http://schemas.microsoft.com/office/drawing/2014/main" id="{6EA59E46-21B7-4F6A-B075-F05B21ADDA94}"/>
              </a:ext>
            </a:extLst>
          </p:cNvPr>
          <p:cNvSpPr txBox="1"/>
          <p:nvPr/>
        </p:nvSpPr>
        <p:spPr>
          <a:xfrm>
            <a:off x="6408382" y="3801266"/>
            <a:ext cx="474810" cy="276999"/>
          </a:xfrm>
          <a:prstGeom prst="rect">
            <a:avLst/>
          </a:prstGeom>
          <a:noFill/>
        </p:spPr>
        <p:txBody>
          <a:bodyPr wrap="non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oss</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0" name="テキスト ボックス 99">
            <a:extLst>
              <a:ext uri="{FF2B5EF4-FFF2-40B4-BE49-F238E27FC236}">
                <a16:creationId xmlns:a16="http://schemas.microsoft.com/office/drawing/2014/main" id="{19FAC882-99C2-4E9D-AD66-F841CA0CBC95}"/>
              </a:ext>
            </a:extLst>
          </p:cNvPr>
          <p:cNvSpPr txBox="1"/>
          <p:nvPr/>
        </p:nvSpPr>
        <p:spPr>
          <a:xfrm>
            <a:off x="7312737" y="3816812"/>
            <a:ext cx="449162" cy="276999"/>
          </a:xfrm>
          <a:prstGeom prst="rect">
            <a:avLst/>
          </a:prstGeom>
          <a:noFill/>
        </p:spPr>
        <p:txBody>
          <a:bodyPr wrap="non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rss</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4" name="矢印: 下 133">
            <a:extLst>
              <a:ext uri="{FF2B5EF4-FFF2-40B4-BE49-F238E27FC236}">
                <a16:creationId xmlns:a16="http://schemas.microsoft.com/office/drawing/2014/main" id="{9B704D6B-41DD-4B25-9417-32D87F56E50A}"/>
              </a:ext>
            </a:extLst>
          </p:cNvPr>
          <p:cNvSpPr/>
          <p:nvPr/>
        </p:nvSpPr>
        <p:spPr>
          <a:xfrm>
            <a:off x="6747352" y="4066269"/>
            <a:ext cx="271679" cy="108477"/>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5" name="矢印: 下 134">
            <a:extLst>
              <a:ext uri="{FF2B5EF4-FFF2-40B4-BE49-F238E27FC236}">
                <a16:creationId xmlns:a16="http://schemas.microsoft.com/office/drawing/2014/main" id="{A0815604-AD05-4CB3-BCD4-A52B84C95D2B}"/>
              </a:ext>
            </a:extLst>
          </p:cNvPr>
          <p:cNvSpPr/>
          <p:nvPr/>
        </p:nvSpPr>
        <p:spPr>
          <a:xfrm>
            <a:off x="7781890" y="4553949"/>
            <a:ext cx="271679" cy="294573"/>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6" name="テキスト ボックス 135">
            <a:extLst>
              <a:ext uri="{FF2B5EF4-FFF2-40B4-BE49-F238E27FC236}">
                <a16:creationId xmlns:a16="http://schemas.microsoft.com/office/drawing/2014/main" id="{24372B4D-0CEE-4E9A-B2CD-734BA580C009}"/>
              </a:ext>
            </a:extLst>
          </p:cNvPr>
          <p:cNvSpPr txBox="1"/>
          <p:nvPr/>
        </p:nvSpPr>
        <p:spPr>
          <a:xfrm>
            <a:off x="7281587" y="4953449"/>
            <a:ext cx="350591" cy="184666"/>
          </a:xfrm>
          <a:prstGeom prst="rect">
            <a:avLst/>
          </a:prstGeom>
          <a:solidFill>
            <a:schemeClr val="bg1"/>
          </a:solidFill>
        </p:spPr>
        <p:txBody>
          <a:bodyPr wrap="none" lIns="72000" tIns="0" rIns="72000" bIns="0" rtlCol="0">
            <a:spAutoFit/>
          </a:bodyPr>
          <a:lstStyle/>
          <a:p>
            <a:pPr>
              <a:spcBef>
                <a:spcPts val="400"/>
              </a:spcBef>
            </a:pPr>
            <a:r>
              <a:rPr lang="en-US" altLang="ja-JP" sz="12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3G</a:t>
            </a:r>
          </a:p>
        </p:txBody>
      </p:sp>
      <p:sp>
        <p:nvSpPr>
          <p:cNvPr id="137" name="テキスト ボックス 136">
            <a:extLst>
              <a:ext uri="{FF2B5EF4-FFF2-40B4-BE49-F238E27FC236}">
                <a16:creationId xmlns:a16="http://schemas.microsoft.com/office/drawing/2014/main" id="{C474386E-3E86-4AE0-888B-A0FE448EEE3E}"/>
              </a:ext>
            </a:extLst>
          </p:cNvPr>
          <p:cNvSpPr txBox="1"/>
          <p:nvPr/>
        </p:nvSpPr>
        <p:spPr>
          <a:xfrm>
            <a:off x="7749706" y="4954246"/>
            <a:ext cx="350591" cy="184666"/>
          </a:xfrm>
          <a:prstGeom prst="rect">
            <a:avLst/>
          </a:prstGeom>
          <a:solidFill>
            <a:schemeClr val="bg1"/>
          </a:solidFill>
        </p:spPr>
        <p:txBody>
          <a:bodyPr wrap="none" lIns="72000" tIns="0" rIns="72000" bIns="0" rtlCol="0">
            <a:spAutoFit/>
          </a:bodyPr>
          <a:lstStyle/>
          <a:p>
            <a:pPr>
              <a:spcBef>
                <a:spcPts val="400"/>
              </a:spcBef>
            </a:pPr>
            <a:r>
              <a:rPr lang="en-US" altLang="ja-JP" sz="12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4G</a:t>
            </a:r>
          </a:p>
        </p:txBody>
      </p:sp>
      <p:sp>
        <p:nvSpPr>
          <p:cNvPr id="138" name="テキスト ボックス 137">
            <a:extLst>
              <a:ext uri="{FF2B5EF4-FFF2-40B4-BE49-F238E27FC236}">
                <a16:creationId xmlns:a16="http://schemas.microsoft.com/office/drawing/2014/main" id="{0573390B-338B-439F-BE99-EA08D302B7C5}"/>
              </a:ext>
            </a:extLst>
          </p:cNvPr>
          <p:cNvSpPr txBox="1"/>
          <p:nvPr/>
        </p:nvSpPr>
        <p:spPr>
          <a:xfrm>
            <a:off x="6736246" y="4961866"/>
            <a:ext cx="350591" cy="184666"/>
          </a:xfrm>
          <a:prstGeom prst="rect">
            <a:avLst/>
          </a:prstGeom>
          <a:solidFill>
            <a:schemeClr val="bg1"/>
          </a:solidFill>
        </p:spPr>
        <p:txBody>
          <a:bodyPr wrap="none" lIns="72000" tIns="0" rIns="72000" bIns="0" rtlCol="0">
            <a:spAutoFit/>
          </a:bodyPr>
          <a:lstStyle/>
          <a:p>
            <a:pPr>
              <a:spcBef>
                <a:spcPts val="400"/>
              </a:spcBef>
            </a:pPr>
            <a:r>
              <a:rPr lang="en-US" altLang="ja-JP" sz="12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4G</a:t>
            </a:r>
          </a:p>
        </p:txBody>
      </p:sp>
      <p:sp>
        <p:nvSpPr>
          <p:cNvPr id="139" name="矢印: 下 138">
            <a:extLst>
              <a:ext uri="{FF2B5EF4-FFF2-40B4-BE49-F238E27FC236}">
                <a16:creationId xmlns:a16="http://schemas.microsoft.com/office/drawing/2014/main" id="{27719171-DA71-42CB-BB36-58525CE2E8DC}"/>
              </a:ext>
            </a:extLst>
          </p:cNvPr>
          <p:cNvSpPr/>
          <p:nvPr/>
        </p:nvSpPr>
        <p:spPr>
          <a:xfrm>
            <a:off x="6904264" y="5571301"/>
            <a:ext cx="108000" cy="288000"/>
          </a:xfrm>
          <a:prstGeom prst="downArrow">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0" name="矢印: 下 139">
            <a:extLst>
              <a:ext uri="{FF2B5EF4-FFF2-40B4-BE49-F238E27FC236}">
                <a16:creationId xmlns:a16="http://schemas.microsoft.com/office/drawing/2014/main" id="{1A50C057-6D2D-4464-B3CE-0C460F9CB800}"/>
              </a:ext>
            </a:extLst>
          </p:cNvPr>
          <p:cNvSpPr/>
          <p:nvPr/>
        </p:nvSpPr>
        <p:spPr>
          <a:xfrm>
            <a:off x="6270303" y="5575648"/>
            <a:ext cx="108000" cy="216000"/>
          </a:xfrm>
          <a:prstGeom prst="downArrow">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1" name="正方形/長方形 140">
            <a:extLst>
              <a:ext uri="{FF2B5EF4-FFF2-40B4-BE49-F238E27FC236}">
                <a16:creationId xmlns:a16="http://schemas.microsoft.com/office/drawing/2014/main" id="{8E7DDF7C-0BD3-4156-895C-9490D93A4087}"/>
              </a:ext>
            </a:extLst>
          </p:cNvPr>
          <p:cNvSpPr/>
          <p:nvPr/>
        </p:nvSpPr>
        <p:spPr>
          <a:xfrm>
            <a:off x="6313590" y="5576749"/>
            <a:ext cx="396000" cy="54000"/>
          </a:xfrm>
          <a:prstGeom prst="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42" name="図 141">
            <a:extLst>
              <a:ext uri="{FF2B5EF4-FFF2-40B4-BE49-F238E27FC236}">
                <a16:creationId xmlns:a16="http://schemas.microsoft.com/office/drawing/2014/main" id="{789BD000-9339-4F1C-B370-0272E55D20AA}"/>
              </a:ext>
            </a:extLst>
          </p:cNvPr>
          <p:cNvPicPr>
            <a:picLocks noChangeAspect="1"/>
          </p:cNvPicPr>
          <p:nvPr/>
        </p:nvPicPr>
        <p:blipFill>
          <a:blip r:embed="rId7"/>
          <a:stretch>
            <a:fillRect/>
          </a:stretch>
        </p:blipFill>
        <p:spPr>
          <a:xfrm>
            <a:off x="9384160" y="3465506"/>
            <a:ext cx="1455287" cy="1440000"/>
          </a:xfrm>
          <a:prstGeom prst="rect">
            <a:avLst/>
          </a:prstGeom>
        </p:spPr>
      </p:pic>
      <p:sp>
        <p:nvSpPr>
          <p:cNvPr id="143" name="テキスト ボックス 142">
            <a:extLst>
              <a:ext uri="{FF2B5EF4-FFF2-40B4-BE49-F238E27FC236}">
                <a16:creationId xmlns:a16="http://schemas.microsoft.com/office/drawing/2014/main" id="{840FB2F3-FA59-4ABE-B72D-047171F1ED2F}"/>
              </a:ext>
            </a:extLst>
          </p:cNvPr>
          <p:cNvSpPr txBox="1"/>
          <p:nvPr/>
        </p:nvSpPr>
        <p:spPr>
          <a:xfrm rot="16200000">
            <a:off x="8493074" y="3979609"/>
            <a:ext cx="1461728" cy="253916"/>
          </a:xfrm>
          <a:prstGeom prst="rect">
            <a:avLst/>
          </a:prstGeom>
          <a:noFill/>
        </p:spPr>
        <p:txBody>
          <a:bodyPr wrap="squar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Capacitance Ratio []</a:t>
            </a:r>
          </a:p>
        </p:txBody>
      </p:sp>
      <p:sp>
        <p:nvSpPr>
          <p:cNvPr id="144" name="矢印: 下 143">
            <a:extLst>
              <a:ext uri="{FF2B5EF4-FFF2-40B4-BE49-F238E27FC236}">
                <a16:creationId xmlns:a16="http://schemas.microsoft.com/office/drawing/2014/main" id="{987F62E9-0F13-4EF4-8574-F55D0E1960C4}"/>
              </a:ext>
            </a:extLst>
          </p:cNvPr>
          <p:cNvSpPr/>
          <p:nvPr/>
        </p:nvSpPr>
        <p:spPr>
          <a:xfrm>
            <a:off x="10350634" y="3779028"/>
            <a:ext cx="271679" cy="785290"/>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3" name="正方形/長方形 172">
            <a:extLst>
              <a:ext uri="{FF2B5EF4-FFF2-40B4-BE49-F238E27FC236}">
                <a16:creationId xmlns:a16="http://schemas.microsoft.com/office/drawing/2014/main" id="{56FF46DA-B127-4C16-937F-04CB7BC149BB}"/>
              </a:ext>
            </a:extLst>
          </p:cNvPr>
          <p:cNvSpPr/>
          <p:nvPr/>
        </p:nvSpPr>
        <p:spPr>
          <a:xfrm>
            <a:off x="6778937" y="5572814"/>
            <a:ext cx="180000" cy="54000"/>
          </a:xfrm>
          <a:prstGeom prst="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7" name="テキスト ボックス 176">
            <a:extLst>
              <a:ext uri="{FF2B5EF4-FFF2-40B4-BE49-F238E27FC236}">
                <a16:creationId xmlns:a16="http://schemas.microsoft.com/office/drawing/2014/main" id="{7C9E1136-546B-462B-9F39-38DFFC8E5D15}"/>
              </a:ext>
            </a:extLst>
          </p:cNvPr>
          <p:cNvSpPr txBox="1"/>
          <p:nvPr/>
        </p:nvSpPr>
        <p:spPr>
          <a:xfrm>
            <a:off x="9806817" y="3513211"/>
            <a:ext cx="914033" cy="276999"/>
          </a:xfrm>
          <a:prstGeom prst="rect">
            <a:avLst/>
          </a:prstGeom>
          <a:noFill/>
        </p:spPr>
        <p:txBody>
          <a:bodyPr wrap="non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rss</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lang="en-US" altLang="ja-JP"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iss</a:t>
            </a:r>
            <a:r>
              <a:rPr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比</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8" name="テキスト ボックス 177">
            <a:extLst>
              <a:ext uri="{FF2B5EF4-FFF2-40B4-BE49-F238E27FC236}">
                <a16:creationId xmlns:a16="http://schemas.microsoft.com/office/drawing/2014/main" id="{B22A507A-C3E9-4ED6-B490-61FAB951919B}"/>
              </a:ext>
            </a:extLst>
          </p:cNvPr>
          <p:cNvSpPr txBox="1"/>
          <p:nvPr/>
        </p:nvSpPr>
        <p:spPr>
          <a:xfrm>
            <a:off x="7643844" y="3563877"/>
            <a:ext cx="841897" cy="276999"/>
          </a:xfrm>
          <a:prstGeom prst="rect">
            <a:avLst/>
          </a:prstGeom>
          <a:noFill/>
        </p:spPr>
        <p:txBody>
          <a:bodyPr wrap="non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=10V</a:t>
            </a:r>
          </a:p>
        </p:txBody>
      </p:sp>
      <p:sp>
        <p:nvSpPr>
          <p:cNvPr id="179" name="テキスト ボックス 178">
            <a:extLst>
              <a:ext uri="{FF2B5EF4-FFF2-40B4-BE49-F238E27FC236}">
                <a16:creationId xmlns:a16="http://schemas.microsoft.com/office/drawing/2014/main" id="{D859DC51-849D-46A0-B3A5-650B215BB554}"/>
              </a:ext>
            </a:extLst>
          </p:cNvPr>
          <p:cNvSpPr txBox="1"/>
          <p:nvPr/>
        </p:nvSpPr>
        <p:spPr>
          <a:xfrm>
            <a:off x="10199418" y="3336686"/>
            <a:ext cx="841897" cy="276999"/>
          </a:xfrm>
          <a:prstGeom prst="rect">
            <a:avLst/>
          </a:prstGeom>
          <a:noFill/>
        </p:spPr>
        <p:txBody>
          <a:bodyPr wrap="non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=10V</a:t>
            </a:r>
          </a:p>
        </p:txBody>
      </p:sp>
      <p:grpSp>
        <p:nvGrpSpPr>
          <p:cNvPr id="195" name="グループ化 194">
            <a:extLst>
              <a:ext uri="{FF2B5EF4-FFF2-40B4-BE49-F238E27FC236}">
                <a16:creationId xmlns:a16="http://schemas.microsoft.com/office/drawing/2014/main" id="{2F52AB23-40BA-432E-8659-027C0507A9C7}"/>
              </a:ext>
            </a:extLst>
          </p:cNvPr>
          <p:cNvGrpSpPr/>
          <p:nvPr/>
        </p:nvGrpSpPr>
        <p:grpSpPr>
          <a:xfrm>
            <a:off x="10412004" y="5277920"/>
            <a:ext cx="1374389" cy="871056"/>
            <a:chOff x="10030027" y="5093326"/>
            <a:chExt cx="1374389" cy="871056"/>
          </a:xfrm>
        </p:grpSpPr>
        <p:cxnSp>
          <p:nvCxnSpPr>
            <p:cNvPr id="186" name="直線コネクタ 185">
              <a:extLst>
                <a:ext uri="{FF2B5EF4-FFF2-40B4-BE49-F238E27FC236}">
                  <a16:creationId xmlns:a16="http://schemas.microsoft.com/office/drawing/2014/main" id="{263B8132-6B47-414A-81CC-ABE8E3237238}"/>
                </a:ext>
              </a:extLst>
            </p:cNvPr>
            <p:cNvCxnSpPr>
              <a:cxnSpLocks/>
            </p:cNvCxnSpPr>
            <p:nvPr/>
          </p:nvCxnSpPr>
          <p:spPr>
            <a:xfrm flipH="1">
              <a:off x="10030027" y="5606359"/>
              <a:ext cx="636796" cy="0"/>
            </a:xfrm>
            <a:prstGeom prst="line">
              <a:avLst/>
            </a:prstGeom>
            <a:ln w="1905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pic>
          <p:nvPicPr>
            <p:cNvPr id="146" name="図 145">
              <a:extLst>
                <a:ext uri="{FF2B5EF4-FFF2-40B4-BE49-F238E27FC236}">
                  <a16:creationId xmlns:a16="http://schemas.microsoft.com/office/drawing/2014/main" id="{987F0001-FC98-429D-8760-721EF1ADC479}"/>
                </a:ext>
              </a:extLst>
            </p:cNvPr>
            <p:cNvPicPr>
              <a:picLocks noChangeAspect="1"/>
            </p:cNvPicPr>
            <p:nvPr/>
          </p:nvPicPr>
          <p:blipFill>
            <a:blip r:embed="rId4"/>
            <a:stretch>
              <a:fillRect/>
            </a:stretch>
          </p:blipFill>
          <p:spPr>
            <a:xfrm>
              <a:off x="10836349" y="5345655"/>
              <a:ext cx="274678" cy="335717"/>
            </a:xfrm>
            <a:prstGeom prst="rect">
              <a:avLst/>
            </a:prstGeom>
          </p:spPr>
        </p:pic>
        <p:grpSp>
          <p:nvGrpSpPr>
            <p:cNvPr id="147" name="グループ化 146">
              <a:extLst>
                <a:ext uri="{FF2B5EF4-FFF2-40B4-BE49-F238E27FC236}">
                  <a16:creationId xmlns:a16="http://schemas.microsoft.com/office/drawing/2014/main" id="{A075138B-C595-424C-BAF1-3117AFF93A8E}"/>
                </a:ext>
              </a:extLst>
            </p:cNvPr>
            <p:cNvGrpSpPr/>
            <p:nvPr/>
          </p:nvGrpSpPr>
          <p:grpSpPr>
            <a:xfrm rot="5400000">
              <a:off x="10629955" y="5350180"/>
              <a:ext cx="64169" cy="180001"/>
              <a:chOff x="248653" y="4953938"/>
              <a:chExt cx="64169" cy="180001"/>
            </a:xfrm>
          </p:grpSpPr>
          <p:cxnSp>
            <p:nvCxnSpPr>
              <p:cNvPr id="167" name="直線コネクタ 166">
                <a:extLst>
                  <a:ext uri="{FF2B5EF4-FFF2-40B4-BE49-F238E27FC236}">
                    <a16:creationId xmlns:a16="http://schemas.microsoft.com/office/drawing/2014/main" id="{6CD6F4E2-E42C-472F-B589-2A48F47783F6}"/>
                  </a:ext>
                </a:extLst>
              </p:cNvPr>
              <p:cNvCxnSpPr/>
              <p:nvPr/>
            </p:nvCxnSpPr>
            <p:spPr>
              <a:xfrm>
                <a:off x="248653" y="4953938"/>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a:extLst>
                  <a:ext uri="{FF2B5EF4-FFF2-40B4-BE49-F238E27FC236}">
                    <a16:creationId xmlns:a16="http://schemas.microsoft.com/office/drawing/2014/main" id="{729BA290-8238-4CD1-92D6-1DE2D59E0A33}"/>
                  </a:ext>
                </a:extLst>
              </p:cNvPr>
              <p:cNvCxnSpPr/>
              <p:nvPr/>
            </p:nvCxnSpPr>
            <p:spPr>
              <a:xfrm>
                <a:off x="312822" y="4953939"/>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48" name="グループ化 147">
              <a:extLst>
                <a:ext uri="{FF2B5EF4-FFF2-40B4-BE49-F238E27FC236}">
                  <a16:creationId xmlns:a16="http://schemas.microsoft.com/office/drawing/2014/main" id="{4EF79323-6F69-4F8E-8EC1-69FFB581AA58}"/>
                </a:ext>
              </a:extLst>
            </p:cNvPr>
            <p:cNvGrpSpPr/>
            <p:nvPr/>
          </p:nvGrpSpPr>
          <p:grpSpPr>
            <a:xfrm rot="5400000">
              <a:off x="10641373" y="5644925"/>
              <a:ext cx="64169" cy="180001"/>
              <a:chOff x="248653" y="4953938"/>
              <a:chExt cx="64169" cy="180001"/>
            </a:xfrm>
          </p:grpSpPr>
          <p:cxnSp>
            <p:nvCxnSpPr>
              <p:cNvPr id="165" name="直線コネクタ 164">
                <a:extLst>
                  <a:ext uri="{FF2B5EF4-FFF2-40B4-BE49-F238E27FC236}">
                    <a16:creationId xmlns:a16="http://schemas.microsoft.com/office/drawing/2014/main" id="{B9729857-5881-4156-866F-3B4453408ED5}"/>
                  </a:ext>
                </a:extLst>
              </p:cNvPr>
              <p:cNvCxnSpPr/>
              <p:nvPr/>
            </p:nvCxnSpPr>
            <p:spPr>
              <a:xfrm>
                <a:off x="248653" y="4953938"/>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a:extLst>
                  <a:ext uri="{FF2B5EF4-FFF2-40B4-BE49-F238E27FC236}">
                    <a16:creationId xmlns:a16="http://schemas.microsoft.com/office/drawing/2014/main" id="{7B5C3B96-7692-4629-8021-F4120E1C471A}"/>
                  </a:ext>
                </a:extLst>
              </p:cNvPr>
              <p:cNvCxnSpPr/>
              <p:nvPr/>
            </p:nvCxnSpPr>
            <p:spPr>
              <a:xfrm>
                <a:off x="312822" y="4953939"/>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49" name="直線コネクタ 148">
              <a:extLst>
                <a:ext uri="{FF2B5EF4-FFF2-40B4-BE49-F238E27FC236}">
                  <a16:creationId xmlns:a16="http://schemas.microsoft.com/office/drawing/2014/main" id="{C6BB868C-37D1-4603-BDBB-050082AA46ED}"/>
                </a:ext>
              </a:extLst>
            </p:cNvPr>
            <p:cNvCxnSpPr>
              <a:cxnSpLocks/>
            </p:cNvCxnSpPr>
            <p:nvPr/>
          </p:nvCxnSpPr>
          <p:spPr>
            <a:xfrm flipH="1">
              <a:off x="10673457" y="5606359"/>
              <a:ext cx="181414" cy="0"/>
            </a:xfrm>
            <a:prstGeom prst="line">
              <a:avLst/>
            </a:prstGeom>
            <a:ln w="190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25535CC8-DB4A-47FC-BD51-411A42B9F3C2}"/>
                </a:ext>
              </a:extLst>
            </p:cNvPr>
            <p:cNvCxnSpPr>
              <a:cxnSpLocks/>
            </p:cNvCxnSpPr>
            <p:nvPr/>
          </p:nvCxnSpPr>
          <p:spPr>
            <a:xfrm flipV="1">
              <a:off x="11089237" y="5596833"/>
              <a:ext cx="0" cy="273789"/>
            </a:xfrm>
            <a:prstGeom prst="line">
              <a:avLst/>
            </a:prstGeom>
            <a:ln w="1905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33696F06-82D7-47BF-BA2C-B225EE987E6E}"/>
                </a:ext>
              </a:extLst>
            </p:cNvPr>
            <p:cNvCxnSpPr>
              <a:cxnSpLocks/>
            </p:cNvCxnSpPr>
            <p:nvPr/>
          </p:nvCxnSpPr>
          <p:spPr>
            <a:xfrm flipH="1">
              <a:off x="10673457" y="5870432"/>
              <a:ext cx="64095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2" name="テキスト ボックス 151">
              <a:extLst>
                <a:ext uri="{FF2B5EF4-FFF2-40B4-BE49-F238E27FC236}">
                  <a16:creationId xmlns:a16="http://schemas.microsoft.com/office/drawing/2014/main" id="{E77FC6FC-60B5-48AE-8F16-E82499B7F4E5}"/>
                </a:ext>
              </a:extLst>
            </p:cNvPr>
            <p:cNvSpPr txBox="1"/>
            <p:nvPr/>
          </p:nvSpPr>
          <p:spPr>
            <a:xfrm>
              <a:off x="10219747" y="5096005"/>
              <a:ext cx="444352" cy="276999"/>
            </a:xfrm>
            <a:prstGeom prst="rect">
              <a:avLst/>
            </a:prstGeom>
            <a:noFill/>
          </p:spPr>
          <p:txBody>
            <a:bodyPr wrap="none" rtlCol="0">
              <a:spAutoFit/>
            </a:bodyPr>
            <a:lstStyle/>
            <a:p>
              <a:pPr>
                <a:spcBef>
                  <a:spcPts val="400"/>
                </a:spcBef>
              </a:pPr>
              <a:r>
                <a:rPr kumimoji="1" lang="en-US" altLang="ja-JP"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gd</a:t>
              </a:r>
              <a:endParaRPr kumimoji="1" lang="ja-JP" altLang="en-US"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53" name="直線コネクタ 152">
              <a:extLst>
                <a:ext uri="{FF2B5EF4-FFF2-40B4-BE49-F238E27FC236}">
                  <a16:creationId xmlns:a16="http://schemas.microsoft.com/office/drawing/2014/main" id="{A8E4A6FA-A3B9-49CD-A6E8-F0B9FDCE828F}"/>
                </a:ext>
              </a:extLst>
            </p:cNvPr>
            <p:cNvCxnSpPr>
              <a:cxnSpLocks/>
            </p:cNvCxnSpPr>
            <p:nvPr/>
          </p:nvCxnSpPr>
          <p:spPr>
            <a:xfrm flipV="1">
              <a:off x="11089237" y="5180948"/>
              <a:ext cx="0" cy="235170"/>
            </a:xfrm>
            <a:prstGeom prst="line">
              <a:avLst/>
            </a:prstGeom>
            <a:ln w="190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BB4898A1-8BE7-4B6F-87F5-31DAF746D7DD}"/>
                </a:ext>
              </a:extLst>
            </p:cNvPr>
            <p:cNvCxnSpPr>
              <a:cxnSpLocks/>
            </p:cNvCxnSpPr>
            <p:nvPr/>
          </p:nvCxnSpPr>
          <p:spPr>
            <a:xfrm flipH="1">
              <a:off x="10673457" y="5180948"/>
              <a:ext cx="64095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ACF06A1B-67BE-47B1-93AC-D7F9767AD0DC}"/>
                </a:ext>
              </a:extLst>
            </p:cNvPr>
            <p:cNvCxnSpPr>
              <a:cxnSpLocks/>
            </p:cNvCxnSpPr>
            <p:nvPr/>
          </p:nvCxnSpPr>
          <p:spPr>
            <a:xfrm flipV="1">
              <a:off x="11314415" y="5180948"/>
              <a:ext cx="0" cy="31191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6" name="グループ化 155">
              <a:extLst>
                <a:ext uri="{FF2B5EF4-FFF2-40B4-BE49-F238E27FC236}">
                  <a16:creationId xmlns:a16="http://schemas.microsoft.com/office/drawing/2014/main" id="{2C4D1A15-4778-4432-8360-C753FF2FE8F8}"/>
                </a:ext>
              </a:extLst>
            </p:cNvPr>
            <p:cNvGrpSpPr/>
            <p:nvPr/>
          </p:nvGrpSpPr>
          <p:grpSpPr>
            <a:xfrm rot="5400000">
              <a:off x="11282331" y="5436778"/>
              <a:ext cx="64169" cy="180001"/>
              <a:chOff x="248653" y="4953938"/>
              <a:chExt cx="64169" cy="180001"/>
            </a:xfrm>
          </p:grpSpPr>
          <p:cxnSp>
            <p:nvCxnSpPr>
              <p:cNvPr id="163" name="直線コネクタ 162">
                <a:extLst>
                  <a:ext uri="{FF2B5EF4-FFF2-40B4-BE49-F238E27FC236}">
                    <a16:creationId xmlns:a16="http://schemas.microsoft.com/office/drawing/2014/main" id="{39D01005-6476-4C5A-8B0C-13C5E4073A9D}"/>
                  </a:ext>
                </a:extLst>
              </p:cNvPr>
              <p:cNvCxnSpPr/>
              <p:nvPr/>
            </p:nvCxnSpPr>
            <p:spPr>
              <a:xfrm>
                <a:off x="248653" y="4953938"/>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a:extLst>
                  <a:ext uri="{FF2B5EF4-FFF2-40B4-BE49-F238E27FC236}">
                    <a16:creationId xmlns:a16="http://schemas.microsoft.com/office/drawing/2014/main" id="{23E97D40-A807-4707-9FA0-EF80318E5051}"/>
                  </a:ext>
                </a:extLst>
              </p:cNvPr>
              <p:cNvCxnSpPr/>
              <p:nvPr/>
            </p:nvCxnSpPr>
            <p:spPr>
              <a:xfrm>
                <a:off x="312822" y="4953939"/>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57" name="テキスト ボックス 156">
              <a:extLst>
                <a:ext uri="{FF2B5EF4-FFF2-40B4-BE49-F238E27FC236}">
                  <a16:creationId xmlns:a16="http://schemas.microsoft.com/office/drawing/2014/main" id="{B266C314-D316-43C8-A828-082F08FCF871}"/>
                </a:ext>
              </a:extLst>
            </p:cNvPr>
            <p:cNvSpPr txBox="1"/>
            <p:nvPr/>
          </p:nvSpPr>
          <p:spPr>
            <a:xfrm>
              <a:off x="10296821" y="5687383"/>
              <a:ext cx="431528" cy="276999"/>
            </a:xfrm>
            <a:prstGeom prst="rect">
              <a:avLst/>
            </a:prstGeom>
            <a:noFill/>
          </p:spPr>
          <p:txBody>
            <a:bodyPr wrap="none" rtlCol="0">
              <a:spAutoFit/>
            </a:bodyPr>
            <a:lstStyle/>
            <a:p>
              <a:pPr>
                <a:spcBef>
                  <a:spcPts val="400"/>
                </a:spcBef>
              </a:pPr>
              <a:r>
                <a:rPr kumimoji="1" lang="en-US" altLang="ja-JP"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gs</a:t>
              </a:r>
              <a:endParaRPr kumimoji="1" lang="ja-JP" altLang="en-US"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8" name="テキスト ボックス 157">
              <a:extLst>
                <a:ext uri="{FF2B5EF4-FFF2-40B4-BE49-F238E27FC236}">
                  <a16:creationId xmlns:a16="http://schemas.microsoft.com/office/drawing/2014/main" id="{D74578BC-3531-42C5-990A-DE1C16F1AB2F}"/>
                </a:ext>
              </a:extLst>
            </p:cNvPr>
            <p:cNvSpPr txBox="1"/>
            <p:nvPr/>
          </p:nvSpPr>
          <p:spPr>
            <a:xfrm>
              <a:off x="10961957" y="5586341"/>
              <a:ext cx="431528" cy="276999"/>
            </a:xfrm>
            <a:prstGeom prst="rect">
              <a:avLst/>
            </a:prstGeom>
            <a:noFill/>
          </p:spPr>
          <p:txBody>
            <a:bodyPr wrap="none" rtlCol="0">
              <a:spAutoFit/>
            </a:bodyPr>
            <a:lstStyle/>
            <a:p>
              <a:pPr>
                <a:spcBef>
                  <a:spcPts val="400"/>
                </a:spcBef>
              </a:pPr>
              <a:r>
                <a:rPr kumimoji="1" lang="en-US" altLang="ja-JP"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59" name="直線コネクタ 158">
              <a:extLst>
                <a:ext uri="{FF2B5EF4-FFF2-40B4-BE49-F238E27FC236}">
                  <a16:creationId xmlns:a16="http://schemas.microsoft.com/office/drawing/2014/main" id="{2101244E-FBF2-4926-AC00-B76CCFD4A95B}"/>
                </a:ext>
              </a:extLst>
            </p:cNvPr>
            <p:cNvCxnSpPr>
              <a:cxnSpLocks/>
            </p:cNvCxnSpPr>
            <p:nvPr/>
          </p:nvCxnSpPr>
          <p:spPr>
            <a:xfrm flipV="1">
              <a:off x="11314415" y="5565374"/>
              <a:ext cx="0" cy="29553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37232B6B-23D5-4F47-9CEE-A0EC555D5D22}"/>
                </a:ext>
              </a:extLst>
            </p:cNvPr>
            <p:cNvCxnSpPr>
              <a:cxnSpLocks/>
            </p:cNvCxnSpPr>
            <p:nvPr/>
          </p:nvCxnSpPr>
          <p:spPr>
            <a:xfrm flipV="1">
              <a:off x="10673457" y="5180948"/>
              <a:ext cx="0" cy="21598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E8223645-AD55-42A4-9748-14D4FF2E775B}"/>
                </a:ext>
              </a:extLst>
            </p:cNvPr>
            <p:cNvCxnSpPr>
              <a:cxnSpLocks/>
            </p:cNvCxnSpPr>
            <p:nvPr/>
          </p:nvCxnSpPr>
          <p:spPr>
            <a:xfrm flipV="1">
              <a:off x="10677767" y="5472265"/>
              <a:ext cx="0" cy="21598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6D2D1235-01B6-49A7-B3FC-85B99A190FC6}"/>
                </a:ext>
              </a:extLst>
            </p:cNvPr>
            <p:cNvCxnSpPr>
              <a:cxnSpLocks/>
            </p:cNvCxnSpPr>
            <p:nvPr/>
          </p:nvCxnSpPr>
          <p:spPr>
            <a:xfrm flipV="1">
              <a:off x="10673457" y="5767010"/>
              <a:ext cx="0" cy="9389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0" name="矢印: 下 169">
              <a:extLst>
                <a:ext uri="{FF2B5EF4-FFF2-40B4-BE49-F238E27FC236}">
                  <a16:creationId xmlns:a16="http://schemas.microsoft.com/office/drawing/2014/main" id="{C22EB8E8-3399-4BED-9E01-313812B94D05}"/>
                </a:ext>
              </a:extLst>
            </p:cNvPr>
            <p:cNvSpPr/>
            <p:nvPr/>
          </p:nvSpPr>
          <p:spPr>
            <a:xfrm>
              <a:off x="10705178" y="5164497"/>
              <a:ext cx="108000" cy="216000"/>
            </a:xfrm>
            <a:prstGeom prst="downArrow">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1" name="正方形/長方形 170">
              <a:extLst>
                <a:ext uri="{FF2B5EF4-FFF2-40B4-BE49-F238E27FC236}">
                  <a16:creationId xmlns:a16="http://schemas.microsoft.com/office/drawing/2014/main" id="{41DCC2D2-493E-41D9-AC55-646F2B065874}"/>
                </a:ext>
              </a:extLst>
            </p:cNvPr>
            <p:cNvSpPr/>
            <p:nvPr/>
          </p:nvSpPr>
          <p:spPr>
            <a:xfrm>
              <a:off x="10745771" y="5156576"/>
              <a:ext cx="288000" cy="54000"/>
            </a:xfrm>
            <a:prstGeom prst="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2" name="矢印: 下 171">
              <a:extLst>
                <a:ext uri="{FF2B5EF4-FFF2-40B4-BE49-F238E27FC236}">
                  <a16:creationId xmlns:a16="http://schemas.microsoft.com/office/drawing/2014/main" id="{B30178DA-A9CB-4676-BECB-3E68238B654D}"/>
                </a:ext>
              </a:extLst>
            </p:cNvPr>
            <p:cNvSpPr/>
            <p:nvPr/>
          </p:nvSpPr>
          <p:spPr>
            <a:xfrm rot="16200000">
              <a:off x="10839441" y="5725635"/>
              <a:ext cx="108000" cy="288000"/>
            </a:xfrm>
            <a:prstGeom prst="downArrow">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4" name="矢印: 下 173">
              <a:extLst>
                <a:ext uri="{FF2B5EF4-FFF2-40B4-BE49-F238E27FC236}">
                  <a16:creationId xmlns:a16="http://schemas.microsoft.com/office/drawing/2014/main" id="{C8DB8D2A-DD82-4971-AA7C-EB4BCD15DE93}"/>
                </a:ext>
              </a:extLst>
            </p:cNvPr>
            <p:cNvSpPr/>
            <p:nvPr/>
          </p:nvSpPr>
          <p:spPr>
            <a:xfrm>
              <a:off x="10711468" y="5502042"/>
              <a:ext cx="108000" cy="178473"/>
            </a:xfrm>
            <a:prstGeom prst="downArrow">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r>
                <a:rPr kumimoji="1"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5" name="正方形/長方形 174">
              <a:extLst>
                <a:ext uri="{FF2B5EF4-FFF2-40B4-BE49-F238E27FC236}">
                  <a16:creationId xmlns:a16="http://schemas.microsoft.com/office/drawing/2014/main" id="{79F753DD-8431-4082-BF02-D82668F106D9}"/>
                </a:ext>
              </a:extLst>
            </p:cNvPr>
            <p:cNvSpPr/>
            <p:nvPr/>
          </p:nvSpPr>
          <p:spPr>
            <a:xfrm rot="5400000">
              <a:off x="10718177" y="5803280"/>
              <a:ext cx="108000" cy="54000"/>
            </a:xfrm>
            <a:prstGeom prst="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3" name="正方形/長方形 182">
              <a:extLst>
                <a:ext uri="{FF2B5EF4-FFF2-40B4-BE49-F238E27FC236}">
                  <a16:creationId xmlns:a16="http://schemas.microsoft.com/office/drawing/2014/main" id="{1124827C-9CAB-4417-BF17-F93D71919E41}"/>
                </a:ext>
              </a:extLst>
            </p:cNvPr>
            <p:cNvSpPr/>
            <p:nvPr/>
          </p:nvSpPr>
          <p:spPr>
            <a:xfrm>
              <a:off x="10596733" y="5093326"/>
              <a:ext cx="434656" cy="54000"/>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8" name="矢印: 下 187">
              <a:extLst>
                <a:ext uri="{FF2B5EF4-FFF2-40B4-BE49-F238E27FC236}">
                  <a16:creationId xmlns:a16="http://schemas.microsoft.com/office/drawing/2014/main" id="{83BE720B-C610-471B-BFCB-1E9F3779B4FD}"/>
                </a:ext>
              </a:extLst>
            </p:cNvPr>
            <p:cNvSpPr/>
            <p:nvPr/>
          </p:nvSpPr>
          <p:spPr>
            <a:xfrm rot="5400000">
              <a:off x="10292123" y="5250909"/>
              <a:ext cx="108000" cy="612000"/>
            </a:xfrm>
            <a:prstGeom prst="downArrow">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5" name="テキスト ボックス 184">
              <a:extLst>
                <a:ext uri="{FF2B5EF4-FFF2-40B4-BE49-F238E27FC236}">
                  <a16:creationId xmlns:a16="http://schemas.microsoft.com/office/drawing/2014/main" id="{1295257E-542C-4460-A0D5-8CD4F6F47B48}"/>
                </a:ext>
              </a:extLst>
            </p:cNvPr>
            <p:cNvSpPr txBox="1"/>
            <p:nvPr/>
          </p:nvSpPr>
          <p:spPr>
            <a:xfrm>
              <a:off x="10206327" y="5556133"/>
              <a:ext cx="271332" cy="197934"/>
            </a:xfrm>
            <a:prstGeom prst="rect">
              <a:avLst/>
            </a:prstGeom>
            <a:solidFill>
              <a:schemeClr val="bg1">
                <a:lumMod val="95000"/>
              </a:schemeClr>
            </a:solidFill>
            <a:ln>
              <a:solidFill>
                <a:schemeClr val="tx2"/>
              </a:solidFill>
            </a:ln>
          </p:spPr>
          <p:txBody>
            <a:bodyPr wrap="square" lIns="36000" tIns="18000" rIns="36000" bIns="18000"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Rg</a:t>
              </a: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9" name="正方形/長方形 188">
              <a:extLst>
                <a:ext uri="{FF2B5EF4-FFF2-40B4-BE49-F238E27FC236}">
                  <a16:creationId xmlns:a16="http://schemas.microsoft.com/office/drawing/2014/main" id="{B426E34B-6607-4C29-B214-9A3CD38A6707}"/>
                </a:ext>
              </a:extLst>
            </p:cNvPr>
            <p:cNvSpPr/>
            <p:nvPr/>
          </p:nvSpPr>
          <p:spPr>
            <a:xfrm rot="5400000">
              <a:off x="10479733" y="5213854"/>
              <a:ext cx="288000" cy="54000"/>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0" name="正方形/長方形 189">
              <a:extLst>
                <a:ext uri="{FF2B5EF4-FFF2-40B4-BE49-F238E27FC236}">
                  <a16:creationId xmlns:a16="http://schemas.microsoft.com/office/drawing/2014/main" id="{6CCB7C87-C6CD-4BE8-823C-11F18C8060FC}"/>
                </a:ext>
              </a:extLst>
            </p:cNvPr>
            <p:cNvSpPr/>
            <p:nvPr/>
          </p:nvSpPr>
          <p:spPr>
            <a:xfrm rot="5400000">
              <a:off x="10587857" y="5505372"/>
              <a:ext cx="72000" cy="54000"/>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grpSp>
      <p:sp>
        <p:nvSpPr>
          <p:cNvPr id="194" name="テキスト ボックス 193">
            <a:extLst>
              <a:ext uri="{FF2B5EF4-FFF2-40B4-BE49-F238E27FC236}">
                <a16:creationId xmlns:a16="http://schemas.microsoft.com/office/drawing/2014/main" id="{624DB91F-3400-48A5-B70B-6A64EB0AE8B6}"/>
              </a:ext>
            </a:extLst>
          </p:cNvPr>
          <p:cNvSpPr txBox="1"/>
          <p:nvPr/>
        </p:nvSpPr>
        <p:spPr>
          <a:xfrm>
            <a:off x="8565924" y="4891872"/>
            <a:ext cx="2167581" cy="553998"/>
          </a:xfrm>
          <a:prstGeom prst="rect">
            <a:avLst/>
          </a:prstGeom>
          <a:noFill/>
        </p:spPr>
        <p:txBody>
          <a:bodyPr wrap="none" rtlCol="0">
            <a:spAutoFit/>
          </a:bodyPr>
          <a:lstStyle/>
          <a:p>
            <a:pPr>
              <a:spcBef>
                <a:spcPts val="400"/>
              </a:spcBef>
            </a:pPr>
            <a:r>
              <a:rPr kumimoji="1" lang="zh-CN"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通过</a:t>
            </a:r>
            <a:r>
              <a:rPr kumimoji="1" lang="en-US" altLang="ja-JP" sz="1000"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800"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rss</a:t>
            </a:r>
            <a:r>
              <a:rPr kumimoji="1" lang="zh-CN"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耦合的过渡</a:t>
            </a:r>
            <a:r>
              <a:rPr kumimoji="1" lang="en-US" altLang="zh-CN"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a:t>
            </a:r>
            <a:r>
              <a:rPr kumimoji="1" lang="zh-CN"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电流流过</a:t>
            </a:r>
            <a:br>
              <a:rPr kumimoji="1" lang="en-US" altLang="ja-JP"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zh-CN"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a:t>
            </a:r>
            <a:r>
              <a:rPr kumimoji="1" lang="zh-CN"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电阻，使</a:t>
            </a:r>
            <a:r>
              <a:rPr kumimoji="1" lang="en-US" altLang="zh-CN"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a:t>
            </a:r>
            <a:r>
              <a:rPr kumimoji="1" lang="zh-CN"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电压上升，</a:t>
            </a:r>
            <a:br>
              <a:rPr kumimoji="1" lang="en-US" altLang="ja-JP"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zh-CN"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导致</a:t>
            </a:r>
            <a:r>
              <a:rPr kumimoji="1" lang="en-US" altLang="zh-CN"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Self Turn on</a:t>
            </a:r>
            <a:r>
              <a:rPr kumimoji="1" lang="zh-CN"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发生</a:t>
            </a:r>
            <a:endParaRPr kumimoji="1" lang="ja-JP"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6" name="テキスト ボックス 195">
            <a:extLst>
              <a:ext uri="{FF2B5EF4-FFF2-40B4-BE49-F238E27FC236}">
                <a16:creationId xmlns:a16="http://schemas.microsoft.com/office/drawing/2014/main" id="{F0E5D393-3B63-498B-9C68-785289169996}"/>
              </a:ext>
            </a:extLst>
          </p:cNvPr>
          <p:cNvSpPr txBox="1"/>
          <p:nvPr/>
        </p:nvSpPr>
        <p:spPr>
          <a:xfrm>
            <a:off x="10371519" y="5489528"/>
            <a:ext cx="317716" cy="276999"/>
          </a:xfrm>
          <a:prstGeom prst="rect">
            <a:avLst/>
          </a:prstGeom>
          <a:noFill/>
        </p:spPr>
        <p:txBody>
          <a:bodyPr wrap="none" rtlCol="0">
            <a:spAutoFit/>
          </a:bodyPr>
          <a:lstStyle/>
          <a:p>
            <a:pPr>
              <a:spcBef>
                <a:spcPts val="400"/>
              </a:spcBef>
            </a:pPr>
            <a:r>
              <a:rPr lang="en-US" altLang="ja-JP" sz="12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I</a:t>
            </a:r>
            <a:r>
              <a:rPr lang="en-US" altLang="ja-JP" sz="9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G</a:t>
            </a:r>
            <a:endParaRPr lang="en-US" altLang="ja-JP" sz="12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98" name="直線矢印コネクタ 197">
            <a:extLst>
              <a:ext uri="{FF2B5EF4-FFF2-40B4-BE49-F238E27FC236}">
                <a16:creationId xmlns:a16="http://schemas.microsoft.com/office/drawing/2014/main" id="{F49B9725-B277-43F3-A4B0-915E843FB0DA}"/>
              </a:ext>
            </a:extLst>
          </p:cNvPr>
          <p:cNvCxnSpPr>
            <a:cxnSpLocks/>
          </p:cNvCxnSpPr>
          <p:nvPr/>
        </p:nvCxnSpPr>
        <p:spPr>
          <a:xfrm>
            <a:off x="10314085" y="5419907"/>
            <a:ext cx="144000" cy="1440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直線矢印コネクタ 200">
            <a:extLst>
              <a:ext uri="{FF2B5EF4-FFF2-40B4-BE49-F238E27FC236}">
                <a16:creationId xmlns:a16="http://schemas.microsoft.com/office/drawing/2014/main" id="{4131117D-709F-41B0-9FD7-FD7AB2D914C1}"/>
              </a:ext>
            </a:extLst>
          </p:cNvPr>
          <p:cNvCxnSpPr>
            <a:cxnSpLocks/>
          </p:cNvCxnSpPr>
          <p:nvPr/>
        </p:nvCxnSpPr>
        <p:spPr>
          <a:xfrm flipH="1">
            <a:off x="8691596" y="5424452"/>
            <a:ext cx="1634313" cy="0"/>
          </a:xfrm>
          <a:prstGeom prst="straightConnector1">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02" name="テキスト ボックス 201">
            <a:extLst>
              <a:ext uri="{FF2B5EF4-FFF2-40B4-BE49-F238E27FC236}">
                <a16:creationId xmlns:a16="http://schemas.microsoft.com/office/drawing/2014/main" id="{A0710377-95F8-4A3D-87CE-7273F26CB5A0}"/>
              </a:ext>
            </a:extLst>
          </p:cNvPr>
          <p:cNvSpPr txBox="1"/>
          <p:nvPr/>
        </p:nvSpPr>
        <p:spPr>
          <a:xfrm>
            <a:off x="8574578" y="5806305"/>
            <a:ext cx="2053640" cy="646331"/>
          </a:xfrm>
          <a:prstGeom prst="rect">
            <a:avLst/>
          </a:prstGeom>
          <a:noFill/>
        </p:spPr>
        <p:txBody>
          <a:bodyPr wrap="square" rtlCol="0">
            <a:spAutoFit/>
          </a:bodyPr>
          <a:lstStyle/>
          <a:p>
            <a:pPr>
              <a:spcBef>
                <a:spcPts val="400"/>
              </a:spcBef>
            </a:pPr>
            <a:r>
              <a:rPr kumimoji="1"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减小</a:t>
            </a:r>
            <a:r>
              <a:rPr kumimoji="1" lang="en-US" altLang="ja-JP" sz="1200"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1050"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rss</a:t>
            </a:r>
            <a:r>
              <a:rPr kumimoji="1"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与</a:t>
            </a:r>
            <a:r>
              <a:rPr kumimoji="1" lang="en-US" altLang="ja-JP" sz="1200"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1050"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iss</a:t>
            </a:r>
            <a:r>
              <a:rPr kumimoji="1"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的容值比，对于规避</a:t>
            </a:r>
            <a:r>
              <a:rPr kumimoji="1"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Self Turn on</a:t>
            </a:r>
            <a:r>
              <a:rPr kumimoji="1"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风险很重要</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3" name="矢印: 下 202">
            <a:extLst>
              <a:ext uri="{FF2B5EF4-FFF2-40B4-BE49-F238E27FC236}">
                <a16:creationId xmlns:a16="http://schemas.microsoft.com/office/drawing/2014/main" id="{B1297A76-3641-4904-AA18-29F2AAD4099C}"/>
              </a:ext>
            </a:extLst>
          </p:cNvPr>
          <p:cNvSpPr/>
          <p:nvPr/>
        </p:nvSpPr>
        <p:spPr>
          <a:xfrm>
            <a:off x="9413679" y="5571933"/>
            <a:ext cx="540000" cy="239058"/>
          </a:xfrm>
          <a:prstGeom prst="downArrow">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3" name="正方形/長方形 192">
            <a:extLst>
              <a:ext uri="{FF2B5EF4-FFF2-40B4-BE49-F238E27FC236}">
                <a16:creationId xmlns:a16="http://schemas.microsoft.com/office/drawing/2014/main" id="{BF21FF85-CC23-4C7A-8017-B6781333C4B6}"/>
              </a:ext>
            </a:extLst>
          </p:cNvPr>
          <p:cNvSpPr/>
          <p:nvPr/>
        </p:nvSpPr>
        <p:spPr>
          <a:xfrm>
            <a:off x="5350875" y="2987565"/>
            <a:ext cx="3137333" cy="3485422"/>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7" name="テキスト ボックス 196">
            <a:extLst>
              <a:ext uri="{FF2B5EF4-FFF2-40B4-BE49-F238E27FC236}">
                <a16:creationId xmlns:a16="http://schemas.microsoft.com/office/drawing/2014/main" id="{0553891B-559B-4903-9715-ECE46E9735D1}"/>
              </a:ext>
            </a:extLst>
          </p:cNvPr>
          <p:cNvSpPr txBox="1"/>
          <p:nvPr/>
        </p:nvSpPr>
        <p:spPr>
          <a:xfrm>
            <a:off x="5350875" y="2986814"/>
            <a:ext cx="3137333" cy="307777"/>
          </a:xfrm>
          <a:prstGeom prst="rect">
            <a:avLst/>
          </a:prstGeom>
          <a:solidFill>
            <a:schemeClr val="tx2"/>
          </a:solidFill>
        </p:spPr>
        <p:txBody>
          <a:bodyPr wrap="square" rtlCol="0">
            <a:spAutoFit/>
          </a:bodyPr>
          <a:lstStyle/>
          <a:p>
            <a:pPr algn="ctr">
              <a:spcBef>
                <a:spcPts val="400"/>
              </a:spcBef>
            </a:pPr>
            <a:r>
              <a:rPr lang="zh-CN"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降低影响开关速度的电容容量</a:t>
            </a:r>
            <a:endParaRPr kumimoji="1" lang="ja-JP"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9" name="正方形/長方形 198">
            <a:extLst>
              <a:ext uri="{FF2B5EF4-FFF2-40B4-BE49-F238E27FC236}">
                <a16:creationId xmlns:a16="http://schemas.microsoft.com/office/drawing/2014/main" id="{D71E0C3C-7FD3-4EB6-A974-808C6F11A0D4}"/>
              </a:ext>
            </a:extLst>
          </p:cNvPr>
          <p:cNvSpPr/>
          <p:nvPr/>
        </p:nvSpPr>
        <p:spPr>
          <a:xfrm>
            <a:off x="8527091" y="2987565"/>
            <a:ext cx="3259301" cy="3485422"/>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0" name="テキスト ボックス 199">
            <a:extLst>
              <a:ext uri="{FF2B5EF4-FFF2-40B4-BE49-F238E27FC236}">
                <a16:creationId xmlns:a16="http://schemas.microsoft.com/office/drawing/2014/main" id="{0975CC3C-AE44-4CC4-A88C-1CFD9103BF2F}"/>
              </a:ext>
            </a:extLst>
          </p:cNvPr>
          <p:cNvSpPr txBox="1"/>
          <p:nvPr/>
        </p:nvSpPr>
        <p:spPr>
          <a:xfrm>
            <a:off x="8527090" y="2986543"/>
            <a:ext cx="3259300" cy="307777"/>
          </a:xfrm>
          <a:prstGeom prst="rect">
            <a:avLst/>
          </a:prstGeom>
          <a:solidFill>
            <a:schemeClr val="tx2"/>
          </a:solidFill>
        </p:spPr>
        <p:txBody>
          <a:bodyPr wrap="square" rtlCol="0">
            <a:spAutoFit/>
          </a:bodyPr>
          <a:lstStyle/>
          <a:p>
            <a:pPr algn="ctr">
              <a:spcBef>
                <a:spcPts val="400"/>
              </a:spcBef>
            </a:pPr>
            <a:r>
              <a:rPr lang="zh-CN"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改善影响</a:t>
            </a:r>
            <a:r>
              <a:rPr lang="en-US" altLang="zh-CN"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Self Turn on</a:t>
            </a:r>
            <a:r>
              <a:rPr lang="zh-CN"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的容量比</a:t>
            </a:r>
            <a:endParaRPr kumimoji="1" lang="ja-JP"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4" name="正方形/長方形 203">
            <a:extLst>
              <a:ext uri="{FF2B5EF4-FFF2-40B4-BE49-F238E27FC236}">
                <a16:creationId xmlns:a16="http://schemas.microsoft.com/office/drawing/2014/main" id="{06F30821-169C-4A01-96C3-DE24A2F93D4B}"/>
              </a:ext>
            </a:extLst>
          </p:cNvPr>
          <p:cNvSpPr/>
          <p:nvPr/>
        </p:nvSpPr>
        <p:spPr>
          <a:xfrm>
            <a:off x="5993080" y="1829066"/>
            <a:ext cx="5707853" cy="1040835"/>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5" name="テキスト ボックス 204">
            <a:extLst>
              <a:ext uri="{FF2B5EF4-FFF2-40B4-BE49-F238E27FC236}">
                <a16:creationId xmlns:a16="http://schemas.microsoft.com/office/drawing/2014/main" id="{19B8900A-D13D-4AC4-8082-80351B093876}"/>
              </a:ext>
            </a:extLst>
          </p:cNvPr>
          <p:cNvSpPr txBox="1"/>
          <p:nvPr/>
        </p:nvSpPr>
        <p:spPr>
          <a:xfrm>
            <a:off x="6706451" y="1844899"/>
            <a:ext cx="3671390" cy="1005403"/>
          </a:xfrm>
          <a:prstGeom prst="rect">
            <a:avLst/>
          </a:prstGeom>
          <a:noFill/>
        </p:spPr>
        <p:txBody>
          <a:bodyPr wrap="none" rtlCol="0">
            <a:spAutoFit/>
          </a:bodyPr>
          <a:lstStyle/>
          <a:p>
            <a:pPr marL="285750" indent="-285750">
              <a:spcBef>
                <a:spcPts val="400"/>
              </a:spcBef>
              <a:buFont typeface="Wingdings" panose="05000000000000000000" pitchFamily="2" charset="2"/>
              <a:buChar char="ü"/>
            </a:pP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Device</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的电容值降低，可实现高速开关</a:t>
            </a:r>
            <a:b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Coss, Crss : </a:t>
            </a:r>
            <a:r>
              <a:rPr lang="en-US" altLang="ja-JP" sz="14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400"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4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&lt; </a:t>
            </a:r>
            <a:r>
              <a:rPr lang="en-US" altLang="ja-JP" sz="14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400"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4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marL="285750" indent="-285750">
              <a:spcBef>
                <a:spcPts val="400"/>
              </a:spcBef>
              <a:buFont typeface="Wingdings" panose="05000000000000000000" pitchFamily="2" charset="2"/>
              <a:buChar char="ü"/>
            </a:pP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规避</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Self Turn on</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风险</a:t>
            </a:r>
            <a:b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400"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Crss</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en-US" altLang="ja-JP" sz="1400"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Ciss</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比</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4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400"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4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&lt; </a:t>
            </a:r>
            <a:r>
              <a:rPr lang="en-US" altLang="ja-JP" sz="14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400"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4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lang="en-US" altLang="ja-JP" sz="1400"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206" name="グラフィックス 205" descr="アイデアが浮かんだ人 単色塗りつぶし">
            <a:extLst>
              <a:ext uri="{FF2B5EF4-FFF2-40B4-BE49-F238E27FC236}">
                <a16:creationId xmlns:a16="http://schemas.microsoft.com/office/drawing/2014/main" id="{3D732E06-B263-45C5-9E3B-4D7B6522B23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41998" y="1879433"/>
            <a:ext cx="720000" cy="720000"/>
          </a:xfrm>
          <a:prstGeom prst="rect">
            <a:avLst/>
          </a:prstGeom>
        </p:spPr>
      </p:pic>
      <p:sp>
        <p:nvSpPr>
          <p:cNvPr id="207" name="テキスト ボックス 206">
            <a:extLst>
              <a:ext uri="{FF2B5EF4-FFF2-40B4-BE49-F238E27FC236}">
                <a16:creationId xmlns:a16="http://schemas.microsoft.com/office/drawing/2014/main" id="{16531EFB-78D5-419A-A04C-ABD7A9EB6366}"/>
              </a:ext>
            </a:extLst>
          </p:cNvPr>
          <p:cNvSpPr txBox="1"/>
          <p:nvPr/>
        </p:nvSpPr>
        <p:spPr>
          <a:xfrm>
            <a:off x="6035697" y="2514840"/>
            <a:ext cx="813941" cy="369332"/>
          </a:xfrm>
          <a:prstGeom prst="rect">
            <a:avLst/>
          </a:prstGeom>
          <a:noFill/>
        </p:spPr>
        <p:txBody>
          <a:bodyPr wrap="none" rtlCol="0">
            <a:spAutoFit/>
          </a:bodyPr>
          <a:lstStyle/>
          <a:p>
            <a:pPr>
              <a:spcBef>
                <a:spcPts val="400"/>
              </a:spcBef>
            </a:pPr>
            <a:r>
              <a:rPr kumimoji="1" lang="en-US" altLang="ja-JP"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Point</a:t>
            </a:r>
            <a:endParaRPr kumimoji="1" lang="ja-JP" altLang="en-US"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12" name="テキスト ボックス 211">
            <a:extLst>
              <a:ext uri="{FF2B5EF4-FFF2-40B4-BE49-F238E27FC236}">
                <a16:creationId xmlns:a16="http://schemas.microsoft.com/office/drawing/2014/main" id="{9037A91D-FCA3-4C5E-BDD6-135F53B08E0C}"/>
              </a:ext>
            </a:extLst>
          </p:cNvPr>
          <p:cNvSpPr txBox="1"/>
          <p:nvPr/>
        </p:nvSpPr>
        <p:spPr>
          <a:xfrm>
            <a:off x="10767753" y="3939765"/>
            <a:ext cx="1035651" cy="415498"/>
          </a:xfrm>
          <a:prstGeom prst="rect">
            <a:avLst/>
          </a:prstGeom>
          <a:noFill/>
          <a:ln>
            <a:noFill/>
          </a:ln>
        </p:spPr>
        <p:txBody>
          <a:bodyPr wrap="square"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iss</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gd</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gs</a:t>
            </a:r>
            <a:b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rss</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gd</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13" name="テキスト ボックス 212">
            <a:extLst>
              <a:ext uri="{FF2B5EF4-FFF2-40B4-BE49-F238E27FC236}">
                <a16:creationId xmlns:a16="http://schemas.microsoft.com/office/drawing/2014/main" id="{62602355-6837-47F2-BE87-6FA20F6D75B9}"/>
              </a:ext>
            </a:extLst>
          </p:cNvPr>
          <p:cNvSpPr txBox="1"/>
          <p:nvPr/>
        </p:nvSpPr>
        <p:spPr>
          <a:xfrm>
            <a:off x="7468419" y="6062550"/>
            <a:ext cx="1035651" cy="415498"/>
          </a:xfrm>
          <a:prstGeom prst="rect">
            <a:avLst/>
          </a:prstGeom>
          <a:noFill/>
          <a:ln>
            <a:noFill/>
          </a:ln>
        </p:spPr>
        <p:txBody>
          <a:bodyPr wrap="square"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oss</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gd</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b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rss</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gd</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 name="タイトル 3">
            <a:extLst>
              <a:ext uri="{FF2B5EF4-FFF2-40B4-BE49-F238E27FC236}">
                <a16:creationId xmlns:a16="http://schemas.microsoft.com/office/drawing/2014/main" id="{EC277B8E-F6A7-4D3C-9E80-A133FDE69C5C}"/>
              </a:ext>
            </a:extLst>
          </p:cNvPr>
          <p:cNvSpPr>
            <a:spLocks noGrp="1"/>
          </p:cNvSpPr>
          <p:nvPr>
            <p:ph type="title"/>
          </p:nvPr>
        </p:nvSpPr>
        <p:spPr>
          <a:xfrm>
            <a:off x="335360" y="262104"/>
            <a:ext cx="10801200" cy="429724"/>
          </a:xfrm>
        </p:spPr>
        <p:txBody>
          <a:bodyPr/>
          <a:lstStyle/>
          <a:p>
            <a:r>
              <a:rPr kumimoji="1" lang="zh-CN" altLang="en-US" dirty="0">
                <a:latin typeface="微软雅黑" panose="020B0503020204020204" pitchFamily="34" charset="-122"/>
                <a:ea typeface="微软雅黑" panose="020B0503020204020204" pitchFamily="34" charset="-122"/>
              </a:rPr>
              <a:t>开关特性的改善</a:t>
            </a:r>
            <a:endParaRPr kumimoji="1" lang="ja-JP" altLang="en-US" dirty="0">
              <a:latin typeface="微软雅黑" panose="020B0503020204020204" pitchFamily="34" charset="-122"/>
              <a:ea typeface="微软雅黑" panose="020B0503020204020204" pitchFamily="34" charset="-122"/>
            </a:endParaRPr>
          </a:p>
        </p:txBody>
      </p:sp>
      <p:sp>
        <p:nvSpPr>
          <p:cNvPr id="145" name="正方形/長方形 144">
            <a:extLst>
              <a:ext uri="{FF2B5EF4-FFF2-40B4-BE49-F238E27FC236}">
                <a16:creationId xmlns:a16="http://schemas.microsoft.com/office/drawing/2014/main" id="{A441FE22-6270-49AD-8AE9-423FBD140BA4}"/>
              </a:ext>
            </a:extLst>
          </p:cNvPr>
          <p:cNvSpPr/>
          <p:nvPr/>
        </p:nvSpPr>
        <p:spPr>
          <a:xfrm>
            <a:off x="0" y="-2566"/>
            <a:ext cx="2160000" cy="281649"/>
          </a:xfrm>
          <a:prstGeom prst="rect">
            <a:avLst/>
          </a:prstGeom>
          <a:solidFill>
            <a:srgbClr val="6ED4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低损耗</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9" name="テキスト ボックス 168">
            <a:extLst>
              <a:ext uri="{FF2B5EF4-FFF2-40B4-BE49-F238E27FC236}">
                <a16:creationId xmlns:a16="http://schemas.microsoft.com/office/drawing/2014/main" id="{1DE3AD7A-DD64-49E5-84EB-45254DC04BC6}"/>
              </a:ext>
            </a:extLst>
          </p:cNvPr>
          <p:cNvSpPr txBox="1"/>
          <p:nvPr/>
        </p:nvSpPr>
        <p:spPr>
          <a:xfrm>
            <a:off x="861112" y="2282897"/>
            <a:ext cx="641522" cy="276999"/>
          </a:xfrm>
          <a:prstGeom prst="rect">
            <a:avLst/>
          </a:prstGeom>
          <a:noFill/>
        </p:spPr>
        <p:txBody>
          <a:bodyPr wrap="none" rtlCol="0">
            <a:spAutoFit/>
          </a:bodyPr>
          <a:lstStyle/>
          <a:p>
            <a:pPr algn="l">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[DUT]</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6" name="矢印: 下 175">
            <a:extLst>
              <a:ext uri="{FF2B5EF4-FFF2-40B4-BE49-F238E27FC236}">
                <a16:creationId xmlns:a16="http://schemas.microsoft.com/office/drawing/2014/main" id="{6B75583F-10F3-4E90-B5FE-61126F6E0BCC}"/>
              </a:ext>
            </a:extLst>
          </p:cNvPr>
          <p:cNvSpPr/>
          <p:nvPr/>
        </p:nvSpPr>
        <p:spPr>
          <a:xfrm>
            <a:off x="2857028" y="4564318"/>
            <a:ext cx="260745" cy="404371"/>
          </a:xfrm>
          <a:prstGeom prst="downArrow">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2054564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7886ACB-8FC3-432E-AA02-ED8584D283E6}"/>
              </a:ext>
            </a:extLst>
          </p:cNvPr>
          <p:cNvPicPr>
            <a:picLocks noChangeAspect="1"/>
          </p:cNvPicPr>
          <p:nvPr/>
        </p:nvPicPr>
        <p:blipFill>
          <a:blip r:embed="rId3"/>
          <a:stretch>
            <a:fillRect/>
          </a:stretch>
        </p:blipFill>
        <p:spPr>
          <a:xfrm>
            <a:off x="5924930" y="2964687"/>
            <a:ext cx="2447073" cy="2520000"/>
          </a:xfrm>
          <a:prstGeom prst="rect">
            <a:avLst/>
          </a:prstGeom>
        </p:spPr>
      </p:pic>
      <p:pic>
        <p:nvPicPr>
          <p:cNvPr id="43" name="図 42">
            <a:extLst>
              <a:ext uri="{FF2B5EF4-FFF2-40B4-BE49-F238E27FC236}">
                <a16:creationId xmlns:a16="http://schemas.microsoft.com/office/drawing/2014/main" id="{5D8C6F73-C79D-454C-95AC-E09FE62C4307}"/>
              </a:ext>
            </a:extLst>
          </p:cNvPr>
          <p:cNvPicPr>
            <a:picLocks noChangeAspect="1"/>
          </p:cNvPicPr>
          <p:nvPr/>
        </p:nvPicPr>
        <p:blipFill>
          <a:blip r:embed="rId4"/>
          <a:stretch>
            <a:fillRect/>
          </a:stretch>
        </p:blipFill>
        <p:spPr>
          <a:xfrm>
            <a:off x="834580" y="3243396"/>
            <a:ext cx="3638420" cy="2520000"/>
          </a:xfrm>
          <a:prstGeom prst="rect">
            <a:avLst/>
          </a:prstGeom>
        </p:spPr>
      </p:pic>
      <p:sp>
        <p:nvSpPr>
          <p:cNvPr id="4" name="テキスト ボックス 3">
            <a:extLst>
              <a:ext uri="{FF2B5EF4-FFF2-40B4-BE49-F238E27FC236}">
                <a16:creationId xmlns:a16="http://schemas.microsoft.com/office/drawing/2014/main" id="{FFD95455-540E-4C14-BBB8-AD8A8FC15735}"/>
              </a:ext>
            </a:extLst>
          </p:cNvPr>
          <p:cNvSpPr txBox="1"/>
          <p:nvPr/>
        </p:nvSpPr>
        <p:spPr>
          <a:xfrm>
            <a:off x="648760" y="781050"/>
            <a:ext cx="6837128" cy="882293"/>
          </a:xfrm>
          <a:prstGeom prst="rect">
            <a:avLst/>
          </a:prstGeom>
          <a:noFill/>
        </p:spPr>
        <p:txBody>
          <a:bodyPr wrap="none" rtlCol="0">
            <a:spAutoFit/>
          </a:bodyPr>
          <a:lstStyle/>
          <a:p>
            <a:pPr>
              <a:spcBef>
                <a:spcPts val="400"/>
              </a:spcBef>
            </a:pP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第</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4</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代通过降低开关损耗，能够实现高驱动频率，</a:t>
            </a:r>
            <a:endParaRPr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为外围器件及散热器的小型化做出贡献</a:t>
            </a:r>
            <a:endParaRPr kumimoji="1" lang="ja-JP"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8" name="テキスト ボックス 67">
            <a:extLst>
              <a:ext uri="{FF2B5EF4-FFF2-40B4-BE49-F238E27FC236}">
                <a16:creationId xmlns:a16="http://schemas.microsoft.com/office/drawing/2014/main" id="{F8D351CA-2608-48A8-9741-C1F36FCF0829}"/>
              </a:ext>
            </a:extLst>
          </p:cNvPr>
          <p:cNvSpPr txBox="1"/>
          <p:nvPr/>
        </p:nvSpPr>
        <p:spPr>
          <a:xfrm>
            <a:off x="3516683" y="4880494"/>
            <a:ext cx="838115" cy="307777"/>
          </a:xfrm>
          <a:prstGeom prst="rect">
            <a:avLst/>
          </a:prstGeom>
          <a:noFill/>
        </p:spPr>
        <p:txBody>
          <a:bodyPr wrap="none" rtlCol="0">
            <a:spAutoFit/>
          </a:bodyPr>
          <a:lstStyle/>
          <a:p>
            <a:pPr>
              <a:spcBef>
                <a:spcPts val="400"/>
              </a:spcBef>
            </a:pPr>
            <a:r>
              <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4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9" name="テキスト ボックス 68">
            <a:extLst>
              <a:ext uri="{FF2B5EF4-FFF2-40B4-BE49-F238E27FC236}">
                <a16:creationId xmlns:a16="http://schemas.microsoft.com/office/drawing/2014/main" id="{B4A34EEE-2853-47B6-910E-B87DC2C01C7A}"/>
              </a:ext>
            </a:extLst>
          </p:cNvPr>
          <p:cNvSpPr txBox="1"/>
          <p:nvPr/>
        </p:nvSpPr>
        <p:spPr>
          <a:xfrm>
            <a:off x="3520288" y="4166392"/>
            <a:ext cx="833883" cy="307777"/>
          </a:xfrm>
          <a:prstGeom prst="rect">
            <a:avLst/>
          </a:prstGeom>
          <a:noFill/>
        </p:spPr>
        <p:txBody>
          <a:bodyPr wrap="none" rtlCol="0">
            <a:spAutoFit/>
          </a:bodyPr>
          <a:lstStyle/>
          <a:p>
            <a:pPr>
              <a:spcBef>
                <a:spcPts val="400"/>
              </a:spcBef>
            </a:pPr>
            <a:r>
              <a:rPr lang="en-US" altLang="ja-JP"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4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0" name="矢印: 下 69">
            <a:extLst>
              <a:ext uri="{FF2B5EF4-FFF2-40B4-BE49-F238E27FC236}">
                <a16:creationId xmlns:a16="http://schemas.microsoft.com/office/drawing/2014/main" id="{3BA0A3DB-DB45-4916-8A16-8EB2DBA3D4FD}"/>
              </a:ext>
            </a:extLst>
          </p:cNvPr>
          <p:cNvSpPr/>
          <p:nvPr/>
        </p:nvSpPr>
        <p:spPr>
          <a:xfrm flipV="1">
            <a:off x="3795038" y="4645967"/>
            <a:ext cx="271679" cy="140667"/>
          </a:xfrm>
          <a:prstGeom prst="down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1" name="テキスト ボックス 70">
            <a:extLst>
              <a:ext uri="{FF2B5EF4-FFF2-40B4-BE49-F238E27FC236}">
                <a16:creationId xmlns:a16="http://schemas.microsoft.com/office/drawing/2014/main" id="{21356A6B-8B20-4831-94D6-0243E2ABFB51}"/>
              </a:ext>
            </a:extLst>
          </p:cNvPr>
          <p:cNvSpPr txBox="1"/>
          <p:nvPr/>
        </p:nvSpPr>
        <p:spPr>
          <a:xfrm>
            <a:off x="1385135" y="5955688"/>
            <a:ext cx="957313" cy="253916"/>
          </a:xfrm>
          <a:prstGeom prst="rect">
            <a:avLst/>
          </a:prstGeom>
          <a:noFill/>
        </p:spPr>
        <p:txBody>
          <a:bodyPr wrap="none" rtlCol="0">
            <a:spAutoFit/>
          </a:bodyPr>
          <a:lstStyle/>
          <a:p>
            <a:pPr algn="l">
              <a:spcBef>
                <a:spcPts val="400"/>
              </a:spcBef>
            </a:pPr>
            <a:r>
              <a:rPr kumimoji="1" lang="en-US" altLang="ja-JP"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[Condition]</a:t>
            </a:r>
            <a:endParaRPr kumimoji="1" lang="ja-JP" altLang="en-US"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2" name="テキスト ボックス 71">
            <a:extLst>
              <a:ext uri="{FF2B5EF4-FFF2-40B4-BE49-F238E27FC236}">
                <a16:creationId xmlns:a16="http://schemas.microsoft.com/office/drawing/2014/main" id="{4E4A33A5-56D8-4406-94F4-D857FF022A22}"/>
              </a:ext>
            </a:extLst>
          </p:cNvPr>
          <p:cNvSpPr txBox="1"/>
          <p:nvPr/>
        </p:nvSpPr>
        <p:spPr>
          <a:xfrm>
            <a:off x="1589806" y="6099833"/>
            <a:ext cx="1564852" cy="738664"/>
          </a:xfrm>
          <a:prstGeom prst="rect">
            <a:avLst/>
          </a:prstGeom>
          <a:noFill/>
        </p:spPr>
        <p:txBody>
          <a:bodyPr wrap="none"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IN</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 500V</a:t>
            </a:r>
            <a:b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OUT</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 250V</a:t>
            </a:r>
            <a:b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P</a:t>
            </a:r>
            <a:r>
              <a:rPr kumimoji="1"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OUT</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 5kW</a:t>
            </a:r>
            <a:b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Ta	: Room</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3" name="テキスト ボックス 72">
            <a:extLst>
              <a:ext uri="{FF2B5EF4-FFF2-40B4-BE49-F238E27FC236}">
                <a16:creationId xmlns:a16="http://schemas.microsoft.com/office/drawing/2014/main" id="{33B64535-8F06-4648-97C8-C8DF319D9DCB}"/>
              </a:ext>
            </a:extLst>
          </p:cNvPr>
          <p:cNvSpPr txBox="1"/>
          <p:nvPr/>
        </p:nvSpPr>
        <p:spPr>
          <a:xfrm>
            <a:off x="3382345" y="6099833"/>
            <a:ext cx="1736373" cy="577081"/>
          </a:xfrm>
          <a:prstGeom prst="rect">
            <a:avLst/>
          </a:prstGeom>
          <a:noFill/>
        </p:spPr>
        <p:txBody>
          <a:bodyPr wrap="none"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F</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 50kHz</a:t>
            </a:r>
            <a:b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Rg	: 3.3Ω</a:t>
            </a:r>
            <a:b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GS</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 18V / 0V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4" name="テキスト ボックス 73">
            <a:extLst>
              <a:ext uri="{FF2B5EF4-FFF2-40B4-BE49-F238E27FC236}">
                <a16:creationId xmlns:a16="http://schemas.microsoft.com/office/drawing/2014/main" id="{8263136E-631D-4F9A-A6C1-FEA6AAB17AC2}"/>
              </a:ext>
            </a:extLst>
          </p:cNvPr>
          <p:cNvSpPr txBox="1"/>
          <p:nvPr/>
        </p:nvSpPr>
        <p:spPr>
          <a:xfrm>
            <a:off x="6357478" y="5382467"/>
            <a:ext cx="838115" cy="307777"/>
          </a:xfrm>
          <a:prstGeom prst="rect">
            <a:avLst/>
          </a:prstGeom>
          <a:noFill/>
        </p:spPr>
        <p:txBody>
          <a:bodyPr wrap="none" rtlCol="0">
            <a:spAutoFit/>
          </a:bodyPr>
          <a:lstStyle/>
          <a:p>
            <a:pPr>
              <a:spcBef>
                <a:spcPts val="400"/>
              </a:spcBef>
            </a:pPr>
            <a:r>
              <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4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5" name="テキスト ボックス 74">
            <a:extLst>
              <a:ext uri="{FF2B5EF4-FFF2-40B4-BE49-F238E27FC236}">
                <a16:creationId xmlns:a16="http://schemas.microsoft.com/office/drawing/2014/main" id="{24B52C53-89DA-404F-AB6F-C7B25F2DAA82}"/>
              </a:ext>
            </a:extLst>
          </p:cNvPr>
          <p:cNvSpPr txBox="1"/>
          <p:nvPr/>
        </p:nvSpPr>
        <p:spPr>
          <a:xfrm>
            <a:off x="7358114" y="5382467"/>
            <a:ext cx="833883" cy="307777"/>
          </a:xfrm>
          <a:prstGeom prst="rect">
            <a:avLst/>
          </a:prstGeom>
          <a:noFill/>
        </p:spPr>
        <p:txBody>
          <a:bodyPr wrap="none" rtlCol="0">
            <a:spAutoFit/>
          </a:bodyPr>
          <a:lstStyle/>
          <a:p>
            <a:pPr>
              <a:spcBef>
                <a:spcPts val="400"/>
              </a:spcBef>
            </a:pPr>
            <a:r>
              <a:rPr lang="en-US" altLang="ja-JP"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4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77" name="直線コネクタ 76">
            <a:extLst>
              <a:ext uri="{FF2B5EF4-FFF2-40B4-BE49-F238E27FC236}">
                <a16:creationId xmlns:a16="http://schemas.microsoft.com/office/drawing/2014/main" id="{435B3ACC-F53F-4B02-A97F-0BE21EEE3EDA}"/>
              </a:ext>
            </a:extLst>
          </p:cNvPr>
          <p:cNvCxnSpPr>
            <a:cxnSpLocks/>
          </p:cNvCxnSpPr>
          <p:nvPr/>
        </p:nvCxnSpPr>
        <p:spPr>
          <a:xfrm>
            <a:off x="7034555" y="3599697"/>
            <a:ext cx="478140" cy="113742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8" name="矢印: 下 77">
            <a:extLst>
              <a:ext uri="{FF2B5EF4-FFF2-40B4-BE49-F238E27FC236}">
                <a16:creationId xmlns:a16="http://schemas.microsoft.com/office/drawing/2014/main" id="{9F1D61DD-CC4D-42BB-839C-8E2FC38F007A}"/>
              </a:ext>
            </a:extLst>
          </p:cNvPr>
          <p:cNvSpPr/>
          <p:nvPr/>
        </p:nvSpPr>
        <p:spPr>
          <a:xfrm>
            <a:off x="7610439" y="4207738"/>
            <a:ext cx="271679" cy="386134"/>
          </a:xfrm>
          <a:prstGeom prst="down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79" name="図 78">
            <a:extLst>
              <a:ext uri="{FF2B5EF4-FFF2-40B4-BE49-F238E27FC236}">
                <a16:creationId xmlns:a16="http://schemas.microsoft.com/office/drawing/2014/main" id="{CFC5D53E-B666-4420-8F94-06DB62FA8DB6}"/>
              </a:ext>
            </a:extLst>
          </p:cNvPr>
          <p:cNvPicPr>
            <a:picLocks noChangeAspect="1"/>
          </p:cNvPicPr>
          <p:nvPr/>
        </p:nvPicPr>
        <p:blipFill>
          <a:blip r:embed="rId5"/>
          <a:stretch>
            <a:fillRect/>
          </a:stretch>
        </p:blipFill>
        <p:spPr>
          <a:xfrm>
            <a:off x="8720324" y="3122697"/>
            <a:ext cx="2990508" cy="1794373"/>
          </a:xfrm>
          <a:prstGeom prst="rect">
            <a:avLst/>
          </a:prstGeom>
        </p:spPr>
      </p:pic>
      <p:pic>
        <p:nvPicPr>
          <p:cNvPr id="80" name="図 79">
            <a:extLst>
              <a:ext uri="{FF2B5EF4-FFF2-40B4-BE49-F238E27FC236}">
                <a16:creationId xmlns:a16="http://schemas.microsoft.com/office/drawing/2014/main" id="{9D6AF482-ECF5-41F3-981E-FD74C7AE5F79}"/>
              </a:ext>
            </a:extLst>
          </p:cNvPr>
          <p:cNvPicPr>
            <a:picLocks noChangeAspect="1"/>
          </p:cNvPicPr>
          <p:nvPr/>
        </p:nvPicPr>
        <p:blipFill>
          <a:blip r:embed="rId6">
            <a:alphaModFix amt="30000"/>
          </a:blip>
          <a:stretch>
            <a:fillRect/>
          </a:stretch>
        </p:blipFill>
        <p:spPr>
          <a:xfrm>
            <a:off x="10636060" y="4850997"/>
            <a:ext cx="1083163" cy="680400"/>
          </a:xfrm>
          <a:prstGeom prst="rect">
            <a:avLst/>
          </a:prstGeom>
        </p:spPr>
      </p:pic>
      <p:sp>
        <p:nvSpPr>
          <p:cNvPr id="82" name="円/楕円 72">
            <a:extLst>
              <a:ext uri="{FF2B5EF4-FFF2-40B4-BE49-F238E27FC236}">
                <a16:creationId xmlns:a16="http://schemas.microsoft.com/office/drawing/2014/main" id="{FAC15CA4-E681-48FF-9EF6-9F8315561115}"/>
              </a:ext>
            </a:extLst>
          </p:cNvPr>
          <p:cNvSpPr/>
          <p:nvPr/>
        </p:nvSpPr>
        <p:spPr>
          <a:xfrm>
            <a:off x="10164526" y="4089489"/>
            <a:ext cx="95436" cy="95436"/>
          </a:xfrm>
          <a:prstGeom prst="ellipse">
            <a:avLst/>
          </a:prstGeom>
          <a:solidFill>
            <a:schemeClr val="accent1">
              <a:lumMod val="40000"/>
              <a:lumOff val="6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3" name="円/楕円 73">
            <a:extLst>
              <a:ext uri="{FF2B5EF4-FFF2-40B4-BE49-F238E27FC236}">
                <a16:creationId xmlns:a16="http://schemas.microsoft.com/office/drawing/2014/main" id="{6B19F777-1091-4E73-B563-9230E5FF335F}"/>
              </a:ext>
            </a:extLst>
          </p:cNvPr>
          <p:cNvSpPr/>
          <p:nvPr/>
        </p:nvSpPr>
        <p:spPr>
          <a:xfrm>
            <a:off x="10014981" y="3927816"/>
            <a:ext cx="95436" cy="95436"/>
          </a:xfrm>
          <a:prstGeom prst="ellipse">
            <a:avLst/>
          </a:prstGeom>
          <a:solidFill>
            <a:schemeClr val="accent2">
              <a:lumMod val="75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4" name="テキスト ボックス 83">
            <a:extLst>
              <a:ext uri="{FF2B5EF4-FFF2-40B4-BE49-F238E27FC236}">
                <a16:creationId xmlns:a16="http://schemas.microsoft.com/office/drawing/2014/main" id="{948B6386-78D2-4B9D-B769-EB14421DE0C6}"/>
              </a:ext>
            </a:extLst>
          </p:cNvPr>
          <p:cNvSpPr txBox="1"/>
          <p:nvPr/>
        </p:nvSpPr>
        <p:spPr>
          <a:xfrm>
            <a:off x="10242857" y="3991644"/>
            <a:ext cx="738664" cy="276999"/>
          </a:xfrm>
          <a:prstGeom prst="rect">
            <a:avLst/>
          </a:prstGeom>
          <a:noFill/>
        </p:spPr>
        <p:txBody>
          <a:bodyPr wrap="none" rtlCol="0">
            <a:spAutoFit/>
          </a:bodyPr>
          <a:lstStyle/>
          <a:p>
            <a:pPr>
              <a:spcBef>
                <a:spcPts val="400"/>
              </a:spcBef>
            </a:pPr>
            <a:r>
              <a:rPr lang="en-US" altLang="ja-JP" sz="12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200"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2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lang="ja-JP" altLang="en-US" sz="12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5" name="テキスト ボックス 84">
            <a:extLst>
              <a:ext uri="{FF2B5EF4-FFF2-40B4-BE49-F238E27FC236}">
                <a16:creationId xmlns:a16="http://schemas.microsoft.com/office/drawing/2014/main" id="{0585D88C-4D20-4B2F-8749-51220B62AF87}"/>
              </a:ext>
            </a:extLst>
          </p:cNvPr>
          <p:cNvSpPr txBox="1"/>
          <p:nvPr/>
        </p:nvSpPr>
        <p:spPr>
          <a:xfrm>
            <a:off x="9952000" y="3676618"/>
            <a:ext cx="739498" cy="276999"/>
          </a:xfrm>
          <a:prstGeom prst="rect">
            <a:avLst/>
          </a:prstGeom>
          <a:noFill/>
        </p:spPr>
        <p:txBody>
          <a:bodyPr wrap="none" rtlCol="0">
            <a:spAutoFit/>
          </a:bodyPr>
          <a:lstStyle/>
          <a:p>
            <a:pPr>
              <a:spcBef>
                <a:spcPts val="400"/>
              </a:spcBef>
            </a:pPr>
            <a:r>
              <a:rPr lang="en-US" altLang="ja-JP" sz="12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200"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2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lang="ja-JP" altLang="en-US" sz="12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6" name="下矢印 76">
            <a:extLst>
              <a:ext uri="{FF2B5EF4-FFF2-40B4-BE49-F238E27FC236}">
                <a16:creationId xmlns:a16="http://schemas.microsoft.com/office/drawing/2014/main" id="{1C90BC86-C3C1-4ABA-A53F-3622DE29037A}"/>
              </a:ext>
            </a:extLst>
          </p:cNvPr>
          <p:cNvSpPr/>
          <p:nvPr/>
        </p:nvSpPr>
        <p:spPr>
          <a:xfrm>
            <a:off x="10137408" y="3956081"/>
            <a:ext cx="158941" cy="108000"/>
          </a:xfrm>
          <a:prstGeom prst="downArrow">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88" name="図 87">
            <a:extLst>
              <a:ext uri="{FF2B5EF4-FFF2-40B4-BE49-F238E27FC236}">
                <a16:creationId xmlns:a16="http://schemas.microsoft.com/office/drawing/2014/main" id="{0B1EF068-7219-488C-8368-1B69A494CDC3}"/>
              </a:ext>
            </a:extLst>
          </p:cNvPr>
          <p:cNvPicPr>
            <a:picLocks noChangeAspect="1"/>
          </p:cNvPicPr>
          <p:nvPr/>
        </p:nvPicPr>
        <p:blipFill>
          <a:blip r:embed="rId6"/>
          <a:stretch>
            <a:fillRect/>
          </a:stretch>
        </p:blipFill>
        <p:spPr>
          <a:xfrm>
            <a:off x="8768602" y="4892623"/>
            <a:ext cx="1080687" cy="678847"/>
          </a:xfrm>
          <a:prstGeom prst="rect">
            <a:avLst/>
          </a:prstGeom>
        </p:spPr>
      </p:pic>
      <p:pic>
        <p:nvPicPr>
          <p:cNvPr id="90" name="図 89">
            <a:extLst>
              <a:ext uri="{FF2B5EF4-FFF2-40B4-BE49-F238E27FC236}">
                <a16:creationId xmlns:a16="http://schemas.microsoft.com/office/drawing/2014/main" id="{A2119077-0479-47A8-8A94-AC41AD9E86B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89286" l="9259" r="91667">
                        <a14:foregroundMark x1="91667" y1="46429" x2="91667" y2="46429"/>
                        <a14:backgroundMark x1="25000" y1="79762" x2="25000" y2="48810"/>
                        <a14:backgroundMark x1="25000" y1="47619" x2="52778" y2="15476"/>
                      </a14:backgroundRemoval>
                    </a14:imgEffect>
                  </a14:imgLayer>
                </a14:imgProps>
              </a:ext>
            </a:extLst>
          </a:blip>
          <a:stretch>
            <a:fillRect/>
          </a:stretch>
        </p:blipFill>
        <p:spPr>
          <a:xfrm>
            <a:off x="10636060" y="4842125"/>
            <a:ext cx="1080687" cy="678847"/>
          </a:xfrm>
          <a:prstGeom prst="rect">
            <a:avLst/>
          </a:prstGeom>
        </p:spPr>
      </p:pic>
      <p:sp>
        <p:nvSpPr>
          <p:cNvPr id="54" name="テキスト ボックス 53">
            <a:extLst>
              <a:ext uri="{FF2B5EF4-FFF2-40B4-BE49-F238E27FC236}">
                <a16:creationId xmlns:a16="http://schemas.microsoft.com/office/drawing/2014/main" id="{1D3C79F4-FA98-4562-BE56-BA71F43616EE}"/>
              </a:ext>
            </a:extLst>
          </p:cNvPr>
          <p:cNvSpPr txBox="1"/>
          <p:nvPr/>
        </p:nvSpPr>
        <p:spPr>
          <a:xfrm>
            <a:off x="1789458" y="5476489"/>
            <a:ext cx="2533963" cy="307777"/>
          </a:xfrm>
          <a:prstGeom prst="rect">
            <a:avLst/>
          </a:prstGeom>
          <a:solidFill>
            <a:schemeClr val="bg1"/>
          </a:solidFill>
        </p:spPr>
        <p:txBody>
          <a:bodyPr wrap="none" rtlCol="0">
            <a:spAutoFit/>
          </a:bodyPr>
          <a:lstStyle/>
          <a:p>
            <a:pPr>
              <a:spcBef>
                <a:spcPts val="400"/>
              </a:spcBef>
            </a:pP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Switching Frequency [kHz]</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9" name="テキスト ボックス 88">
            <a:extLst>
              <a:ext uri="{FF2B5EF4-FFF2-40B4-BE49-F238E27FC236}">
                <a16:creationId xmlns:a16="http://schemas.microsoft.com/office/drawing/2014/main" id="{4D120742-E60F-4F0D-8576-7C1306601AFF}"/>
              </a:ext>
            </a:extLst>
          </p:cNvPr>
          <p:cNvSpPr txBox="1"/>
          <p:nvPr/>
        </p:nvSpPr>
        <p:spPr>
          <a:xfrm rot="16200000">
            <a:off x="302271" y="4354357"/>
            <a:ext cx="1324402" cy="307777"/>
          </a:xfrm>
          <a:prstGeom prst="rect">
            <a:avLst/>
          </a:prstGeom>
          <a:solidFill>
            <a:schemeClr val="bg1"/>
          </a:solidFill>
        </p:spPr>
        <p:txBody>
          <a:bodyPr wrap="none" rtlCol="0">
            <a:spAutoFit/>
          </a:bodyPr>
          <a:lstStyle/>
          <a:p>
            <a:pPr>
              <a:spcBef>
                <a:spcPts val="400"/>
              </a:spcBef>
            </a:pP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Efficiency [%]</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3" name="テキスト ボックス 92">
            <a:extLst>
              <a:ext uri="{FF2B5EF4-FFF2-40B4-BE49-F238E27FC236}">
                <a16:creationId xmlns:a16="http://schemas.microsoft.com/office/drawing/2014/main" id="{113785F7-1597-4F29-9944-92A5BC0ED42F}"/>
              </a:ext>
            </a:extLst>
          </p:cNvPr>
          <p:cNvSpPr txBox="1"/>
          <p:nvPr/>
        </p:nvSpPr>
        <p:spPr>
          <a:xfrm>
            <a:off x="2107810" y="3094169"/>
            <a:ext cx="1378070" cy="276999"/>
          </a:xfrm>
          <a:prstGeom prst="rect">
            <a:avLst/>
          </a:prstGeom>
          <a:noFill/>
        </p:spPr>
        <p:txBody>
          <a:bodyPr wrap="none" rtlCol="0">
            <a:spAutoFit/>
          </a:bodyPr>
          <a:lstStyle/>
          <a:p>
            <a:pPr>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Buck Converter</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2" name="テキスト ボックス 91">
            <a:extLst>
              <a:ext uri="{FF2B5EF4-FFF2-40B4-BE49-F238E27FC236}">
                <a16:creationId xmlns:a16="http://schemas.microsoft.com/office/drawing/2014/main" id="{36739476-6CCE-4961-83EF-1DB8C49A6D34}"/>
              </a:ext>
            </a:extLst>
          </p:cNvPr>
          <p:cNvSpPr txBox="1"/>
          <p:nvPr/>
        </p:nvSpPr>
        <p:spPr>
          <a:xfrm rot="16200000">
            <a:off x="5137234" y="4089187"/>
            <a:ext cx="1304588" cy="276999"/>
          </a:xfrm>
          <a:prstGeom prst="rect">
            <a:avLst/>
          </a:prstGeom>
          <a:noFill/>
        </p:spPr>
        <p:txBody>
          <a:bodyPr wrap="non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Power Loss [W]</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6" name="正方形/長方形 95">
            <a:extLst>
              <a:ext uri="{FF2B5EF4-FFF2-40B4-BE49-F238E27FC236}">
                <a16:creationId xmlns:a16="http://schemas.microsoft.com/office/drawing/2014/main" id="{C6CC340A-27FA-4D39-88BE-7867B061E5A5}"/>
              </a:ext>
            </a:extLst>
          </p:cNvPr>
          <p:cNvSpPr/>
          <p:nvPr/>
        </p:nvSpPr>
        <p:spPr>
          <a:xfrm>
            <a:off x="5611576" y="2638788"/>
            <a:ext cx="3003537" cy="3264709"/>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7" name="テキスト ボックス 96">
            <a:extLst>
              <a:ext uri="{FF2B5EF4-FFF2-40B4-BE49-F238E27FC236}">
                <a16:creationId xmlns:a16="http://schemas.microsoft.com/office/drawing/2014/main" id="{BA80866A-E48D-4B06-800C-8D325859864D}"/>
              </a:ext>
            </a:extLst>
          </p:cNvPr>
          <p:cNvSpPr txBox="1"/>
          <p:nvPr/>
        </p:nvSpPr>
        <p:spPr>
          <a:xfrm>
            <a:off x="5611576" y="2641386"/>
            <a:ext cx="3003537" cy="307777"/>
          </a:xfrm>
          <a:prstGeom prst="rect">
            <a:avLst/>
          </a:prstGeom>
          <a:solidFill>
            <a:schemeClr val="tx2"/>
          </a:solidFill>
        </p:spPr>
        <p:txBody>
          <a:bodyPr wrap="square" rtlCol="0">
            <a:spAutoFit/>
          </a:bodyPr>
          <a:lstStyle/>
          <a:p>
            <a:pPr algn="ctr">
              <a:spcBef>
                <a:spcPts val="400"/>
              </a:spcBef>
            </a:pPr>
            <a:r>
              <a:rPr lang="zh-CN"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开关损耗的降低</a:t>
            </a:r>
            <a:endParaRPr kumimoji="1" lang="ja-JP"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8" name="正方形/長方形 97">
            <a:extLst>
              <a:ext uri="{FF2B5EF4-FFF2-40B4-BE49-F238E27FC236}">
                <a16:creationId xmlns:a16="http://schemas.microsoft.com/office/drawing/2014/main" id="{F6924F23-0624-45C3-9A84-ED46C3A38CF7}"/>
              </a:ext>
            </a:extLst>
          </p:cNvPr>
          <p:cNvSpPr/>
          <p:nvPr/>
        </p:nvSpPr>
        <p:spPr>
          <a:xfrm>
            <a:off x="8714409" y="2638788"/>
            <a:ext cx="3024000" cy="3264709"/>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9" name="テキスト ボックス 98">
            <a:extLst>
              <a:ext uri="{FF2B5EF4-FFF2-40B4-BE49-F238E27FC236}">
                <a16:creationId xmlns:a16="http://schemas.microsoft.com/office/drawing/2014/main" id="{4402B68C-DE91-4CF3-8700-84DFA48F8D51}"/>
              </a:ext>
            </a:extLst>
          </p:cNvPr>
          <p:cNvSpPr txBox="1"/>
          <p:nvPr/>
        </p:nvSpPr>
        <p:spPr>
          <a:xfrm>
            <a:off x="8720220" y="2646058"/>
            <a:ext cx="3024000" cy="307777"/>
          </a:xfrm>
          <a:prstGeom prst="rect">
            <a:avLst/>
          </a:prstGeom>
          <a:solidFill>
            <a:schemeClr val="tx2"/>
          </a:solidFill>
        </p:spPr>
        <p:txBody>
          <a:bodyPr wrap="square" rtlCol="0">
            <a:spAutoFit/>
          </a:bodyPr>
          <a:lstStyle/>
          <a:p>
            <a:pPr algn="ctr">
              <a:spcBef>
                <a:spcPts val="400"/>
              </a:spcBef>
            </a:pPr>
            <a:r>
              <a:rPr lang="zh-CN"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散热器体积  小型化</a:t>
            </a:r>
            <a:endParaRPr kumimoji="1" lang="ja-JP"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0" name="テキスト ボックス 99">
            <a:extLst>
              <a:ext uri="{FF2B5EF4-FFF2-40B4-BE49-F238E27FC236}">
                <a16:creationId xmlns:a16="http://schemas.microsoft.com/office/drawing/2014/main" id="{E0734DEB-FCA6-4339-AF60-B0036C19B137}"/>
              </a:ext>
            </a:extLst>
          </p:cNvPr>
          <p:cNvSpPr txBox="1"/>
          <p:nvPr/>
        </p:nvSpPr>
        <p:spPr>
          <a:xfrm>
            <a:off x="9697402" y="5350498"/>
            <a:ext cx="1335622" cy="307777"/>
          </a:xfrm>
          <a:prstGeom prst="rect">
            <a:avLst/>
          </a:prstGeom>
          <a:noFill/>
        </p:spPr>
        <p:txBody>
          <a:bodyPr wrap="none" rtlCol="0">
            <a:spAutoFit/>
          </a:bodyPr>
          <a:lstStyle/>
          <a:p>
            <a:pPr>
              <a:spcBef>
                <a:spcPts val="400"/>
              </a:spcBef>
            </a:pPr>
            <a:r>
              <a:rPr lang="ja-JP" altLang="en-US" sz="14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約</a:t>
            </a:r>
            <a:r>
              <a:rPr lang="en-US" altLang="ja-JP" sz="14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40% Down</a:t>
            </a:r>
            <a:endParaRPr kumimoji="1" lang="ja-JP" altLang="en-US" sz="14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 name="タイトル 7">
            <a:extLst>
              <a:ext uri="{FF2B5EF4-FFF2-40B4-BE49-F238E27FC236}">
                <a16:creationId xmlns:a16="http://schemas.microsoft.com/office/drawing/2014/main" id="{320F3CD4-8ADB-4973-B03D-E0640F2D392C}"/>
              </a:ext>
            </a:extLst>
          </p:cNvPr>
          <p:cNvSpPr>
            <a:spLocks noGrp="1"/>
          </p:cNvSpPr>
          <p:nvPr>
            <p:ph type="title"/>
          </p:nvPr>
        </p:nvSpPr>
        <p:spPr>
          <a:xfrm>
            <a:off x="335360" y="261892"/>
            <a:ext cx="10801200" cy="429935"/>
          </a:xfrm>
        </p:spPr>
        <p:txBody>
          <a:bodyPr/>
          <a:lstStyle/>
          <a:p>
            <a:r>
              <a:rPr lang="zh-CN" altLang="en-US" dirty="0">
                <a:latin typeface="微软雅黑" panose="020B0503020204020204" pitchFamily="34" charset="-122"/>
                <a:ea typeface="微软雅黑" panose="020B0503020204020204" pitchFamily="34" charset="-122"/>
              </a:rPr>
              <a:t>开关特性的改善，实现高驱动频率的优势</a:t>
            </a:r>
            <a:endParaRPr kumimoji="1" lang="ja-JP" altLang="en-US" dirty="0">
              <a:latin typeface="微软雅黑" panose="020B0503020204020204" pitchFamily="34" charset="-122"/>
              <a:ea typeface="微软雅黑" panose="020B0503020204020204" pitchFamily="34" charset="-122"/>
            </a:endParaRPr>
          </a:p>
        </p:txBody>
      </p:sp>
      <p:sp>
        <p:nvSpPr>
          <p:cNvPr id="87" name="正方形/長方形 86">
            <a:extLst>
              <a:ext uri="{FF2B5EF4-FFF2-40B4-BE49-F238E27FC236}">
                <a16:creationId xmlns:a16="http://schemas.microsoft.com/office/drawing/2014/main" id="{A3C6DEF4-E659-47F4-83B6-743FDAECF0BB}"/>
              </a:ext>
            </a:extLst>
          </p:cNvPr>
          <p:cNvSpPr/>
          <p:nvPr/>
        </p:nvSpPr>
        <p:spPr>
          <a:xfrm>
            <a:off x="0" y="-2566"/>
            <a:ext cx="2160000" cy="281649"/>
          </a:xfrm>
          <a:prstGeom prst="rect">
            <a:avLst/>
          </a:prstGeom>
          <a:solidFill>
            <a:srgbClr val="6ED4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低损耗</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1" name="テキスト ボックス 90">
            <a:extLst>
              <a:ext uri="{FF2B5EF4-FFF2-40B4-BE49-F238E27FC236}">
                <a16:creationId xmlns:a16="http://schemas.microsoft.com/office/drawing/2014/main" id="{0AD04020-B4C9-46B7-AAC8-3C4A725A8504}"/>
              </a:ext>
            </a:extLst>
          </p:cNvPr>
          <p:cNvSpPr txBox="1"/>
          <p:nvPr/>
        </p:nvSpPr>
        <p:spPr>
          <a:xfrm>
            <a:off x="5653541" y="5626121"/>
            <a:ext cx="2771784" cy="276999"/>
          </a:xfrm>
          <a:prstGeom prst="rect">
            <a:avLst/>
          </a:prstGeom>
          <a:noFill/>
        </p:spPr>
        <p:txBody>
          <a:bodyPr wrap="none" rtlCol="0">
            <a:spAutoFit/>
          </a:bodyPr>
          <a:lstStyle/>
          <a:p>
            <a:pPr>
              <a:spcBef>
                <a:spcPts val="400"/>
              </a:spcBef>
            </a:pP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MOSFET</a:t>
            </a:r>
            <a:r>
              <a:rPr kumimoji="1"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的开关损耗</a:t>
            </a:r>
            <a:r>
              <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P</a:t>
            </a:r>
            <a:r>
              <a:rPr kumimoji="1" lang="en-US" altLang="ja-JP"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OUT</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:5kW</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时</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62" name="グラフィックス 61" descr="矢印: 反時計回りの曲線 単色塗りつぶし">
            <a:extLst>
              <a:ext uri="{FF2B5EF4-FFF2-40B4-BE49-F238E27FC236}">
                <a16:creationId xmlns:a16="http://schemas.microsoft.com/office/drawing/2014/main" id="{069BF205-6066-49C9-AE40-9D06D09A6423}"/>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flipH="1">
            <a:off x="9739606" y="4702071"/>
            <a:ext cx="914400" cy="914400"/>
          </a:xfrm>
          <a:prstGeom prst="rect">
            <a:avLst/>
          </a:prstGeom>
        </p:spPr>
      </p:pic>
      <p:sp>
        <p:nvSpPr>
          <p:cNvPr id="76" name="テキスト ボックス 75">
            <a:extLst>
              <a:ext uri="{FF2B5EF4-FFF2-40B4-BE49-F238E27FC236}">
                <a16:creationId xmlns:a16="http://schemas.microsoft.com/office/drawing/2014/main" id="{92CD8FA3-66A3-4FDD-99FF-1E245660502D}"/>
              </a:ext>
            </a:extLst>
          </p:cNvPr>
          <p:cNvSpPr txBox="1"/>
          <p:nvPr/>
        </p:nvSpPr>
        <p:spPr>
          <a:xfrm>
            <a:off x="1071694" y="2511557"/>
            <a:ext cx="838115" cy="307777"/>
          </a:xfrm>
          <a:prstGeom prst="rect">
            <a:avLst/>
          </a:prstGeom>
          <a:noFill/>
        </p:spPr>
        <p:txBody>
          <a:bodyPr wrap="none" rtlCol="0">
            <a:spAutoFit/>
          </a:bodyPr>
          <a:lstStyle/>
          <a:p>
            <a:pPr>
              <a:spcBef>
                <a:spcPts val="400"/>
              </a:spcBef>
            </a:pPr>
            <a:r>
              <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4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1" name="テキスト ボックス 80">
            <a:extLst>
              <a:ext uri="{FF2B5EF4-FFF2-40B4-BE49-F238E27FC236}">
                <a16:creationId xmlns:a16="http://schemas.microsoft.com/office/drawing/2014/main" id="{AFAF03A5-A76A-4CD5-A9EE-620C46CA454A}"/>
              </a:ext>
            </a:extLst>
          </p:cNvPr>
          <p:cNvSpPr txBox="1"/>
          <p:nvPr/>
        </p:nvSpPr>
        <p:spPr>
          <a:xfrm>
            <a:off x="2660170" y="2490348"/>
            <a:ext cx="833883" cy="307777"/>
          </a:xfrm>
          <a:prstGeom prst="rect">
            <a:avLst/>
          </a:prstGeom>
          <a:noFill/>
        </p:spPr>
        <p:txBody>
          <a:bodyPr wrap="none" rtlCol="0">
            <a:spAutoFit/>
          </a:bodyPr>
          <a:lstStyle/>
          <a:p>
            <a:pPr>
              <a:spcBef>
                <a:spcPts val="400"/>
              </a:spcBef>
            </a:pPr>
            <a:r>
              <a:rPr lang="en-US" altLang="ja-JP"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4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6" name="テキスト ボックス 105">
            <a:extLst>
              <a:ext uri="{FF2B5EF4-FFF2-40B4-BE49-F238E27FC236}">
                <a16:creationId xmlns:a16="http://schemas.microsoft.com/office/drawing/2014/main" id="{01521163-628D-4AD2-A0AF-117E18CA9651}"/>
              </a:ext>
            </a:extLst>
          </p:cNvPr>
          <p:cNvSpPr txBox="1"/>
          <p:nvPr/>
        </p:nvSpPr>
        <p:spPr>
          <a:xfrm>
            <a:off x="1063127" y="2902385"/>
            <a:ext cx="920445"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SCT3040KL</a:t>
            </a:r>
          </a:p>
        </p:txBody>
      </p:sp>
      <p:sp>
        <p:nvSpPr>
          <p:cNvPr id="107" name="テキスト ボックス 106">
            <a:extLst>
              <a:ext uri="{FF2B5EF4-FFF2-40B4-BE49-F238E27FC236}">
                <a16:creationId xmlns:a16="http://schemas.microsoft.com/office/drawing/2014/main" id="{B4BC3D20-FDB2-495A-A7A4-2F8EDB2F217D}"/>
              </a:ext>
            </a:extLst>
          </p:cNvPr>
          <p:cNvSpPr txBox="1"/>
          <p:nvPr/>
        </p:nvSpPr>
        <p:spPr>
          <a:xfrm>
            <a:off x="2644938" y="2881372"/>
            <a:ext cx="942887"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SCT4036KR</a:t>
            </a:r>
          </a:p>
        </p:txBody>
      </p:sp>
      <p:sp>
        <p:nvSpPr>
          <p:cNvPr id="108" name="テキスト ボックス 107">
            <a:extLst>
              <a:ext uri="{FF2B5EF4-FFF2-40B4-BE49-F238E27FC236}">
                <a16:creationId xmlns:a16="http://schemas.microsoft.com/office/drawing/2014/main" id="{2E4075E5-CFDE-4071-8D12-F196C00102EF}"/>
              </a:ext>
            </a:extLst>
          </p:cNvPr>
          <p:cNvSpPr txBox="1"/>
          <p:nvPr/>
        </p:nvSpPr>
        <p:spPr>
          <a:xfrm>
            <a:off x="992231" y="2717510"/>
            <a:ext cx="1090940"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 : 40mΩ</a:t>
            </a:r>
          </a:p>
        </p:txBody>
      </p:sp>
      <p:sp>
        <p:nvSpPr>
          <p:cNvPr id="109" name="テキスト ボックス 108">
            <a:extLst>
              <a:ext uri="{FF2B5EF4-FFF2-40B4-BE49-F238E27FC236}">
                <a16:creationId xmlns:a16="http://schemas.microsoft.com/office/drawing/2014/main" id="{43E13F97-7B12-45A5-9394-66DBE2B2D4BA}"/>
              </a:ext>
            </a:extLst>
          </p:cNvPr>
          <p:cNvSpPr txBox="1"/>
          <p:nvPr/>
        </p:nvSpPr>
        <p:spPr>
          <a:xfrm>
            <a:off x="2588944" y="2698065"/>
            <a:ext cx="1090940"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 : 36mΩ</a:t>
            </a:r>
          </a:p>
        </p:txBody>
      </p:sp>
      <p:sp>
        <p:nvSpPr>
          <p:cNvPr id="110" name="正方形/長方形 109">
            <a:extLst>
              <a:ext uri="{FF2B5EF4-FFF2-40B4-BE49-F238E27FC236}">
                <a16:creationId xmlns:a16="http://schemas.microsoft.com/office/drawing/2014/main" id="{24766D3F-DD50-4D24-9736-1902803B4468}"/>
              </a:ext>
            </a:extLst>
          </p:cNvPr>
          <p:cNvSpPr/>
          <p:nvPr/>
        </p:nvSpPr>
        <p:spPr>
          <a:xfrm>
            <a:off x="627413" y="2071311"/>
            <a:ext cx="4667248" cy="72000"/>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11" name="テキスト ボックス 110">
            <a:extLst>
              <a:ext uri="{FF2B5EF4-FFF2-40B4-BE49-F238E27FC236}">
                <a16:creationId xmlns:a16="http://schemas.microsoft.com/office/drawing/2014/main" id="{5A930C4B-74B1-4465-B2B8-2945D976BFD3}"/>
              </a:ext>
            </a:extLst>
          </p:cNvPr>
          <p:cNvSpPr txBox="1"/>
          <p:nvPr/>
        </p:nvSpPr>
        <p:spPr>
          <a:xfrm>
            <a:off x="648760" y="1770804"/>
            <a:ext cx="2877711" cy="369332"/>
          </a:xfrm>
          <a:prstGeom prst="rect">
            <a:avLst/>
          </a:prstGeom>
          <a:noFill/>
        </p:spPr>
        <p:txBody>
          <a:bodyPr wrap="none" rtlCol="0">
            <a:spAutoFit/>
          </a:bodyPr>
          <a:lstStyle/>
          <a:p>
            <a:pPr>
              <a:spcBef>
                <a:spcPts val="400"/>
              </a:spcBef>
            </a:pP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同等的</a:t>
            </a:r>
            <a:r>
              <a:rPr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阻抗下</a:t>
            </a:r>
            <a:r>
              <a:rPr kumimoji="1"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效率</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对比</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6" name="テキスト ボックス 135">
            <a:extLst>
              <a:ext uri="{FF2B5EF4-FFF2-40B4-BE49-F238E27FC236}">
                <a16:creationId xmlns:a16="http://schemas.microsoft.com/office/drawing/2014/main" id="{0684D38E-B7A4-4848-AF44-907FB41D9938}"/>
              </a:ext>
            </a:extLst>
          </p:cNvPr>
          <p:cNvSpPr txBox="1"/>
          <p:nvPr/>
        </p:nvSpPr>
        <p:spPr>
          <a:xfrm>
            <a:off x="861112" y="2282897"/>
            <a:ext cx="641522" cy="276999"/>
          </a:xfrm>
          <a:prstGeom prst="rect">
            <a:avLst/>
          </a:prstGeom>
          <a:noFill/>
        </p:spPr>
        <p:txBody>
          <a:bodyPr wrap="none" rtlCol="0">
            <a:spAutoFit/>
          </a:bodyPr>
          <a:lstStyle/>
          <a:p>
            <a:pPr algn="l">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[DUT]</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6" name="テキスト ボックス 45">
            <a:extLst>
              <a:ext uri="{FF2B5EF4-FFF2-40B4-BE49-F238E27FC236}">
                <a16:creationId xmlns:a16="http://schemas.microsoft.com/office/drawing/2014/main" id="{E92057CA-E5D9-4018-82C5-64467AC404AD}"/>
              </a:ext>
            </a:extLst>
          </p:cNvPr>
          <p:cNvSpPr txBox="1"/>
          <p:nvPr/>
        </p:nvSpPr>
        <p:spPr>
          <a:xfrm>
            <a:off x="7375569" y="3910192"/>
            <a:ext cx="752129" cy="307777"/>
          </a:xfrm>
          <a:prstGeom prst="rect">
            <a:avLst/>
          </a:prstGeom>
          <a:noFill/>
        </p:spPr>
        <p:txBody>
          <a:bodyPr wrap="none" rtlCol="0">
            <a:spAutoFit/>
          </a:bodyPr>
          <a:lstStyle/>
          <a:p>
            <a:pPr algn="ctr">
              <a:spcBef>
                <a:spcPts val="400"/>
              </a:spcBef>
            </a:pPr>
            <a:r>
              <a:rPr lang="ja-JP"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約</a:t>
            </a:r>
            <a:r>
              <a:rPr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66%</a:t>
            </a:r>
          </a:p>
        </p:txBody>
      </p:sp>
    </p:spTree>
    <p:extLst>
      <p:ext uri="{BB962C8B-B14F-4D97-AF65-F5344CB8AC3E}">
        <p14:creationId xmlns:p14="http://schemas.microsoft.com/office/powerpoint/2010/main" val="4205552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410635B-8410-49AD-B5C8-293E8DC97CC8}"/>
              </a:ext>
            </a:extLst>
          </p:cNvPr>
          <p:cNvPicPr>
            <a:picLocks noChangeAspect="1"/>
          </p:cNvPicPr>
          <p:nvPr/>
        </p:nvPicPr>
        <p:blipFill>
          <a:blip r:embed="rId3"/>
          <a:stretch>
            <a:fillRect/>
          </a:stretch>
        </p:blipFill>
        <p:spPr>
          <a:xfrm>
            <a:off x="825271" y="3073549"/>
            <a:ext cx="2880000" cy="2880000"/>
          </a:xfrm>
          <a:prstGeom prst="rect">
            <a:avLst/>
          </a:prstGeom>
        </p:spPr>
      </p:pic>
      <p:sp>
        <p:nvSpPr>
          <p:cNvPr id="61" name="テキスト ボックス 60">
            <a:extLst>
              <a:ext uri="{FF2B5EF4-FFF2-40B4-BE49-F238E27FC236}">
                <a16:creationId xmlns:a16="http://schemas.microsoft.com/office/drawing/2014/main" id="{7852F76E-3504-41D3-A882-DF3FB99052DF}"/>
              </a:ext>
            </a:extLst>
          </p:cNvPr>
          <p:cNvSpPr txBox="1"/>
          <p:nvPr/>
        </p:nvSpPr>
        <p:spPr>
          <a:xfrm>
            <a:off x="625113" y="791796"/>
            <a:ext cx="6102953" cy="830997"/>
          </a:xfrm>
          <a:prstGeom prst="rect">
            <a:avLst/>
          </a:prstGeom>
          <a:noFill/>
        </p:spPr>
        <p:txBody>
          <a:bodyPr wrap="none" rtlCol="0">
            <a:spAutoFit/>
          </a:bodyPr>
          <a:lstStyle/>
          <a:p>
            <a:pPr>
              <a:spcBef>
                <a:spcPts val="400"/>
              </a:spcBef>
            </a:pP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重视导通损耗的场合，高温下的额定电流</a:t>
            </a:r>
            <a:r>
              <a:rPr lang="ja-JP"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a:t>
            </a:r>
            <a:br>
              <a:rPr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b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重视开关损耗的场合，推荐</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25</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℃的额定电流</a:t>
            </a:r>
            <a:endParaRPr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 name="タイトル 4">
            <a:extLst>
              <a:ext uri="{FF2B5EF4-FFF2-40B4-BE49-F238E27FC236}">
                <a16:creationId xmlns:a16="http://schemas.microsoft.com/office/drawing/2014/main" id="{2112A27B-06B8-4536-B1DE-776C114F3021}"/>
              </a:ext>
            </a:extLst>
          </p:cNvPr>
          <p:cNvSpPr>
            <a:spLocks noGrp="1"/>
          </p:cNvSpPr>
          <p:nvPr>
            <p:ph type="title"/>
          </p:nvPr>
        </p:nvSpPr>
        <p:spPr>
          <a:xfrm>
            <a:off x="335360" y="279082"/>
            <a:ext cx="10801200" cy="412745"/>
          </a:xfrm>
        </p:spPr>
        <p:txBody>
          <a:bodyPr/>
          <a:lstStyle/>
          <a:p>
            <a:r>
              <a:rPr lang="zh-CN" altLang="en-US" dirty="0">
                <a:latin typeface="微软雅黑" panose="020B0503020204020204" pitchFamily="34" charset="-122"/>
                <a:ea typeface="微软雅黑" panose="020B0503020204020204" pitchFamily="34" charset="-122"/>
              </a:rPr>
              <a:t>将第</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代替换为第</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代产品提案</a:t>
            </a:r>
            <a:endParaRPr kumimoji="1" lang="ja-JP" altLang="en-US" dirty="0">
              <a:latin typeface="微软雅黑" panose="020B0503020204020204" pitchFamily="34" charset="-122"/>
              <a:ea typeface="微软雅黑" panose="020B0503020204020204" pitchFamily="34" charset="-122"/>
            </a:endParaRPr>
          </a:p>
        </p:txBody>
      </p:sp>
      <p:sp>
        <p:nvSpPr>
          <p:cNvPr id="101" name="正方形/長方形 100">
            <a:extLst>
              <a:ext uri="{FF2B5EF4-FFF2-40B4-BE49-F238E27FC236}">
                <a16:creationId xmlns:a16="http://schemas.microsoft.com/office/drawing/2014/main" id="{70A9B1FD-8CC4-41AD-BBD8-CFFF14FFB5EC}"/>
              </a:ext>
            </a:extLst>
          </p:cNvPr>
          <p:cNvSpPr/>
          <p:nvPr/>
        </p:nvSpPr>
        <p:spPr>
          <a:xfrm>
            <a:off x="0" y="-2566"/>
            <a:ext cx="2160000" cy="281649"/>
          </a:xfrm>
          <a:prstGeom prst="rect">
            <a:avLst/>
          </a:prstGeom>
          <a:solidFill>
            <a:srgbClr val="6ED4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低损耗</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3" name="テキスト ボックス 62">
            <a:extLst>
              <a:ext uri="{FF2B5EF4-FFF2-40B4-BE49-F238E27FC236}">
                <a16:creationId xmlns:a16="http://schemas.microsoft.com/office/drawing/2014/main" id="{A2182967-D885-4EAF-9652-58F0A97B8CBD}"/>
              </a:ext>
            </a:extLst>
          </p:cNvPr>
          <p:cNvSpPr txBox="1"/>
          <p:nvPr/>
        </p:nvSpPr>
        <p:spPr>
          <a:xfrm>
            <a:off x="927748" y="2546460"/>
            <a:ext cx="6414085" cy="369332"/>
          </a:xfrm>
          <a:prstGeom prst="rect">
            <a:avLst/>
          </a:prstGeom>
          <a:solidFill>
            <a:schemeClr val="accent2">
              <a:lumMod val="20000"/>
              <a:lumOff val="80000"/>
            </a:schemeClr>
          </a:solidFill>
        </p:spPr>
        <p:txBody>
          <a:bodyPr wrap="square" rtlCol="0">
            <a:spAutoFit/>
          </a:bodyPr>
          <a:lstStyle/>
          <a:p>
            <a:pPr>
              <a:spcBef>
                <a:spcPts val="400"/>
              </a:spcBef>
            </a:pPr>
            <a:r>
              <a:rPr lang="zh-CN" altLang="en-US" sz="1800" b="1" dirty="0">
                <a:latin typeface="微软雅黑" panose="020B0503020204020204" pitchFamily="34" charset="-122"/>
                <a:ea typeface="微软雅黑" panose="020B0503020204020204" pitchFamily="34" charset="-122"/>
                <a:cs typeface="メイリオ" panose="020B0604030504040204" pitchFamily="50" charset="-128"/>
              </a:rPr>
              <a:t>推荐选用</a:t>
            </a:r>
            <a:r>
              <a:rPr lang="zh-CN" altLang="en-US" sz="1800" b="1" u="sng" dirty="0">
                <a:latin typeface="微软雅黑" panose="020B0503020204020204" pitchFamily="34" charset="-122"/>
                <a:ea typeface="微软雅黑" panose="020B0503020204020204" pitchFamily="34" charset="-122"/>
                <a:cs typeface="メイリオ" panose="020B0604030504040204" pitchFamily="50" charset="-128"/>
              </a:rPr>
              <a:t>同等的额定电流</a:t>
            </a:r>
            <a:r>
              <a:rPr lang="en-US" altLang="ja-JP" sz="1800" b="1" u="sng" dirty="0">
                <a:latin typeface="微软雅黑" panose="020B0503020204020204" pitchFamily="34" charset="-122"/>
                <a:ea typeface="微软雅黑" panose="020B0503020204020204" pitchFamily="34" charset="-122"/>
                <a:cs typeface="メイリオ" panose="020B0604030504040204" pitchFamily="50" charset="-128"/>
              </a:rPr>
              <a:t>I</a:t>
            </a:r>
            <a:r>
              <a:rPr lang="en-US" altLang="ja-JP" sz="1100" b="1" u="sng" dirty="0">
                <a:latin typeface="微软雅黑" panose="020B0503020204020204" pitchFamily="34" charset="-122"/>
                <a:ea typeface="微软雅黑" panose="020B0503020204020204" pitchFamily="34" charset="-122"/>
                <a:cs typeface="メイリオ" panose="020B0604030504040204" pitchFamily="50" charset="-128"/>
              </a:rPr>
              <a:t>D</a:t>
            </a:r>
            <a:r>
              <a:rPr lang="en-US" altLang="ja-JP" sz="1400" b="1" dirty="0">
                <a:latin typeface="微软雅黑" panose="020B0503020204020204" pitchFamily="34" charset="-122"/>
                <a:ea typeface="微软雅黑" panose="020B0503020204020204" pitchFamily="34" charset="-122"/>
                <a:cs typeface="メイリオ" panose="020B0604030504040204" pitchFamily="50" charset="-128"/>
              </a:rPr>
              <a:t>(T</a:t>
            </a:r>
            <a:r>
              <a:rPr lang="en-US" altLang="ja-JP" sz="1000" b="1" dirty="0">
                <a:latin typeface="微软雅黑" panose="020B0503020204020204" pitchFamily="34" charset="-122"/>
                <a:ea typeface="微软雅黑" panose="020B0503020204020204" pitchFamily="34" charset="-122"/>
                <a:cs typeface="メイリオ" panose="020B0604030504040204" pitchFamily="50" charset="-128"/>
              </a:rPr>
              <a:t>C</a:t>
            </a:r>
            <a:r>
              <a:rPr lang="en-US" altLang="ja-JP" sz="1400" b="1" dirty="0">
                <a:latin typeface="微软雅黑" panose="020B0503020204020204" pitchFamily="34" charset="-122"/>
                <a:ea typeface="微软雅黑" panose="020B0503020204020204" pitchFamily="34" charset="-122"/>
                <a:cs typeface="メイリオ" panose="020B0604030504040204" pitchFamily="50" charset="-128"/>
              </a:rPr>
              <a:t>=100</a:t>
            </a:r>
            <a:r>
              <a:rPr lang="en-US" altLang="ja-JP" sz="1400" b="1" dirty="0">
                <a:latin typeface="微软雅黑" panose="020B0503020204020204" pitchFamily="34" charset="-122"/>
                <a:ea typeface="微软雅黑" panose="020B0503020204020204" pitchFamily="34" charset="-122"/>
                <a:cs typeface="Arial" panose="020B0604020202020204" pitchFamily="34" charset="0"/>
              </a:rPr>
              <a:t>°C)</a:t>
            </a:r>
            <a:r>
              <a:rPr lang="zh-CN" altLang="en-US" sz="1800" b="1" dirty="0">
                <a:latin typeface="微软雅黑" panose="020B0503020204020204" pitchFamily="34" charset="-122"/>
                <a:ea typeface="微软雅黑" panose="020B0503020204020204" pitchFamily="34" charset="-122"/>
                <a:cs typeface="メイリオ" panose="020B0604030504040204" pitchFamily="50" charset="-128"/>
              </a:rPr>
              <a:t>的产品</a:t>
            </a:r>
            <a:endParaRPr kumimoji="1" lang="ja-JP" altLang="en-US" sz="1800"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5" name="テキスト ボックス 64">
            <a:extLst>
              <a:ext uri="{FF2B5EF4-FFF2-40B4-BE49-F238E27FC236}">
                <a16:creationId xmlns:a16="http://schemas.microsoft.com/office/drawing/2014/main" id="{11EF1A85-54B0-42ED-B741-69E464D8AF96}"/>
              </a:ext>
            </a:extLst>
          </p:cNvPr>
          <p:cNvSpPr txBox="1"/>
          <p:nvPr/>
        </p:nvSpPr>
        <p:spPr>
          <a:xfrm>
            <a:off x="1189951" y="4958208"/>
            <a:ext cx="740908" cy="276999"/>
          </a:xfrm>
          <a:prstGeom prst="rect">
            <a:avLst/>
          </a:prstGeom>
          <a:noFill/>
        </p:spPr>
        <p:txBody>
          <a:bodyPr wrap="none" rtlCol="0">
            <a:spAutoFit/>
          </a:bodyPr>
          <a:lstStyle/>
          <a:p>
            <a:pP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kumimoji="1" lang="en-US" altLang="ja-JP" sz="12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6" name="矢印: 下 65">
            <a:extLst>
              <a:ext uri="{FF2B5EF4-FFF2-40B4-BE49-F238E27FC236}">
                <a16:creationId xmlns:a16="http://schemas.microsoft.com/office/drawing/2014/main" id="{85A31520-7998-4BDA-B395-37DCD3F1ABFE}"/>
              </a:ext>
            </a:extLst>
          </p:cNvPr>
          <p:cNvSpPr/>
          <p:nvPr/>
        </p:nvSpPr>
        <p:spPr>
          <a:xfrm>
            <a:off x="1604961" y="4666349"/>
            <a:ext cx="429229" cy="172611"/>
          </a:xfrm>
          <a:prstGeom prst="down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7" name="テキスト ボックス 66">
            <a:extLst>
              <a:ext uri="{FF2B5EF4-FFF2-40B4-BE49-F238E27FC236}">
                <a16:creationId xmlns:a16="http://schemas.microsoft.com/office/drawing/2014/main" id="{293D13F2-C6B6-4899-8144-2A8A27502577}"/>
              </a:ext>
            </a:extLst>
          </p:cNvPr>
          <p:cNvSpPr txBox="1"/>
          <p:nvPr/>
        </p:nvSpPr>
        <p:spPr>
          <a:xfrm>
            <a:off x="1124270" y="4356386"/>
            <a:ext cx="743602" cy="276999"/>
          </a:xfrm>
          <a:prstGeom prst="rect">
            <a:avLst/>
          </a:prstGeom>
          <a:noFill/>
        </p:spPr>
        <p:txBody>
          <a:bodyPr wrap="none" rtlCol="0">
            <a:spAutoFit/>
          </a:bodyPr>
          <a:lstStyle/>
          <a:p>
            <a:pPr>
              <a:spcBef>
                <a:spcPts val="400"/>
              </a:spcBef>
            </a:pP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2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0" name="矢印: 右 69">
            <a:extLst>
              <a:ext uri="{FF2B5EF4-FFF2-40B4-BE49-F238E27FC236}">
                <a16:creationId xmlns:a16="http://schemas.microsoft.com/office/drawing/2014/main" id="{BF187D4C-4BE3-4A4B-A855-ECDED73F4933}"/>
              </a:ext>
            </a:extLst>
          </p:cNvPr>
          <p:cNvSpPr/>
          <p:nvPr/>
        </p:nvSpPr>
        <p:spPr>
          <a:xfrm rot="16200000" flipH="1">
            <a:off x="1361037" y="5014951"/>
            <a:ext cx="288032" cy="684000"/>
          </a:xfrm>
          <a:prstGeom prst="rightArrow">
            <a:avLst>
              <a:gd name="adj1" fmla="val 57349"/>
              <a:gd name="adj2" fmla="val 36772"/>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endParaRPr lang="ja-JP" altLang="en-US" dirty="0">
              <a:solidFill>
                <a:schemeClr val="tx2"/>
              </a:solidFill>
              <a:latin typeface="微软雅黑" panose="020B0503020204020204" pitchFamily="34" charset="-122"/>
              <a:ea typeface="微软雅黑" panose="020B0503020204020204" pitchFamily="34" charset="-122"/>
            </a:endParaRPr>
          </a:p>
        </p:txBody>
      </p:sp>
      <p:sp>
        <p:nvSpPr>
          <p:cNvPr id="71" name="テキスト ボックス 70">
            <a:extLst>
              <a:ext uri="{FF2B5EF4-FFF2-40B4-BE49-F238E27FC236}">
                <a16:creationId xmlns:a16="http://schemas.microsoft.com/office/drawing/2014/main" id="{638F84E1-53B3-410F-8E7C-B4C3F7E3CD30}"/>
              </a:ext>
            </a:extLst>
          </p:cNvPr>
          <p:cNvSpPr txBox="1"/>
          <p:nvPr/>
        </p:nvSpPr>
        <p:spPr>
          <a:xfrm rot="10800000" flipV="1">
            <a:off x="1267014" y="5203342"/>
            <a:ext cx="537327" cy="246221"/>
          </a:xfrm>
          <a:prstGeom prst="rect">
            <a:avLst/>
          </a:prstGeom>
          <a:noFill/>
        </p:spPr>
        <p:txBody>
          <a:bodyPr wrap="none" rtlCol="0">
            <a:spAutoFit/>
          </a:bodyPr>
          <a:lstStyle/>
          <a:p>
            <a:pPr>
              <a:spcBef>
                <a:spcPts val="533"/>
              </a:spcBef>
            </a:pPr>
            <a:r>
              <a:rPr lang="en-US" altLang="ja-JP" sz="1000" b="1" dirty="0">
                <a:solidFill>
                  <a:schemeClr val="bg1"/>
                </a:solidFill>
                <a:latin typeface="微软雅黑" panose="020B0503020204020204" pitchFamily="34" charset="-122"/>
                <a:ea typeface="微软雅黑" panose="020B0503020204020204" pitchFamily="34" charset="-122"/>
              </a:rPr>
              <a:t>Good</a:t>
            </a:r>
            <a:endParaRPr lang="ja-JP" altLang="en-US" sz="1200" b="1" dirty="0">
              <a:solidFill>
                <a:schemeClr val="bg1"/>
              </a:solidFill>
              <a:latin typeface="微软雅黑" panose="020B0503020204020204" pitchFamily="34" charset="-122"/>
              <a:ea typeface="微软雅黑" panose="020B0503020204020204" pitchFamily="34" charset="-122"/>
            </a:endParaRPr>
          </a:p>
        </p:txBody>
      </p:sp>
      <p:sp>
        <p:nvSpPr>
          <p:cNvPr id="72" name="テキスト ボックス 71">
            <a:extLst>
              <a:ext uri="{FF2B5EF4-FFF2-40B4-BE49-F238E27FC236}">
                <a16:creationId xmlns:a16="http://schemas.microsoft.com/office/drawing/2014/main" id="{8123783D-22BF-4B2B-9E83-B70B2B91E859}"/>
              </a:ext>
            </a:extLst>
          </p:cNvPr>
          <p:cNvSpPr txBox="1"/>
          <p:nvPr/>
        </p:nvSpPr>
        <p:spPr>
          <a:xfrm>
            <a:off x="810492" y="5872509"/>
            <a:ext cx="3320974" cy="276999"/>
          </a:xfrm>
          <a:prstGeom prst="rect">
            <a:avLst/>
          </a:prstGeom>
          <a:noFill/>
        </p:spPr>
        <p:txBody>
          <a:bodyPr wrap="square" rtlCol="0">
            <a:spAutoFit/>
          </a:bodyPr>
          <a:lstStyle/>
          <a:p>
            <a:pPr algn="ctr">
              <a:spcBef>
                <a:spcPts val="400"/>
              </a:spcBef>
            </a:pPr>
            <a:r>
              <a:rPr lang="en-US" altLang="ja-JP" sz="1200" b="1"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Tj</a:t>
            </a: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=100</a:t>
            </a:r>
            <a:r>
              <a:rPr lang="en-US" altLang="ja-JP" sz="1200" b="1"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°C</a:t>
            </a:r>
            <a:r>
              <a:rPr lang="zh-CN" altLang="en-US" sz="1200" b="1"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做为基准</a:t>
            </a:r>
            <a:r>
              <a:rPr lang="en-US" altLang="zh-CN" sz="1200" b="1"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ON</a:t>
            </a:r>
            <a:r>
              <a:rPr lang="zh-CN" altLang="en-US" sz="1200" b="1"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阻抗的温度特性</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3" name="二等辺三角形 72">
            <a:extLst>
              <a:ext uri="{FF2B5EF4-FFF2-40B4-BE49-F238E27FC236}">
                <a16:creationId xmlns:a16="http://schemas.microsoft.com/office/drawing/2014/main" id="{90A347CD-04A0-45F0-B43E-3D2C3F017B1D}"/>
              </a:ext>
            </a:extLst>
          </p:cNvPr>
          <p:cNvSpPr/>
          <p:nvPr/>
        </p:nvSpPr>
        <p:spPr>
          <a:xfrm rot="17188884">
            <a:off x="2227945" y="4549195"/>
            <a:ext cx="254713" cy="845290"/>
          </a:xfrm>
          <a:prstGeom prst="triangle">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4" name="テキスト ボックス 73">
            <a:extLst>
              <a:ext uri="{FF2B5EF4-FFF2-40B4-BE49-F238E27FC236}">
                <a16:creationId xmlns:a16="http://schemas.microsoft.com/office/drawing/2014/main" id="{EBF17445-5440-4BFE-9A55-E9523A430D3A}"/>
              </a:ext>
            </a:extLst>
          </p:cNvPr>
          <p:cNvSpPr txBox="1"/>
          <p:nvPr/>
        </p:nvSpPr>
        <p:spPr>
          <a:xfrm>
            <a:off x="2297519" y="4814608"/>
            <a:ext cx="1657191" cy="523220"/>
          </a:xfrm>
          <a:prstGeom prst="rect">
            <a:avLst/>
          </a:prstGeom>
          <a:solidFill>
            <a:schemeClr val="bg1">
              <a:lumMod val="95000"/>
            </a:schemeClr>
          </a:solidFill>
        </p:spPr>
        <p:txBody>
          <a:bodyPr wrap="square" rtlCol="0">
            <a:spAutoFit/>
          </a:bodyPr>
          <a:lstStyle/>
          <a:p>
            <a:pPr algn="ctr">
              <a:spcBef>
                <a:spcPts val="400"/>
              </a:spcBef>
            </a:pPr>
            <a:r>
              <a:rPr lang="zh-CN"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常温时的</a:t>
            </a:r>
            <a:b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阻抗小</a:t>
            </a: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3" name="楕円 82">
            <a:extLst>
              <a:ext uri="{FF2B5EF4-FFF2-40B4-BE49-F238E27FC236}">
                <a16:creationId xmlns:a16="http://schemas.microsoft.com/office/drawing/2014/main" id="{3486E3E7-58EB-4B97-BA8D-77EF223A29A4}"/>
              </a:ext>
            </a:extLst>
          </p:cNvPr>
          <p:cNvSpPr/>
          <p:nvPr/>
        </p:nvSpPr>
        <p:spPr>
          <a:xfrm>
            <a:off x="2648003" y="4193627"/>
            <a:ext cx="316313" cy="316313"/>
          </a:xfrm>
          <a:prstGeom prst="ellipse">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4" name="二等辺三角形 83">
            <a:extLst>
              <a:ext uri="{FF2B5EF4-FFF2-40B4-BE49-F238E27FC236}">
                <a16:creationId xmlns:a16="http://schemas.microsoft.com/office/drawing/2014/main" id="{DCA6E167-0906-4373-BC73-17FDD4CE4F36}"/>
              </a:ext>
            </a:extLst>
          </p:cNvPr>
          <p:cNvSpPr/>
          <p:nvPr/>
        </p:nvSpPr>
        <p:spPr>
          <a:xfrm rot="9555505">
            <a:off x="2392686" y="3521614"/>
            <a:ext cx="254713" cy="845290"/>
          </a:xfrm>
          <a:prstGeom prst="triangle">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5" name="テキスト ボックス 84">
            <a:extLst>
              <a:ext uri="{FF2B5EF4-FFF2-40B4-BE49-F238E27FC236}">
                <a16:creationId xmlns:a16="http://schemas.microsoft.com/office/drawing/2014/main" id="{A3C3B427-89A0-4D78-BD2E-811D57FA6E32}"/>
              </a:ext>
            </a:extLst>
          </p:cNvPr>
          <p:cNvSpPr txBox="1"/>
          <p:nvPr/>
        </p:nvSpPr>
        <p:spPr>
          <a:xfrm>
            <a:off x="1351819" y="3287805"/>
            <a:ext cx="1657191" cy="523220"/>
          </a:xfrm>
          <a:prstGeom prst="rect">
            <a:avLst/>
          </a:prstGeom>
          <a:solidFill>
            <a:schemeClr val="bg1">
              <a:lumMod val="95000"/>
            </a:schemeClr>
          </a:solidFill>
        </p:spPr>
        <p:txBody>
          <a:bodyPr wrap="square" rtlCol="0">
            <a:spAutoFit/>
          </a:bodyPr>
          <a:lstStyle/>
          <a:p>
            <a:pPr algn="ctr">
              <a:spcBef>
                <a:spcPts val="400"/>
              </a:spcBef>
            </a:pPr>
            <a:r>
              <a:rPr lang="zh-CN"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高温时的</a:t>
            </a:r>
            <a:br>
              <a:rPr lang="en-US" altLang="ja-JP" sz="14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br>
            <a:r>
              <a:rPr lang="en-US" altLang="zh-CN" sz="14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ON</a:t>
            </a:r>
            <a:r>
              <a:rPr lang="zh-CN" altLang="en-US" sz="14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阻抗相匹配</a:t>
            </a: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6" name="正方形/長方形 105">
            <a:extLst>
              <a:ext uri="{FF2B5EF4-FFF2-40B4-BE49-F238E27FC236}">
                <a16:creationId xmlns:a16="http://schemas.microsoft.com/office/drawing/2014/main" id="{FDDB70D2-98F7-4566-944D-BFFBDDAF498E}"/>
              </a:ext>
            </a:extLst>
          </p:cNvPr>
          <p:cNvSpPr/>
          <p:nvPr/>
        </p:nvSpPr>
        <p:spPr>
          <a:xfrm>
            <a:off x="750216" y="1902458"/>
            <a:ext cx="6707027" cy="4562510"/>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8" name="テキスト ボックス 107">
            <a:extLst>
              <a:ext uri="{FF2B5EF4-FFF2-40B4-BE49-F238E27FC236}">
                <a16:creationId xmlns:a16="http://schemas.microsoft.com/office/drawing/2014/main" id="{78E20593-6121-4255-88B4-64B337020661}"/>
              </a:ext>
            </a:extLst>
          </p:cNvPr>
          <p:cNvSpPr txBox="1"/>
          <p:nvPr/>
        </p:nvSpPr>
        <p:spPr>
          <a:xfrm>
            <a:off x="750218" y="1902458"/>
            <a:ext cx="2772000" cy="369332"/>
          </a:xfrm>
          <a:prstGeom prst="rect">
            <a:avLst/>
          </a:prstGeom>
          <a:solidFill>
            <a:schemeClr val="tx2"/>
          </a:solidFill>
        </p:spPr>
        <p:txBody>
          <a:bodyPr wrap="square" rtlCol="0">
            <a:spAutoFit/>
          </a:bodyPr>
          <a:lstStyle/>
          <a:p>
            <a:pPr algn="ctr">
              <a:spcBef>
                <a:spcPts val="400"/>
              </a:spcBef>
            </a:pPr>
            <a:r>
              <a:rPr lang="ja-JP" altLang="en-US" sz="1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①</a:t>
            </a:r>
            <a:r>
              <a:rPr lang="zh-CN" altLang="en-US" sz="1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重视导通损耗</a:t>
            </a:r>
            <a:endParaRPr kumimoji="1" lang="ja-JP" altLang="en-US" sz="1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25" name="図 124">
            <a:extLst>
              <a:ext uri="{FF2B5EF4-FFF2-40B4-BE49-F238E27FC236}">
                <a16:creationId xmlns:a16="http://schemas.microsoft.com/office/drawing/2014/main" id="{9AA8A261-7662-4EE8-9E5D-B9902A67E9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9169" y="4089319"/>
            <a:ext cx="616701" cy="576000"/>
          </a:xfrm>
          <a:prstGeom prst="rect">
            <a:avLst/>
          </a:prstGeom>
        </p:spPr>
      </p:pic>
      <p:pic>
        <p:nvPicPr>
          <p:cNvPr id="126" name="図 125">
            <a:extLst>
              <a:ext uri="{FF2B5EF4-FFF2-40B4-BE49-F238E27FC236}">
                <a16:creationId xmlns:a16="http://schemas.microsoft.com/office/drawing/2014/main" id="{1AB06670-D7E0-4443-9848-FA96A16947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5286" y="4094846"/>
            <a:ext cx="616702" cy="576000"/>
          </a:xfrm>
          <a:prstGeom prst="rect">
            <a:avLst/>
          </a:prstGeom>
        </p:spPr>
      </p:pic>
      <p:sp>
        <p:nvSpPr>
          <p:cNvPr id="127" name="テキスト ボックス 126">
            <a:extLst>
              <a:ext uri="{FF2B5EF4-FFF2-40B4-BE49-F238E27FC236}">
                <a16:creationId xmlns:a16="http://schemas.microsoft.com/office/drawing/2014/main" id="{1BF31705-6602-4799-B0AB-5FBFE1BEF38B}"/>
              </a:ext>
            </a:extLst>
          </p:cNvPr>
          <p:cNvSpPr txBox="1"/>
          <p:nvPr/>
        </p:nvSpPr>
        <p:spPr>
          <a:xfrm>
            <a:off x="4468643" y="3455428"/>
            <a:ext cx="931024" cy="338554"/>
          </a:xfrm>
          <a:prstGeom prst="rect">
            <a:avLst/>
          </a:prstGeom>
          <a:noFill/>
        </p:spPr>
        <p:txBody>
          <a:bodyPr wrap="none" rtlCol="0">
            <a:spAutoFit/>
          </a:bodyPr>
          <a:lstStyle/>
          <a:p>
            <a:pPr>
              <a:spcBef>
                <a:spcPts val="400"/>
              </a:spcBef>
            </a:pPr>
            <a:r>
              <a:rPr lang="en-US" altLang="ja-JP" sz="16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6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6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6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28" name="テキスト ボックス 127">
            <a:extLst>
              <a:ext uri="{FF2B5EF4-FFF2-40B4-BE49-F238E27FC236}">
                <a16:creationId xmlns:a16="http://schemas.microsoft.com/office/drawing/2014/main" id="{0754A85B-4FD6-458F-9086-A33B860D4A40}"/>
              </a:ext>
            </a:extLst>
          </p:cNvPr>
          <p:cNvSpPr txBox="1"/>
          <p:nvPr/>
        </p:nvSpPr>
        <p:spPr>
          <a:xfrm>
            <a:off x="5953543" y="3464789"/>
            <a:ext cx="926857" cy="338554"/>
          </a:xfrm>
          <a:prstGeom prst="rect">
            <a:avLst/>
          </a:prstGeom>
          <a:noFill/>
        </p:spPr>
        <p:txBody>
          <a:bodyPr wrap="none" rtlCol="0">
            <a:spAutoFit/>
          </a:bodyPr>
          <a:lstStyle/>
          <a:p>
            <a:pPr>
              <a:spcBef>
                <a:spcPts val="400"/>
              </a:spcBef>
            </a:pPr>
            <a:r>
              <a:rPr lang="en-US" altLang="ja-JP" sz="16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6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6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6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29" name="直線コネクタ 128">
            <a:extLst>
              <a:ext uri="{FF2B5EF4-FFF2-40B4-BE49-F238E27FC236}">
                <a16:creationId xmlns:a16="http://schemas.microsoft.com/office/drawing/2014/main" id="{573E6116-4246-4455-B306-20DD5610E5E1}"/>
              </a:ext>
            </a:extLst>
          </p:cNvPr>
          <p:cNvCxnSpPr>
            <a:cxnSpLocks/>
          </p:cNvCxnSpPr>
          <p:nvPr/>
        </p:nvCxnSpPr>
        <p:spPr>
          <a:xfrm>
            <a:off x="5029878" y="4089655"/>
            <a:ext cx="11750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394E30D5-F92D-4970-BAA7-07DFE0C34107}"/>
              </a:ext>
            </a:extLst>
          </p:cNvPr>
          <p:cNvCxnSpPr>
            <a:cxnSpLocks/>
          </p:cNvCxnSpPr>
          <p:nvPr/>
        </p:nvCxnSpPr>
        <p:spPr>
          <a:xfrm>
            <a:off x="4721559" y="4662801"/>
            <a:ext cx="193449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5" name="グラフィックス 134" descr="矢印: 反時計回りの曲線 単色塗りつぶし">
            <a:extLst>
              <a:ext uri="{FF2B5EF4-FFF2-40B4-BE49-F238E27FC236}">
                <a16:creationId xmlns:a16="http://schemas.microsoft.com/office/drawing/2014/main" id="{C769072A-F18B-4254-BFCA-DBD1B53DD87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flipH="1">
            <a:off x="5557436" y="3632392"/>
            <a:ext cx="914400" cy="914400"/>
          </a:xfrm>
          <a:prstGeom prst="rect">
            <a:avLst/>
          </a:prstGeom>
        </p:spPr>
      </p:pic>
      <p:sp>
        <p:nvSpPr>
          <p:cNvPr id="136" name="テキスト ボックス 135">
            <a:extLst>
              <a:ext uri="{FF2B5EF4-FFF2-40B4-BE49-F238E27FC236}">
                <a16:creationId xmlns:a16="http://schemas.microsoft.com/office/drawing/2014/main" id="{7904CA55-9405-4FFB-986C-DFB521573636}"/>
              </a:ext>
            </a:extLst>
          </p:cNvPr>
          <p:cNvSpPr txBox="1"/>
          <p:nvPr/>
        </p:nvSpPr>
        <p:spPr>
          <a:xfrm>
            <a:off x="4554370" y="4228989"/>
            <a:ext cx="710451" cy="307777"/>
          </a:xfrm>
          <a:prstGeom prst="rect">
            <a:avLst/>
          </a:prstGeom>
          <a:noFill/>
        </p:spPr>
        <p:txBody>
          <a:bodyPr wrap="none" rtlCol="0">
            <a:spAutoFit/>
          </a:bodyPr>
          <a:lstStyle/>
          <a:p>
            <a:pPr>
              <a:spcBef>
                <a:spcPts val="400"/>
              </a:spcBef>
            </a:pP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30mΩ</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7" name="テキスト ボックス 136">
            <a:extLst>
              <a:ext uri="{FF2B5EF4-FFF2-40B4-BE49-F238E27FC236}">
                <a16:creationId xmlns:a16="http://schemas.microsoft.com/office/drawing/2014/main" id="{5D7738A3-6F76-448A-B67E-3677A4D6C44F}"/>
              </a:ext>
            </a:extLst>
          </p:cNvPr>
          <p:cNvSpPr txBox="1"/>
          <p:nvPr/>
        </p:nvSpPr>
        <p:spPr>
          <a:xfrm>
            <a:off x="6164495" y="4228989"/>
            <a:ext cx="710451" cy="307777"/>
          </a:xfrm>
          <a:prstGeom prst="rect">
            <a:avLst/>
          </a:prstGeom>
          <a:noFill/>
        </p:spPr>
        <p:txBody>
          <a:bodyPr wrap="none" rtlCol="0">
            <a:spAutoFit/>
          </a:bodyPr>
          <a:lstStyle/>
          <a:p>
            <a:pPr>
              <a:spcBef>
                <a:spcPts val="400"/>
              </a:spcBef>
            </a:pP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18mΩ</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1" name="テキスト ボックス 150">
            <a:extLst>
              <a:ext uri="{FF2B5EF4-FFF2-40B4-BE49-F238E27FC236}">
                <a16:creationId xmlns:a16="http://schemas.microsoft.com/office/drawing/2014/main" id="{5C4FAE07-A63E-4A6B-938D-A8F51230EC97}"/>
              </a:ext>
            </a:extLst>
          </p:cNvPr>
          <p:cNvSpPr txBox="1"/>
          <p:nvPr/>
        </p:nvSpPr>
        <p:spPr>
          <a:xfrm>
            <a:off x="5050861" y="4158016"/>
            <a:ext cx="1191353" cy="430887"/>
          </a:xfrm>
          <a:prstGeom prst="rect">
            <a:avLst/>
          </a:prstGeom>
          <a:noFill/>
        </p:spPr>
        <p:txBody>
          <a:bodyPr wrap="none" rtlCol="0">
            <a:spAutoFit/>
          </a:bodyPr>
          <a:lstStyle/>
          <a:p>
            <a:pPr algn="ctr">
              <a:spcBef>
                <a:spcPts val="400"/>
              </a:spcBef>
            </a:pPr>
            <a:r>
              <a:rPr lang="zh-CN" altLang="en-US" sz="11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约</a:t>
            </a:r>
            <a:r>
              <a:rPr lang="en-US" altLang="ja-JP" sz="11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40%</a:t>
            </a:r>
            <a:br>
              <a:rPr lang="en-US" altLang="ja-JP" sz="11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br>
            <a:r>
              <a:rPr lang="en-US" altLang="zh-CN" sz="11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ON</a:t>
            </a:r>
            <a:r>
              <a:rPr lang="zh-CN" altLang="en-US" sz="11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阻抗</a:t>
            </a:r>
            <a:r>
              <a:rPr lang="en-US" altLang="ja-JP" sz="11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 Down</a:t>
            </a:r>
          </a:p>
        </p:txBody>
      </p:sp>
      <p:sp>
        <p:nvSpPr>
          <p:cNvPr id="154" name="テキスト ボックス 153">
            <a:extLst>
              <a:ext uri="{FF2B5EF4-FFF2-40B4-BE49-F238E27FC236}">
                <a16:creationId xmlns:a16="http://schemas.microsoft.com/office/drawing/2014/main" id="{37A5B39E-8BB3-402B-A103-B9A3AA761993}"/>
              </a:ext>
            </a:extLst>
          </p:cNvPr>
          <p:cNvSpPr txBox="1"/>
          <p:nvPr/>
        </p:nvSpPr>
        <p:spPr>
          <a:xfrm>
            <a:off x="4308802" y="4645679"/>
            <a:ext cx="1486887" cy="276999"/>
          </a:xfrm>
          <a:prstGeom prst="rect">
            <a:avLst/>
          </a:prstGeom>
          <a:noFill/>
        </p:spPr>
        <p:txBody>
          <a:bodyPr wrap="squar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D(Tc=100</a:t>
            </a:r>
            <a:r>
              <a:rPr lang="en-US" altLang="ja-JP" sz="9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°C)</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a:t>
            </a:r>
            <a:r>
              <a:rPr lang="en-US" altLang="ja-JP" sz="12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51A</a:t>
            </a:r>
            <a:endPar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2" name="テキスト ボックス 171">
            <a:extLst>
              <a:ext uri="{FF2B5EF4-FFF2-40B4-BE49-F238E27FC236}">
                <a16:creationId xmlns:a16="http://schemas.microsoft.com/office/drawing/2014/main" id="{23A01E04-1C76-4F01-9A5B-27838FA92D62}"/>
              </a:ext>
            </a:extLst>
          </p:cNvPr>
          <p:cNvSpPr txBox="1"/>
          <p:nvPr/>
        </p:nvSpPr>
        <p:spPr>
          <a:xfrm>
            <a:off x="5841371" y="4662844"/>
            <a:ext cx="1486887" cy="276999"/>
          </a:xfrm>
          <a:prstGeom prst="rect">
            <a:avLst/>
          </a:prstGeom>
          <a:noFill/>
        </p:spPr>
        <p:txBody>
          <a:bodyPr wrap="squar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D(Tc=100</a:t>
            </a:r>
            <a:r>
              <a:rPr lang="en-US" altLang="ja-JP" sz="9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°C)</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a:t>
            </a:r>
            <a:r>
              <a:rPr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rPr>
              <a:t>57A</a:t>
            </a:r>
            <a:endParaRPr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3" name="二等辺三角形 172">
            <a:extLst>
              <a:ext uri="{FF2B5EF4-FFF2-40B4-BE49-F238E27FC236}">
                <a16:creationId xmlns:a16="http://schemas.microsoft.com/office/drawing/2014/main" id="{9119A835-C7D8-4B44-B36C-D4A07494A771}"/>
              </a:ext>
            </a:extLst>
          </p:cNvPr>
          <p:cNvSpPr/>
          <p:nvPr/>
        </p:nvSpPr>
        <p:spPr>
          <a:xfrm rot="469005">
            <a:off x="5449867" y="4825089"/>
            <a:ext cx="254713" cy="845290"/>
          </a:xfrm>
          <a:prstGeom prst="triangle">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4" name="テキスト ボックス 173">
            <a:extLst>
              <a:ext uri="{FF2B5EF4-FFF2-40B4-BE49-F238E27FC236}">
                <a16:creationId xmlns:a16="http://schemas.microsoft.com/office/drawing/2014/main" id="{5939A2E6-CCD0-4227-A6C4-D863EF5C6608}"/>
              </a:ext>
            </a:extLst>
          </p:cNvPr>
          <p:cNvSpPr txBox="1"/>
          <p:nvPr/>
        </p:nvSpPr>
        <p:spPr>
          <a:xfrm>
            <a:off x="4245627" y="5484699"/>
            <a:ext cx="3096205" cy="553998"/>
          </a:xfrm>
          <a:prstGeom prst="rect">
            <a:avLst/>
          </a:prstGeom>
          <a:solidFill>
            <a:schemeClr val="bg1">
              <a:lumMod val="95000"/>
            </a:schemeClr>
          </a:solidFill>
        </p:spPr>
        <p:txBody>
          <a:bodyPr wrap="square" rtlCol="0">
            <a:spAutoFit/>
          </a:bodyPr>
          <a:lstStyle/>
          <a:p>
            <a:pPr marL="285750" indent="-285750">
              <a:spcBef>
                <a:spcPts val="400"/>
              </a:spcBef>
              <a:buFont typeface="Arial" panose="020B0604020202020204" pitchFamily="34" charset="0"/>
              <a:buChar char="•"/>
            </a:pP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即使选择</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400" baseline="30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Gen</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更低阻抗的产品，</a:t>
            </a:r>
            <a:b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en-US" altLang="zh-CN"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Chip Size</a:t>
            </a:r>
            <a:r>
              <a:rPr lang="zh-CN"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也不会增大</a:t>
            </a:r>
            <a:endParaRPr lang="en-US" altLang="ja-JP" sz="14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5" name="テキスト ボックス 174">
            <a:extLst>
              <a:ext uri="{FF2B5EF4-FFF2-40B4-BE49-F238E27FC236}">
                <a16:creationId xmlns:a16="http://schemas.microsoft.com/office/drawing/2014/main" id="{30EB45D6-0497-4B49-AC16-BD8D315A1E41}"/>
              </a:ext>
            </a:extLst>
          </p:cNvPr>
          <p:cNvSpPr txBox="1"/>
          <p:nvPr/>
        </p:nvSpPr>
        <p:spPr>
          <a:xfrm>
            <a:off x="7634775" y="1902899"/>
            <a:ext cx="2772000" cy="369332"/>
          </a:xfrm>
          <a:prstGeom prst="rect">
            <a:avLst/>
          </a:prstGeom>
          <a:solidFill>
            <a:schemeClr val="tx2"/>
          </a:solidFill>
        </p:spPr>
        <p:txBody>
          <a:bodyPr wrap="square" rtlCol="0">
            <a:spAutoFit/>
          </a:bodyPr>
          <a:lstStyle/>
          <a:p>
            <a:pPr algn="ctr">
              <a:spcBef>
                <a:spcPts val="400"/>
              </a:spcBef>
            </a:pPr>
            <a:r>
              <a:rPr lang="ja-JP" altLang="en-US" sz="1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②</a:t>
            </a:r>
            <a:r>
              <a:rPr lang="zh-CN" altLang="en-US" sz="1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重视开关损耗</a:t>
            </a:r>
            <a:endParaRPr kumimoji="1" lang="ja-JP" altLang="en-US" sz="1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6" name="正方形/長方形 175">
            <a:extLst>
              <a:ext uri="{FF2B5EF4-FFF2-40B4-BE49-F238E27FC236}">
                <a16:creationId xmlns:a16="http://schemas.microsoft.com/office/drawing/2014/main" id="{AC4EB86D-EBE7-4213-98AA-8BE7052A1F03}"/>
              </a:ext>
            </a:extLst>
          </p:cNvPr>
          <p:cNvSpPr/>
          <p:nvPr/>
        </p:nvSpPr>
        <p:spPr>
          <a:xfrm>
            <a:off x="7636232" y="1902458"/>
            <a:ext cx="3886983" cy="4562510"/>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7" name="テキスト ボックス 176">
            <a:extLst>
              <a:ext uri="{FF2B5EF4-FFF2-40B4-BE49-F238E27FC236}">
                <a16:creationId xmlns:a16="http://schemas.microsoft.com/office/drawing/2014/main" id="{884B8765-B526-44ED-87B3-308047DDEF45}"/>
              </a:ext>
            </a:extLst>
          </p:cNvPr>
          <p:cNvSpPr txBox="1"/>
          <p:nvPr/>
        </p:nvSpPr>
        <p:spPr>
          <a:xfrm>
            <a:off x="7800545" y="2540330"/>
            <a:ext cx="3376442" cy="646331"/>
          </a:xfrm>
          <a:prstGeom prst="rect">
            <a:avLst/>
          </a:prstGeom>
          <a:solidFill>
            <a:schemeClr val="accent2">
              <a:lumMod val="20000"/>
              <a:lumOff val="80000"/>
            </a:schemeClr>
          </a:solidFill>
        </p:spPr>
        <p:txBody>
          <a:bodyPr wrap="square" rtlCol="0">
            <a:spAutoFit/>
          </a:bodyPr>
          <a:lstStyle/>
          <a:p>
            <a:pPr>
              <a:spcBef>
                <a:spcPts val="400"/>
              </a:spcBef>
            </a:pPr>
            <a:r>
              <a:rPr lang="zh-CN" altLang="en-US" sz="1800" b="1" u="sng" dirty="0">
                <a:latin typeface="微软雅黑" panose="020B0503020204020204" pitchFamily="34" charset="-122"/>
                <a:ea typeface="微软雅黑" panose="020B0503020204020204" pitchFamily="34" charset="-122"/>
                <a:cs typeface="メイリオ" panose="020B0604030504040204" pitchFamily="50" charset="-128"/>
              </a:rPr>
              <a:t>推荐选用同等的额定电流</a:t>
            </a:r>
            <a:r>
              <a:rPr lang="en-US" altLang="ja-JP" sz="1800" b="1" u="sng" dirty="0">
                <a:latin typeface="微软雅黑" panose="020B0503020204020204" pitchFamily="34" charset="-122"/>
                <a:ea typeface="微软雅黑" panose="020B0503020204020204" pitchFamily="34" charset="-122"/>
                <a:cs typeface="メイリオ" panose="020B0604030504040204" pitchFamily="50" charset="-128"/>
              </a:rPr>
              <a:t>I</a:t>
            </a:r>
            <a:r>
              <a:rPr lang="en-US" altLang="ja-JP" sz="1100" b="1" u="sng" dirty="0">
                <a:latin typeface="微软雅黑" panose="020B0503020204020204" pitchFamily="34" charset="-122"/>
                <a:ea typeface="微软雅黑" panose="020B0503020204020204" pitchFamily="34" charset="-122"/>
                <a:cs typeface="メイリオ" panose="020B0604030504040204" pitchFamily="50" charset="-128"/>
              </a:rPr>
              <a:t>D</a:t>
            </a:r>
            <a:r>
              <a:rPr lang="en-US" altLang="ja-JP" sz="1400" b="1" dirty="0">
                <a:latin typeface="微软雅黑" panose="020B0503020204020204" pitchFamily="34" charset="-122"/>
                <a:ea typeface="微软雅黑" panose="020B0503020204020204" pitchFamily="34" charset="-122"/>
                <a:cs typeface="メイリオ" panose="020B0604030504040204" pitchFamily="50" charset="-128"/>
              </a:rPr>
              <a:t>(T</a:t>
            </a:r>
            <a:r>
              <a:rPr lang="en-US" altLang="ja-JP" sz="1000" b="1" dirty="0">
                <a:latin typeface="微软雅黑" panose="020B0503020204020204" pitchFamily="34" charset="-122"/>
                <a:ea typeface="微软雅黑" panose="020B0503020204020204" pitchFamily="34" charset="-122"/>
                <a:cs typeface="メイリオ" panose="020B0604030504040204" pitchFamily="50" charset="-128"/>
              </a:rPr>
              <a:t>C</a:t>
            </a:r>
            <a:r>
              <a:rPr lang="en-US" altLang="ja-JP" sz="1400" b="1" dirty="0">
                <a:latin typeface="微软雅黑" panose="020B0503020204020204" pitchFamily="34" charset="-122"/>
                <a:ea typeface="微软雅黑" panose="020B0503020204020204" pitchFamily="34" charset="-122"/>
                <a:cs typeface="メイリオ" panose="020B0604030504040204" pitchFamily="50" charset="-128"/>
              </a:rPr>
              <a:t>=25</a:t>
            </a:r>
            <a:r>
              <a:rPr lang="en-US" altLang="ja-JP" sz="1400" b="1" dirty="0">
                <a:latin typeface="微软雅黑" panose="020B0503020204020204" pitchFamily="34" charset="-122"/>
                <a:ea typeface="微软雅黑" panose="020B0503020204020204" pitchFamily="34" charset="-122"/>
                <a:cs typeface="Arial" panose="020B0604020202020204" pitchFamily="34" charset="0"/>
              </a:rPr>
              <a:t>°C)</a:t>
            </a:r>
            <a:r>
              <a:rPr lang="zh-CN" altLang="en-US" sz="1800" b="1" dirty="0">
                <a:latin typeface="微软雅黑" panose="020B0503020204020204" pitchFamily="34" charset="-122"/>
                <a:ea typeface="微软雅黑" panose="020B0503020204020204" pitchFamily="34" charset="-122"/>
                <a:cs typeface="メイリオ" panose="020B0604030504040204" pitchFamily="50" charset="-128"/>
              </a:rPr>
              <a:t>的产品</a:t>
            </a:r>
            <a:endParaRPr kumimoji="1" lang="ja-JP" altLang="en-US" sz="1800" dirty="0">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79" name="図 178">
            <a:extLst>
              <a:ext uri="{FF2B5EF4-FFF2-40B4-BE49-F238E27FC236}">
                <a16:creationId xmlns:a16="http://schemas.microsoft.com/office/drawing/2014/main" id="{4684AA51-2EDD-4287-AAD4-342A4D7952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8454" y="4137909"/>
            <a:ext cx="616701" cy="576000"/>
          </a:xfrm>
          <a:prstGeom prst="rect">
            <a:avLst/>
          </a:prstGeom>
        </p:spPr>
      </p:pic>
      <p:pic>
        <p:nvPicPr>
          <p:cNvPr id="180" name="図 179">
            <a:extLst>
              <a:ext uri="{FF2B5EF4-FFF2-40B4-BE49-F238E27FC236}">
                <a16:creationId xmlns:a16="http://schemas.microsoft.com/office/drawing/2014/main" id="{FFCF77B6-2DFA-42CE-A8A5-6F2DAE8A35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6210" y="4315029"/>
            <a:ext cx="423982" cy="396000"/>
          </a:xfrm>
          <a:prstGeom prst="rect">
            <a:avLst/>
          </a:prstGeom>
        </p:spPr>
      </p:pic>
      <p:sp>
        <p:nvSpPr>
          <p:cNvPr id="181" name="テキスト ボックス 180">
            <a:extLst>
              <a:ext uri="{FF2B5EF4-FFF2-40B4-BE49-F238E27FC236}">
                <a16:creationId xmlns:a16="http://schemas.microsoft.com/office/drawing/2014/main" id="{126C0B1A-37F2-4DA6-A745-74E2F25DBC04}"/>
              </a:ext>
            </a:extLst>
          </p:cNvPr>
          <p:cNvSpPr txBox="1"/>
          <p:nvPr/>
        </p:nvSpPr>
        <p:spPr>
          <a:xfrm>
            <a:off x="8330271" y="3472357"/>
            <a:ext cx="931024" cy="338554"/>
          </a:xfrm>
          <a:prstGeom prst="rect">
            <a:avLst/>
          </a:prstGeom>
          <a:noFill/>
        </p:spPr>
        <p:txBody>
          <a:bodyPr wrap="none" rtlCol="0">
            <a:spAutoFit/>
          </a:bodyPr>
          <a:lstStyle/>
          <a:p>
            <a:pPr>
              <a:spcBef>
                <a:spcPts val="400"/>
              </a:spcBef>
            </a:pPr>
            <a:r>
              <a:rPr lang="en-US" altLang="ja-JP" sz="16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6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6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6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2" name="テキスト ボックス 181">
            <a:extLst>
              <a:ext uri="{FF2B5EF4-FFF2-40B4-BE49-F238E27FC236}">
                <a16:creationId xmlns:a16="http://schemas.microsoft.com/office/drawing/2014/main" id="{C9ADED84-9388-43B8-88DC-1C8D927DC784}"/>
              </a:ext>
            </a:extLst>
          </p:cNvPr>
          <p:cNvSpPr txBox="1"/>
          <p:nvPr/>
        </p:nvSpPr>
        <p:spPr>
          <a:xfrm>
            <a:off x="9602037" y="3446143"/>
            <a:ext cx="926857" cy="338554"/>
          </a:xfrm>
          <a:prstGeom prst="rect">
            <a:avLst/>
          </a:prstGeom>
          <a:noFill/>
        </p:spPr>
        <p:txBody>
          <a:bodyPr wrap="none" rtlCol="0">
            <a:spAutoFit/>
          </a:bodyPr>
          <a:lstStyle/>
          <a:p>
            <a:pPr>
              <a:spcBef>
                <a:spcPts val="400"/>
              </a:spcBef>
            </a:pPr>
            <a:r>
              <a:rPr lang="en-US" altLang="ja-JP" sz="16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6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6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6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83" name="直線コネクタ 182">
            <a:extLst>
              <a:ext uri="{FF2B5EF4-FFF2-40B4-BE49-F238E27FC236}">
                <a16:creationId xmlns:a16="http://schemas.microsoft.com/office/drawing/2014/main" id="{39345E9F-D8DD-4ABD-9C33-EA0DED7E1EFA}"/>
              </a:ext>
            </a:extLst>
          </p:cNvPr>
          <p:cNvCxnSpPr>
            <a:cxnSpLocks/>
          </p:cNvCxnSpPr>
          <p:nvPr/>
        </p:nvCxnSpPr>
        <p:spPr>
          <a:xfrm>
            <a:off x="8982177" y="4138388"/>
            <a:ext cx="972054" cy="17637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4" name="テキスト ボックス 183">
            <a:extLst>
              <a:ext uri="{FF2B5EF4-FFF2-40B4-BE49-F238E27FC236}">
                <a16:creationId xmlns:a16="http://schemas.microsoft.com/office/drawing/2014/main" id="{94D730C9-AE21-4456-A10A-2CF28E1FCD5C}"/>
              </a:ext>
            </a:extLst>
          </p:cNvPr>
          <p:cNvSpPr txBox="1"/>
          <p:nvPr/>
        </p:nvSpPr>
        <p:spPr>
          <a:xfrm>
            <a:off x="10421601" y="5234913"/>
            <a:ext cx="1127232" cy="253916"/>
          </a:xfrm>
          <a:prstGeom prst="rect">
            <a:avLst/>
          </a:prstGeom>
          <a:noFill/>
        </p:spPr>
        <p:txBody>
          <a:bodyPr wrap="none"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图片非真实品</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85" name="直線コネクタ 184">
            <a:extLst>
              <a:ext uri="{FF2B5EF4-FFF2-40B4-BE49-F238E27FC236}">
                <a16:creationId xmlns:a16="http://schemas.microsoft.com/office/drawing/2014/main" id="{CAE3CF99-2D9F-488F-A86E-15B3F25B115D}"/>
              </a:ext>
            </a:extLst>
          </p:cNvPr>
          <p:cNvCxnSpPr>
            <a:cxnSpLocks/>
          </p:cNvCxnSpPr>
          <p:nvPr/>
        </p:nvCxnSpPr>
        <p:spPr>
          <a:xfrm>
            <a:off x="8964630" y="4703370"/>
            <a:ext cx="139484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86" name="グラフィックス 185" descr="矢印: 反時計回りの曲線 単色塗りつぶし">
            <a:extLst>
              <a:ext uri="{FF2B5EF4-FFF2-40B4-BE49-F238E27FC236}">
                <a16:creationId xmlns:a16="http://schemas.microsoft.com/office/drawing/2014/main" id="{8C2512A2-A5B5-4AF5-BDD6-5EDC9F9CFFE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flipH="1">
            <a:off x="9203324" y="3771954"/>
            <a:ext cx="914400" cy="914400"/>
          </a:xfrm>
          <a:prstGeom prst="rect">
            <a:avLst/>
          </a:prstGeom>
        </p:spPr>
      </p:pic>
      <p:sp>
        <p:nvSpPr>
          <p:cNvPr id="187" name="テキスト ボックス 186">
            <a:extLst>
              <a:ext uri="{FF2B5EF4-FFF2-40B4-BE49-F238E27FC236}">
                <a16:creationId xmlns:a16="http://schemas.microsoft.com/office/drawing/2014/main" id="{6CB7327D-4269-41B1-910F-6C82CA5192A5}"/>
              </a:ext>
            </a:extLst>
          </p:cNvPr>
          <p:cNvSpPr txBox="1"/>
          <p:nvPr/>
        </p:nvSpPr>
        <p:spPr>
          <a:xfrm>
            <a:off x="8370872" y="4276470"/>
            <a:ext cx="710451" cy="307777"/>
          </a:xfrm>
          <a:prstGeom prst="rect">
            <a:avLst/>
          </a:prstGeom>
          <a:noFill/>
        </p:spPr>
        <p:txBody>
          <a:bodyPr wrap="none" rtlCol="0">
            <a:spAutoFit/>
          </a:bodyPr>
          <a:lstStyle/>
          <a:p>
            <a:pPr>
              <a:spcBef>
                <a:spcPts val="400"/>
              </a:spcBef>
            </a:pP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40mΩ</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8" name="テキスト ボックス 187">
            <a:extLst>
              <a:ext uri="{FF2B5EF4-FFF2-40B4-BE49-F238E27FC236}">
                <a16:creationId xmlns:a16="http://schemas.microsoft.com/office/drawing/2014/main" id="{DF4FE817-0104-42CA-810F-4E712014994C}"/>
              </a:ext>
            </a:extLst>
          </p:cNvPr>
          <p:cNvSpPr txBox="1"/>
          <p:nvPr/>
        </p:nvSpPr>
        <p:spPr>
          <a:xfrm>
            <a:off x="9910910" y="4341225"/>
            <a:ext cx="710451" cy="307777"/>
          </a:xfrm>
          <a:prstGeom prst="rect">
            <a:avLst/>
          </a:prstGeom>
          <a:noFill/>
        </p:spPr>
        <p:txBody>
          <a:bodyPr wrap="none" rtlCol="0">
            <a:spAutoFit/>
          </a:bodyPr>
          <a:lstStyle/>
          <a:p>
            <a:pPr>
              <a:spcBef>
                <a:spcPts val="400"/>
              </a:spcBef>
            </a:pP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36mΩ</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9" name="テキスト ボックス 188">
            <a:extLst>
              <a:ext uri="{FF2B5EF4-FFF2-40B4-BE49-F238E27FC236}">
                <a16:creationId xmlns:a16="http://schemas.microsoft.com/office/drawing/2014/main" id="{ECEC172D-CA2A-4C07-B70E-870EB59409DB}"/>
              </a:ext>
            </a:extLst>
          </p:cNvPr>
          <p:cNvSpPr txBox="1"/>
          <p:nvPr/>
        </p:nvSpPr>
        <p:spPr>
          <a:xfrm>
            <a:off x="8973370" y="4267077"/>
            <a:ext cx="923650" cy="430887"/>
          </a:xfrm>
          <a:prstGeom prst="rect">
            <a:avLst/>
          </a:prstGeom>
          <a:noFill/>
        </p:spPr>
        <p:txBody>
          <a:bodyPr wrap="none" rtlCol="0">
            <a:spAutoFit/>
          </a:bodyPr>
          <a:lstStyle/>
          <a:p>
            <a:pPr algn="ctr">
              <a:spcBef>
                <a:spcPts val="400"/>
              </a:spcBef>
            </a:pPr>
            <a:r>
              <a:rPr lang="zh-CN" altLang="en-US" sz="11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约</a:t>
            </a:r>
            <a:r>
              <a:rPr lang="en-US" altLang="ja-JP" sz="11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40%</a:t>
            </a:r>
            <a:br>
              <a:rPr lang="en-US" altLang="ja-JP" sz="11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1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Size Down</a:t>
            </a:r>
          </a:p>
        </p:txBody>
      </p:sp>
      <p:sp>
        <p:nvSpPr>
          <p:cNvPr id="211" name="テキスト ボックス 210">
            <a:extLst>
              <a:ext uri="{FF2B5EF4-FFF2-40B4-BE49-F238E27FC236}">
                <a16:creationId xmlns:a16="http://schemas.microsoft.com/office/drawing/2014/main" id="{1551C2DE-5068-436C-B8E9-A6A661D00CE3}"/>
              </a:ext>
            </a:extLst>
          </p:cNvPr>
          <p:cNvSpPr txBox="1"/>
          <p:nvPr/>
        </p:nvSpPr>
        <p:spPr>
          <a:xfrm>
            <a:off x="4076213" y="3470816"/>
            <a:ext cx="441146" cy="276999"/>
          </a:xfrm>
          <a:prstGeom prst="rect">
            <a:avLst/>
          </a:prstGeom>
          <a:noFill/>
        </p:spPr>
        <p:txBody>
          <a:bodyPr wrap="non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例</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12" name="テキスト ボックス 211">
            <a:extLst>
              <a:ext uri="{FF2B5EF4-FFF2-40B4-BE49-F238E27FC236}">
                <a16:creationId xmlns:a16="http://schemas.microsoft.com/office/drawing/2014/main" id="{5AA8BF7B-E7FE-41DF-8BBC-39B6CDBAECCD}"/>
              </a:ext>
            </a:extLst>
          </p:cNvPr>
          <p:cNvSpPr txBox="1"/>
          <p:nvPr/>
        </p:nvSpPr>
        <p:spPr>
          <a:xfrm>
            <a:off x="4424604" y="4834094"/>
            <a:ext cx="1052622" cy="276999"/>
          </a:xfrm>
          <a:prstGeom prst="rect">
            <a:avLst/>
          </a:prstGeom>
          <a:noFill/>
        </p:spPr>
        <p:txBody>
          <a:bodyPr wrap="squar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SCT3030KL</a:t>
            </a:r>
          </a:p>
        </p:txBody>
      </p:sp>
      <p:sp>
        <p:nvSpPr>
          <p:cNvPr id="213" name="テキスト ボックス 212">
            <a:extLst>
              <a:ext uri="{FF2B5EF4-FFF2-40B4-BE49-F238E27FC236}">
                <a16:creationId xmlns:a16="http://schemas.microsoft.com/office/drawing/2014/main" id="{54537525-4AA5-4B77-9F79-FC0D683BBC23}"/>
              </a:ext>
            </a:extLst>
          </p:cNvPr>
          <p:cNvSpPr txBox="1"/>
          <p:nvPr/>
        </p:nvSpPr>
        <p:spPr>
          <a:xfrm>
            <a:off x="5932187" y="4826359"/>
            <a:ext cx="1052622" cy="276999"/>
          </a:xfrm>
          <a:prstGeom prst="rect">
            <a:avLst/>
          </a:prstGeom>
          <a:noFill/>
        </p:spPr>
        <p:txBody>
          <a:bodyPr wrap="squar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SCT4018KL</a:t>
            </a:r>
          </a:p>
        </p:txBody>
      </p:sp>
      <p:sp>
        <p:nvSpPr>
          <p:cNvPr id="214" name="テキスト ボックス 213">
            <a:extLst>
              <a:ext uri="{FF2B5EF4-FFF2-40B4-BE49-F238E27FC236}">
                <a16:creationId xmlns:a16="http://schemas.microsoft.com/office/drawing/2014/main" id="{C69944CE-1ABC-41D4-B7A1-5884D370F3C3}"/>
              </a:ext>
            </a:extLst>
          </p:cNvPr>
          <p:cNvSpPr txBox="1"/>
          <p:nvPr/>
        </p:nvSpPr>
        <p:spPr>
          <a:xfrm>
            <a:off x="7813839" y="3508798"/>
            <a:ext cx="441146" cy="276999"/>
          </a:xfrm>
          <a:prstGeom prst="rect">
            <a:avLst/>
          </a:prstGeom>
          <a:noFill/>
        </p:spPr>
        <p:txBody>
          <a:bodyPr wrap="non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例</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15" name="テキスト ボックス 214">
            <a:extLst>
              <a:ext uri="{FF2B5EF4-FFF2-40B4-BE49-F238E27FC236}">
                <a16:creationId xmlns:a16="http://schemas.microsoft.com/office/drawing/2014/main" id="{818475F8-0EFE-4757-AFFF-A842C3080E7A}"/>
              </a:ext>
            </a:extLst>
          </p:cNvPr>
          <p:cNvSpPr txBox="1"/>
          <p:nvPr/>
        </p:nvSpPr>
        <p:spPr>
          <a:xfrm>
            <a:off x="8126263" y="4735490"/>
            <a:ext cx="1486887" cy="276999"/>
          </a:xfrm>
          <a:prstGeom prst="rect">
            <a:avLst/>
          </a:prstGeom>
          <a:noFill/>
        </p:spPr>
        <p:txBody>
          <a:bodyPr wrap="squar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D(Tc=25</a:t>
            </a:r>
            <a:r>
              <a:rPr lang="en-US" altLang="ja-JP" sz="9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°C)</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a:t>
            </a:r>
            <a:r>
              <a:rPr lang="en-US" altLang="ja-JP" sz="12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55A</a:t>
            </a:r>
            <a:endPar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16" name="テキスト ボックス 215">
            <a:extLst>
              <a:ext uri="{FF2B5EF4-FFF2-40B4-BE49-F238E27FC236}">
                <a16:creationId xmlns:a16="http://schemas.microsoft.com/office/drawing/2014/main" id="{B033A5B5-C4BF-46F4-96C1-F7FE0117D056}"/>
              </a:ext>
            </a:extLst>
          </p:cNvPr>
          <p:cNvSpPr txBox="1"/>
          <p:nvPr/>
        </p:nvSpPr>
        <p:spPr>
          <a:xfrm>
            <a:off x="9626748" y="4752655"/>
            <a:ext cx="1486887" cy="276999"/>
          </a:xfrm>
          <a:prstGeom prst="rect">
            <a:avLst/>
          </a:prstGeom>
          <a:noFill/>
        </p:spPr>
        <p:txBody>
          <a:bodyPr wrap="squar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D(Tc=25</a:t>
            </a:r>
            <a:r>
              <a:rPr lang="en-US" altLang="ja-JP" sz="9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°C)</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a:t>
            </a:r>
            <a:r>
              <a:rPr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rPr>
              <a:t>43A</a:t>
            </a:r>
            <a:endParaRPr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17" name="テキスト ボックス 216">
            <a:extLst>
              <a:ext uri="{FF2B5EF4-FFF2-40B4-BE49-F238E27FC236}">
                <a16:creationId xmlns:a16="http://schemas.microsoft.com/office/drawing/2014/main" id="{AF08CE66-3B4A-4267-9AC4-735359F28F9B}"/>
              </a:ext>
            </a:extLst>
          </p:cNvPr>
          <p:cNvSpPr txBox="1"/>
          <p:nvPr/>
        </p:nvSpPr>
        <p:spPr>
          <a:xfrm>
            <a:off x="8314254" y="4923905"/>
            <a:ext cx="1052622" cy="276999"/>
          </a:xfrm>
          <a:prstGeom prst="rect">
            <a:avLst/>
          </a:prstGeom>
          <a:noFill/>
        </p:spPr>
        <p:txBody>
          <a:bodyPr wrap="squar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SCT3040KL</a:t>
            </a:r>
          </a:p>
        </p:txBody>
      </p:sp>
      <p:sp>
        <p:nvSpPr>
          <p:cNvPr id="218" name="テキスト ボックス 217">
            <a:extLst>
              <a:ext uri="{FF2B5EF4-FFF2-40B4-BE49-F238E27FC236}">
                <a16:creationId xmlns:a16="http://schemas.microsoft.com/office/drawing/2014/main" id="{1ACBB2FC-4480-4ED1-A625-61577788D5A0}"/>
              </a:ext>
            </a:extLst>
          </p:cNvPr>
          <p:cNvSpPr txBox="1"/>
          <p:nvPr/>
        </p:nvSpPr>
        <p:spPr>
          <a:xfrm>
            <a:off x="9653396" y="4916170"/>
            <a:ext cx="1052622" cy="276999"/>
          </a:xfrm>
          <a:prstGeom prst="rect">
            <a:avLst/>
          </a:prstGeom>
          <a:noFill/>
        </p:spPr>
        <p:txBody>
          <a:bodyPr wrap="squar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SCT4036KL</a:t>
            </a:r>
          </a:p>
        </p:txBody>
      </p:sp>
      <p:sp>
        <p:nvSpPr>
          <p:cNvPr id="221" name="二等辺三角形 220">
            <a:extLst>
              <a:ext uri="{FF2B5EF4-FFF2-40B4-BE49-F238E27FC236}">
                <a16:creationId xmlns:a16="http://schemas.microsoft.com/office/drawing/2014/main" id="{703C4399-13C1-4DD2-BFFA-E68F8490D020}"/>
              </a:ext>
            </a:extLst>
          </p:cNvPr>
          <p:cNvSpPr/>
          <p:nvPr/>
        </p:nvSpPr>
        <p:spPr>
          <a:xfrm rot="469005">
            <a:off x="9295023" y="4836909"/>
            <a:ext cx="254713" cy="845290"/>
          </a:xfrm>
          <a:prstGeom prst="triangle">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22" name="テキスト ボックス 221">
            <a:extLst>
              <a:ext uri="{FF2B5EF4-FFF2-40B4-BE49-F238E27FC236}">
                <a16:creationId xmlns:a16="http://schemas.microsoft.com/office/drawing/2014/main" id="{AB9E9E04-775F-400B-86A5-286538A34A4B}"/>
              </a:ext>
            </a:extLst>
          </p:cNvPr>
          <p:cNvSpPr txBox="1"/>
          <p:nvPr/>
        </p:nvSpPr>
        <p:spPr>
          <a:xfrm>
            <a:off x="8090784" y="5496519"/>
            <a:ext cx="3054600" cy="553998"/>
          </a:xfrm>
          <a:prstGeom prst="rect">
            <a:avLst/>
          </a:prstGeom>
          <a:solidFill>
            <a:schemeClr val="bg1">
              <a:lumMod val="95000"/>
            </a:schemeClr>
          </a:solidFill>
        </p:spPr>
        <p:txBody>
          <a:bodyPr wrap="square" rtlCol="0">
            <a:spAutoFit/>
          </a:bodyPr>
          <a:lstStyle/>
          <a:p>
            <a:pPr marL="285750" indent="-285750">
              <a:spcBef>
                <a:spcPts val="400"/>
              </a:spcBef>
              <a:buFont typeface="Arial" panose="020B0604020202020204" pitchFamily="34" charset="0"/>
              <a:buChar char="•"/>
            </a:pP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400" baseline="30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Gen</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能够实现</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Chip Size</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的小型化，</a:t>
            </a:r>
            <a:r>
              <a:rPr lang="zh-CN"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容量减小</a:t>
            </a: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2547283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代</a:t>
            </a:r>
            <a:r>
              <a:rPr lang="ja-JP" altLang="en-US" dirty="0">
                <a:latin typeface="微软雅黑" panose="020B0503020204020204" pitchFamily="34" charset="-122"/>
                <a:ea typeface="微软雅黑" panose="020B0503020204020204" pitchFamily="34" charset="-122"/>
              </a:rPr>
              <a:t>　</a:t>
            </a:r>
            <a:r>
              <a:rPr lang="en-US" altLang="ja-JP"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项产品优势</a:t>
            </a:r>
            <a:endParaRPr kumimoji="1" lang="ja-JP" altLang="en-US" dirty="0">
              <a:latin typeface="微软雅黑" panose="020B0503020204020204" pitchFamily="34" charset="-122"/>
              <a:ea typeface="微软雅黑" panose="020B0503020204020204" pitchFamily="34" charset="-122"/>
            </a:endParaRPr>
          </a:p>
        </p:txBody>
      </p:sp>
      <p:sp>
        <p:nvSpPr>
          <p:cNvPr id="18" name="正方形/長方形 17">
            <a:extLst>
              <a:ext uri="{FF2B5EF4-FFF2-40B4-BE49-F238E27FC236}">
                <a16:creationId xmlns:a16="http://schemas.microsoft.com/office/drawing/2014/main" id="{00B1DD0E-E9FD-4D81-AC06-C89D65B3AC67}"/>
              </a:ext>
            </a:extLst>
          </p:cNvPr>
          <p:cNvSpPr/>
          <p:nvPr/>
        </p:nvSpPr>
        <p:spPr>
          <a:xfrm>
            <a:off x="1205175" y="2457527"/>
            <a:ext cx="3600000" cy="360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 name="正方形/長方形 18">
            <a:extLst>
              <a:ext uri="{FF2B5EF4-FFF2-40B4-BE49-F238E27FC236}">
                <a16:creationId xmlns:a16="http://schemas.microsoft.com/office/drawing/2014/main" id="{A9EAFC38-5B2F-407D-AF60-927A402E1337}"/>
              </a:ext>
            </a:extLst>
          </p:cNvPr>
          <p:cNvSpPr/>
          <p:nvPr/>
        </p:nvSpPr>
        <p:spPr>
          <a:xfrm>
            <a:off x="1307617" y="2581632"/>
            <a:ext cx="3600000" cy="3600000"/>
          </a:xfrm>
          <a:prstGeom prst="rect">
            <a:avLst/>
          </a:prstGeom>
          <a:solidFill>
            <a:srgbClr val="6ED4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1" name="正方形/長方形 20">
            <a:extLst>
              <a:ext uri="{FF2B5EF4-FFF2-40B4-BE49-F238E27FC236}">
                <a16:creationId xmlns:a16="http://schemas.microsoft.com/office/drawing/2014/main" id="{2A894EBE-35F4-4D5F-A0B0-E8A8CA61A82A}"/>
              </a:ext>
            </a:extLst>
          </p:cNvPr>
          <p:cNvSpPr/>
          <p:nvPr/>
        </p:nvSpPr>
        <p:spPr>
          <a:xfrm>
            <a:off x="5448749" y="2474778"/>
            <a:ext cx="1800000" cy="180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2" name="正方形/長方形 21">
            <a:extLst>
              <a:ext uri="{FF2B5EF4-FFF2-40B4-BE49-F238E27FC236}">
                <a16:creationId xmlns:a16="http://schemas.microsoft.com/office/drawing/2014/main" id="{1DE1527B-7981-4B8B-916E-1212C4FBF068}"/>
              </a:ext>
            </a:extLst>
          </p:cNvPr>
          <p:cNvSpPr/>
          <p:nvPr/>
        </p:nvSpPr>
        <p:spPr>
          <a:xfrm>
            <a:off x="5559817" y="2581632"/>
            <a:ext cx="1800000" cy="1800000"/>
          </a:xfrm>
          <a:prstGeom prst="rect">
            <a:avLst/>
          </a:prstGeom>
          <a:solidFill>
            <a:srgbClr val="5FE53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3" name="テキスト ボックス 22">
            <a:extLst>
              <a:ext uri="{FF2B5EF4-FFF2-40B4-BE49-F238E27FC236}">
                <a16:creationId xmlns:a16="http://schemas.microsoft.com/office/drawing/2014/main" id="{F93307A1-C23B-43C5-A813-1E7FB9644AB3}"/>
              </a:ext>
            </a:extLst>
          </p:cNvPr>
          <p:cNvSpPr txBox="1"/>
          <p:nvPr/>
        </p:nvSpPr>
        <p:spPr>
          <a:xfrm>
            <a:off x="5715020" y="2846146"/>
            <a:ext cx="1620957" cy="523220"/>
          </a:xfrm>
          <a:prstGeom prst="rect">
            <a:avLst/>
          </a:prstGeom>
          <a:noFill/>
        </p:spPr>
        <p:txBody>
          <a:bodyPr wrap="none" rtlCol="0" anchor="ctr">
            <a:spAutoFit/>
          </a:bodyPr>
          <a:lstStyle/>
          <a:p>
            <a:pPr algn="ctr">
              <a:spcBef>
                <a:spcPts val="400"/>
              </a:spcBef>
            </a:pPr>
            <a:r>
              <a:rPr kumimoji="1" lang="zh-CN"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使用简便</a:t>
            </a:r>
            <a:endParaRPr kumimoji="1" lang="en-US" altLang="ja-JP"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4" name="正方形/長方形 23">
            <a:extLst>
              <a:ext uri="{FF2B5EF4-FFF2-40B4-BE49-F238E27FC236}">
                <a16:creationId xmlns:a16="http://schemas.microsoft.com/office/drawing/2014/main" id="{77BAD5EC-93BA-4AED-9006-101470F1709A}"/>
              </a:ext>
            </a:extLst>
          </p:cNvPr>
          <p:cNvSpPr/>
          <p:nvPr/>
        </p:nvSpPr>
        <p:spPr>
          <a:xfrm>
            <a:off x="8316957" y="2474779"/>
            <a:ext cx="1800000" cy="180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5" name="正方形/長方形 24">
            <a:extLst>
              <a:ext uri="{FF2B5EF4-FFF2-40B4-BE49-F238E27FC236}">
                <a16:creationId xmlns:a16="http://schemas.microsoft.com/office/drawing/2014/main" id="{DACD7E64-4440-483D-8634-6637104EABA2}"/>
              </a:ext>
            </a:extLst>
          </p:cNvPr>
          <p:cNvSpPr/>
          <p:nvPr/>
        </p:nvSpPr>
        <p:spPr>
          <a:xfrm>
            <a:off x="8410771" y="2581632"/>
            <a:ext cx="1800000" cy="1800000"/>
          </a:xfrm>
          <a:prstGeom prst="rect">
            <a:avLst/>
          </a:prstGeom>
          <a:solidFill>
            <a:srgbClr val="F7A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B2167207-51B6-4EF2-9543-CD757751F020}"/>
              </a:ext>
            </a:extLst>
          </p:cNvPr>
          <p:cNvSpPr txBox="1"/>
          <p:nvPr/>
        </p:nvSpPr>
        <p:spPr>
          <a:xfrm>
            <a:off x="8500293" y="2846670"/>
            <a:ext cx="1620957" cy="523220"/>
          </a:xfrm>
          <a:prstGeom prst="rect">
            <a:avLst/>
          </a:prstGeom>
          <a:noFill/>
        </p:spPr>
        <p:txBody>
          <a:bodyPr wrap="none" rtlCol="0" anchor="ctr">
            <a:spAutoFit/>
          </a:bodyPr>
          <a:lstStyle/>
          <a:p>
            <a:pPr algn="ctr">
              <a:spcBef>
                <a:spcPts val="400"/>
              </a:spcBef>
            </a:pPr>
            <a:r>
              <a:rPr kumimoji="1" lang="zh-CN"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高可靠性</a:t>
            </a:r>
            <a:endParaRPr kumimoji="1" lang="ja-JP"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 name="テキスト ボックス 3">
            <a:extLst>
              <a:ext uri="{FF2B5EF4-FFF2-40B4-BE49-F238E27FC236}">
                <a16:creationId xmlns:a16="http://schemas.microsoft.com/office/drawing/2014/main" id="{2DEAFB03-9821-4E0B-9423-15D126EF3301}"/>
              </a:ext>
            </a:extLst>
          </p:cNvPr>
          <p:cNvSpPr txBox="1"/>
          <p:nvPr/>
        </p:nvSpPr>
        <p:spPr>
          <a:xfrm>
            <a:off x="1462124" y="3944300"/>
            <a:ext cx="3014040" cy="1118255"/>
          </a:xfrm>
          <a:prstGeom prst="rect">
            <a:avLst/>
          </a:prstGeom>
          <a:noFill/>
        </p:spPr>
        <p:txBody>
          <a:bodyPr wrap="square" rtlCol="0">
            <a:spAutoFit/>
          </a:bodyPr>
          <a:lstStyle/>
          <a:p>
            <a:pPr marL="285750" indent="-285750">
              <a:spcBef>
                <a:spcPts val="400"/>
              </a:spcBef>
              <a:buFont typeface="Arial" panose="020B0604020202020204" pitchFamily="34" charset="0"/>
              <a:buChar char="•"/>
            </a:pPr>
            <a:r>
              <a:rPr lang="en-US" altLang="ja-JP" sz="18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800" baseline="300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rd</a:t>
            </a:r>
            <a:r>
              <a:rPr lang="ja-JP" altLang="en-US" sz="18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8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Gen</a:t>
            </a:r>
            <a:r>
              <a:rPr lang="ja-JP" altLang="en-US" sz="18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8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vs</a:t>
            </a:r>
            <a:r>
              <a:rPr lang="ja-JP" altLang="en-US" sz="18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8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800" baseline="300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th</a:t>
            </a:r>
            <a:r>
              <a:rPr lang="ja-JP" altLang="en-US" sz="18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8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Gen</a:t>
            </a:r>
          </a:p>
          <a:p>
            <a:pPr marL="285750" indent="-285750">
              <a:spcBef>
                <a:spcPts val="400"/>
              </a:spcBef>
              <a:buFont typeface="Arial" panose="020B0604020202020204" pitchFamily="34" charset="0"/>
              <a:buChar char="•"/>
            </a:pPr>
            <a:endParaRPr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marL="285750" indent="-285750">
              <a:spcBef>
                <a:spcPts val="400"/>
              </a:spcBef>
              <a:buFont typeface="Arial" panose="020B0604020202020204" pitchFamily="34" charset="0"/>
              <a:buChar char="•"/>
            </a:pPr>
            <a:r>
              <a:rPr lang="zh-CN" altLang="en-US"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竞品比较</a:t>
            </a:r>
            <a:endParaRPr lang="en-US" altLang="ja-JP"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CB9D8F4F-9238-4AC7-BAF9-57E5C45BF9AC}"/>
              </a:ext>
            </a:extLst>
          </p:cNvPr>
          <p:cNvSpPr txBox="1"/>
          <p:nvPr/>
        </p:nvSpPr>
        <p:spPr>
          <a:xfrm>
            <a:off x="2115694" y="3107087"/>
            <a:ext cx="1723549" cy="707886"/>
          </a:xfrm>
          <a:prstGeom prst="rect">
            <a:avLst/>
          </a:prstGeom>
          <a:noFill/>
        </p:spPr>
        <p:txBody>
          <a:bodyPr wrap="none" rtlCol="0" anchor="ctr">
            <a:spAutoFit/>
          </a:bodyPr>
          <a:lstStyle/>
          <a:p>
            <a:pPr algn="ctr">
              <a:spcBef>
                <a:spcPts val="400"/>
              </a:spcBef>
            </a:pPr>
            <a:r>
              <a:rPr kumimoji="1" lang="zh-CN" altLang="en-US" sz="40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低损耗</a:t>
            </a:r>
            <a:endParaRPr kumimoji="1" lang="ja-JP" altLang="en-US" sz="40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3554980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B2E58285-0284-4D37-A827-01FB9613362C}"/>
              </a:ext>
            </a:extLst>
          </p:cNvPr>
          <p:cNvPicPr>
            <a:picLocks noChangeAspect="1"/>
          </p:cNvPicPr>
          <p:nvPr/>
        </p:nvPicPr>
        <p:blipFill>
          <a:blip r:embed="rId3"/>
          <a:stretch>
            <a:fillRect/>
          </a:stretch>
        </p:blipFill>
        <p:spPr>
          <a:xfrm>
            <a:off x="8872289" y="2865404"/>
            <a:ext cx="2941079" cy="2062180"/>
          </a:xfrm>
          <a:prstGeom prst="rect">
            <a:avLst/>
          </a:prstGeom>
        </p:spPr>
      </p:pic>
      <p:pic>
        <p:nvPicPr>
          <p:cNvPr id="6" name="図 5">
            <a:extLst>
              <a:ext uri="{FF2B5EF4-FFF2-40B4-BE49-F238E27FC236}">
                <a16:creationId xmlns:a16="http://schemas.microsoft.com/office/drawing/2014/main" id="{D79C3E93-AA8B-4715-9A0B-FD435BAEF5A5}"/>
              </a:ext>
            </a:extLst>
          </p:cNvPr>
          <p:cNvPicPr>
            <a:picLocks noChangeAspect="1"/>
          </p:cNvPicPr>
          <p:nvPr/>
        </p:nvPicPr>
        <p:blipFill>
          <a:blip r:embed="rId4"/>
          <a:stretch>
            <a:fillRect/>
          </a:stretch>
        </p:blipFill>
        <p:spPr>
          <a:xfrm>
            <a:off x="5447279" y="3143953"/>
            <a:ext cx="2941079" cy="1800000"/>
          </a:xfrm>
          <a:prstGeom prst="rect">
            <a:avLst/>
          </a:prstGeom>
        </p:spPr>
      </p:pic>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a:xfrm>
            <a:off x="335360" y="278674"/>
            <a:ext cx="10801200" cy="413153"/>
          </a:xfrm>
        </p:spPr>
        <p:txBody>
          <a:bodyPr/>
          <a:lstStyle/>
          <a:p>
            <a:r>
              <a:rPr lang="ja-JP" altLang="en-US" dirty="0">
                <a:latin typeface="微软雅黑" panose="020B0503020204020204" pitchFamily="34" charset="-122"/>
                <a:ea typeface="微软雅黑" panose="020B0503020204020204" pitchFamily="34" charset="-122"/>
              </a:rPr>
              <a:t>①</a:t>
            </a:r>
            <a:r>
              <a:rPr lang="zh-CN" altLang="en-US" dirty="0">
                <a:latin typeface="微软雅黑" panose="020B0503020204020204" pitchFamily="34" charset="-122"/>
                <a:ea typeface="微软雅黑" panose="020B0503020204020204" pitchFamily="34" charset="-122"/>
              </a:rPr>
              <a:t>重视导通损耗</a:t>
            </a:r>
            <a:endParaRPr kumimoji="1" lang="ja-JP" altLang="en-US" dirty="0">
              <a:latin typeface="微软雅黑" panose="020B0503020204020204" pitchFamily="34" charset="-122"/>
              <a:ea typeface="微软雅黑" panose="020B0503020204020204" pitchFamily="34" charset="-122"/>
            </a:endParaRPr>
          </a:p>
        </p:txBody>
      </p:sp>
      <p:sp>
        <p:nvSpPr>
          <p:cNvPr id="2" name="正方形/長方形 1">
            <a:extLst>
              <a:ext uri="{FF2B5EF4-FFF2-40B4-BE49-F238E27FC236}">
                <a16:creationId xmlns:a16="http://schemas.microsoft.com/office/drawing/2014/main" id="{34F1856C-2F8E-450A-AC55-67A31C98FA86}"/>
              </a:ext>
            </a:extLst>
          </p:cNvPr>
          <p:cNvSpPr/>
          <p:nvPr/>
        </p:nvSpPr>
        <p:spPr>
          <a:xfrm>
            <a:off x="0" y="-2566"/>
            <a:ext cx="2160000" cy="281649"/>
          </a:xfrm>
          <a:prstGeom prst="rect">
            <a:avLst/>
          </a:prstGeom>
          <a:solidFill>
            <a:srgbClr val="6ED4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低损耗</a:t>
            </a: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竞品比较</a:t>
            </a: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 name="テキスト ボックス 3">
            <a:extLst>
              <a:ext uri="{FF2B5EF4-FFF2-40B4-BE49-F238E27FC236}">
                <a16:creationId xmlns:a16="http://schemas.microsoft.com/office/drawing/2014/main" id="{7665D2B9-17F5-490F-8F7B-9EA5E7553E53}"/>
              </a:ext>
            </a:extLst>
          </p:cNvPr>
          <p:cNvSpPr txBox="1"/>
          <p:nvPr/>
        </p:nvSpPr>
        <p:spPr>
          <a:xfrm>
            <a:off x="552508" y="781050"/>
            <a:ext cx="11246461" cy="830997"/>
          </a:xfrm>
          <a:prstGeom prst="rect">
            <a:avLst/>
          </a:prstGeom>
          <a:noFill/>
        </p:spPr>
        <p:txBody>
          <a:bodyPr wrap="square" rtlCol="0">
            <a:spAutoFit/>
          </a:bodyPr>
          <a:lstStyle/>
          <a:p>
            <a:pPr>
              <a:spcBef>
                <a:spcPts val="400"/>
              </a:spcBef>
            </a:pP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高温时的额定电流</a:t>
            </a:r>
            <a:r>
              <a:rPr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I</a:t>
            </a:r>
            <a:r>
              <a:rPr lang="en-US" altLang="ja-JP" sz="2400" b="1" baseline="-25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D</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相比较，选用同等的</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Device</a:t>
            </a:r>
            <a:r>
              <a:rPr lang="ja-JP"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a:t>
            </a:r>
            <a:br>
              <a:rPr lang="en-US" altLang="ja-JP"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2400" b="1" dirty="0" err="1">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RonA</a:t>
            </a:r>
            <a:r>
              <a:rPr kumimoji="1"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有优势的</a:t>
            </a:r>
            <a:r>
              <a:rPr kumimoji="1"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ROHM</a:t>
            </a:r>
            <a:r>
              <a:rPr kumimoji="1"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品，在</a:t>
            </a:r>
            <a:r>
              <a:rPr kumimoji="1"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25</a:t>
            </a:r>
            <a:r>
              <a:rPr kumimoji="1"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100</a:t>
            </a:r>
            <a:r>
              <a:rPr kumimoji="1"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℃时，</a:t>
            </a:r>
            <a:r>
              <a:rPr kumimoji="1"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ON</a:t>
            </a:r>
            <a:r>
              <a:rPr kumimoji="1"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阻抗都较低，实现效率改善</a:t>
            </a:r>
            <a:endParaRPr kumimoji="1"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73" name="Picture 3" descr="\\200.1.11.177\ipmprj (g)\02_グループ\08_商品企画\31_プレゼン材料\素材\パワーデバイス\af9920047891o.jpg">
            <a:extLst>
              <a:ext uri="{FF2B5EF4-FFF2-40B4-BE49-F238E27FC236}">
                <a16:creationId xmlns:a16="http://schemas.microsoft.com/office/drawing/2014/main" id="{4A7D0020-CD5B-42E0-BF03-E7A42FA6D40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535024" y="2275014"/>
            <a:ext cx="1033765" cy="77238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4" descr="C:\Documents and Settings\Administrator\デスクトップ\rhomnyukou621_fix\rhomnyukou621\RF螳溽判蜒十aflo_OBMB017080.jpg">
            <a:extLst>
              <a:ext uri="{FF2B5EF4-FFF2-40B4-BE49-F238E27FC236}">
                <a16:creationId xmlns:a16="http://schemas.microsoft.com/office/drawing/2014/main" id="{D97BE397-7590-4384-8604-BE7F1C2FE39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1255" y="2259222"/>
            <a:ext cx="1044463" cy="7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図 74">
            <a:extLst>
              <a:ext uri="{FF2B5EF4-FFF2-40B4-BE49-F238E27FC236}">
                <a16:creationId xmlns:a16="http://schemas.microsoft.com/office/drawing/2014/main" id="{C40B5680-E5A7-4207-BFB8-3918725DEF55}"/>
              </a:ext>
            </a:extLst>
          </p:cNvPr>
          <p:cNvPicPr>
            <a:picLocks noChangeAspect="1"/>
          </p:cNvPicPr>
          <p:nvPr/>
        </p:nvPicPr>
        <p:blipFill>
          <a:blip r:embed="rId7"/>
          <a:stretch>
            <a:fillRect/>
          </a:stretch>
        </p:blipFill>
        <p:spPr>
          <a:xfrm>
            <a:off x="690225" y="3742307"/>
            <a:ext cx="3420000" cy="1439562"/>
          </a:xfrm>
          <a:prstGeom prst="rect">
            <a:avLst/>
          </a:prstGeom>
        </p:spPr>
      </p:pic>
      <p:sp>
        <p:nvSpPr>
          <p:cNvPr id="7" name="正方形/長方形 6">
            <a:extLst>
              <a:ext uri="{FF2B5EF4-FFF2-40B4-BE49-F238E27FC236}">
                <a16:creationId xmlns:a16="http://schemas.microsoft.com/office/drawing/2014/main" id="{36BA46DA-C8FC-4FB1-8441-12C2FF6B1F63}"/>
              </a:ext>
            </a:extLst>
          </p:cNvPr>
          <p:cNvSpPr/>
          <p:nvPr/>
        </p:nvSpPr>
        <p:spPr>
          <a:xfrm>
            <a:off x="1829980" y="3742308"/>
            <a:ext cx="2385377" cy="137106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 name="テキスト ボックス 7">
            <a:extLst>
              <a:ext uri="{FF2B5EF4-FFF2-40B4-BE49-F238E27FC236}">
                <a16:creationId xmlns:a16="http://schemas.microsoft.com/office/drawing/2014/main" id="{7D02E135-34C7-42BB-BD09-8566F23553CE}"/>
              </a:ext>
            </a:extLst>
          </p:cNvPr>
          <p:cNvSpPr txBox="1"/>
          <p:nvPr/>
        </p:nvSpPr>
        <p:spPr>
          <a:xfrm>
            <a:off x="2128835" y="5113372"/>
            <a:ext cx="1781834" cy="369332"/>
          </a:xfrm>
          <a:prstGeom prst="rect">
            <a:avLst/>
          </a:prstGeom>
          <a:noFill/>
        </p:spPr>
        <p:txBody>
          <a:bodyPr wrap="none" rtlCol="0">
            <a:spAutoFit/>
          </a:bodyPr>
          <a:lstStyle/>
          <a:p>
            <a:pPr>
              <a:spcBef>
                <a:spcPts val="400"/>
              </a:spcBef>
            </a:pPr>
            <a:r>
              <a:rPr kumimoji="1"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LLC Converter</a:t>
            </a: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1" name="テキスト ボックス 90">
            <a:extLst>
              <a:ext uri="{FF2B5EF4-FFF2-40B4-BE49-F238E27FC236}">
                <a16:creationId xmlns:a16="http://schemas.microsoft.com/office/drawing/2014/main" id="{66E390EC-B40A-407D-AB08-4713FDBF9BBB}"/>
              </a:ext>
            </a:extLst>
          </p:cNvPr>
          <p:cNvSpPr txBox="1"/>
          <p:nvPr/>
        </p:nvSpPr>
        <p:spPr>
          <a:xfrm>
            <a:off x="986692" y="3056922"/>
            <a:ext cx="646331" cy="369332"/>
          </a:xfrm>
          <a:prstGeom prst="rect">
            <a:avLst/>
          </a:prstGeom>
          <a:noFill/>
        </p:spPr>
        <p:txBody>
          <a:bodyPr wrap="none" rtlCol="0">
            <a:spAutoFit/>
          </a:bodyPr>
          <a:lstStyle/>
          <a:p>
            <a:pPr>
              <a:spcBef>
                <a:spcPts val="400"/>
              </a:spcBef>
            </a:pPr>
            <a:r>
              <a:rPr lang="zh-CN"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电源</a:t>
            </a: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6" name="テキスト ボックス 95">
            <a:extLst>
              <a:ext uri="{FF2B5EF4-FFF2-40B4-BE49-F238E27FC236}">
                <a16:creationId xmlns:a16="http://schemas.microsoft.com/office/drawing/2014/main" id="{2D4360FF-A2F6-4F44-83A7-1CD4A7CFCC4A}"/>
              </a:ext>
            </a:extLst>
          </p:cNvPr>
          <p:cNvSpPr txBox="1"/>
          <p:nvPr/>
        </p:nvSpPr>
        <p:spPr>
          <a:xfrm>
            <a:off x="2137927" y="3047398"/>
            <a:ext cx="2124299" cy="369332"/>
          </a:xfrm>
          <a:prstGeom prst="rect">
            <a:avLst/>
          </a:prstGeom>
          <a:noFill/>
        </p:spPr>
        <p:txBody>
          <a:bodyPr wrap="none" rtlCol="0">
            <a:spAutoFit/>
          </a:bodyPr>
          <a:lstStyle/>
          <a:p>
            <a:pPr>
              <a:spcBef>
                <a:spcPts val="400"/>
              </a:spcBef>
            </a:pPr>
            <a:r>
              <a:rPr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 Board Charge</a:t>
            </a: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7" name="テキスト ボックス 96">
            <a:extLst>
              <a:ext uri="{FF2B5EF4-FFF2-40B4-BE49-F238E27FC236}">
                <a16:creationId xmlns:a16="http://schemas.microsoft.com/office/drawing/2014/main" id="{0CAD08E6-6A9E-4FD9-BE89-FB8B54C9CB8B}"/>
              </a:ext>
            </a:extLst>
          </p:cNvPr>
          <p:cNvSpPr txBox="1"/>
          <p:nvPr/>
        </p:nvSpPr>
        <p:spPr>
          <a:xfrm>
            <a:off x="1230739" y="5666681"/>
            <a:ext cx="2879486" cy="307777"/>
          </a:xfrm>
          <a:prstGeom prst="rect">
            <a:avLst/>
          </a:prstGeom>
          <a:solidFill>
            <a:schemeClr val="accent2"/>
          </a:solidFill>
        </p:spPr>
        <p:txBody>
          <a:bodyPr wrap="square" rtlCol="0">
            <a:spAutoFit/>
          </a:bodyPr>
          <a:lstStyle/>
          <a:p>
            <a:pPr algn="ctr">
              <a:spcBef>
                <a:spcPts val="400"/>
              </a:spcBef>
            </a:pPr>
            <a:r>
              <a:rPr lang="en-US" altLang="zh-CN"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Soft Switching</a:t>
            </a:r>
            <a:r>
              <a:rPr lang="zh-CN"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电路</a:t>
            </a:r>
            <a:endParaRPr kumimoji="1" lang="ja-JP"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5" name="正方形/長方形 44">
            <a:extLst>
              <a:ext uri="{FF2B5EF4-FFF2-40B4-BE49-F238E27FC236}">
                <a16:creationId xmlns:a16="http://schemas.microsoft.com/office/drawing/2014/main" id="{5A044C0E-CD58-445B-B0E3-14EC41F30AF0}"/>
              </a:ext>
            </a:extLst>
          </p:cNvPr>
          <p:cNvSpPr/>
          <p:nvPr/>
        </p:nvSpPr>
        <p:spPr>
          <a:xfrm>
            <a:off x="441578" y="1917491"/>
            <a:ext cx="3924000" cy="72000"/>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6" name="テキスト ボックス 45">
            <a:extLst>
              <a:ext uri="{FF2B5EF4-FFF2-40B4-BE49-F238E27FC236}">
                <a16:creationId xmlns:a16="http://schemas.microsoft.com/office/drawing/2014/main" id="{BFD95AFA-477A-4206-8215-0F2BAF799A96}"/>
              </a:ext>
            </a:extLst>
          </p:cNvPr>
          <p:cNvSpPr txBox="1"/>
          <p:nvPr/>
        </p:nvSpPr>
        <p:spPr>
          <a:xfrm>
            <a:off x="462925" y="1596652"/>
            <a:ext cx="3137397" cy="369332"/>
          </a:xfrm>
          <a:prstGeom prst="rect">
            <a:avLst/>
          </a:prstGeom>
          <a:noFill/>
        </p:spPr>
        <p:txBody>
          <a:bodyPr wrap="none" rtlCol="0">
            <a:spAutoFit/>
          </a:bodyPr>
          <a:lstStyle/>
          <a:p>
            <a:pPr>
              <a:spcBef>
                <a:spcPts val="400"/>
              </a:spcBef>
            </a:pP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重视导通损耗</a:t>
            </a:r>
            <a:r>
              <a:rPr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Application</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例</a:t>
            </a:r>
            <a:endParaRPr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3" name="テキスト ボックス 32">
            <a:extLst>
              <a:ext uri="{FF2B5EF4-FFF2-40B4-BE49-F238E27FC236}">
                <a16:creationId xmlns:a16="http://schemas.microsoft.com/office/drawing/2014/main" id="{258398FC-4AA8-4098-A9E4-FFA75B30A1E8}"/>
              </a:ext>
            </a:extLst>
          </p:cNvPr>
          <p:cNvSpPr txBox="1"/>
          <p:nvPr/>
        </p:nvSpPr>
        <p:spPr>
          <a:xfrm>
            <a:off x="6743660" y="5024419"/>
            <a:ext cx="816506" cy="276999"/>
          </a:xfrm>
          <a:prstGeom prst="rect">
            <a:avLst/>
          </a:prstGeom>
          <a:noFill/>
        </p:spPr>
        <p:txBody>
          <a:bodyPr wrap="none" rtlCol="0">
            <a:spAutoFit/>
          </a:bodyPr>
          <a:lstStyle/>
          <a:p>
            <a:pPr>
              <a:spcBef>
                <a:spcPts val="400"/>
              </a:spcBef>
            </a:pPr>
            <a:r>
              <a:rPr lang="en-US" altLang="ja-JP" sz="1200" b="1" dirty="0" err="1">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Comp.A</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4" name="テキスト ボックス 33">
            <a:extLst>
              <a:ext uri="{FF2B5EF4-FFF2-40B4-BE49-F238E27FC236}">
                <a16:creationId xmlns:a16="http://schemas.microsoft.com/office/drawing/2014/main" id="{33E8575D-F431-46C4-A332-7BE1E0869E76}"/>
              </a:ext>
            </a:extLst>
          </p:cNvPr>
          <p:cNvSpPr txBox="1"/>
          <p:nvPr/>
        </p:nvSpPr>
        <p:spPr>
          <a:xfrm>
            <a:off x="7643986" y="5024389"/>
            <a:ext cx="814903" cy="276999"/>
          </a:xfrm>
          <a:prstGeom prst="rect">
            <a:avLst/>
          </a:prstGeom>
          <a:noFill/>
        </p:spPr>
        <p:txBody>
          <a:bodyPr wrap="none" rtlCol="0">
            <a:spAutoFit/>
          </a:bodyPr>
          <a:lstStyle/>
          <a:p>
            <a:pPr>
              <a:spcBef>
                <a:spcPts val="400"/>
              </a:spcBef>
            </a:pPr>
            <a:r>
              <a:rPr kumimoji="1" lang="en-US" altLang="ja-JP" sz="1200" b="1" dirty="0" err="1">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Comp.B</a:t>
            </a:r>
            <a:endParaRPr kumimoji="1" lang="ja-JP" altLang="en-US"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5" name="テキスト ボックス 34">
            <a:extLst>
              <a:ext uri="{FF2B5EF4-FFF2-40B4-BE49-F238E27FC236}">
                <a16:creationId xmlns:a16="http://schemas.microsoft.com/office/drawing/2014/main" id="{4747FB1A-4E14-4DB7-B582-65C3A24482DC}"/>
              </a:ext>
            </a:extLst>
          </p:cNvPr>
          <p:cNvSpPr txBox="1"/>
          <p:nvPr/>
        </p:nvSpPr>
        <p:spPr>
          <a:xfrm>
            <a:off x="5628207" y="5040431"/>
            <a:ext cx="702308" cy="276999"/>
          </a:xfrm>
          <a:prstGeom prst="rect">
            <a:avLst/>
          </a:prstGeom>
          <a:noFill/>
        </p:spPr>
        <p:txBody>
          <a:bodyPr wrap="none" rtlCol="0">
            <a:spAutoFit/>
          </a:bodyPr>
          <a:lstStyle/>
          <a:p>
            <a:pP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6" name="テキスト ボックス 35">
            <a:extLst>
              <a:ext uri="{FF2B5EF4-FFF2-40B4-BE49-F238E27FC236}">
                <a16:creationId xmlns:a16="http://schemas.microsoft.com/office/drawing/2014/main" id="{B932DDF4-5026-405E-9C4B-1D49DEA302C8}"/>
              </a:ext>
            </a:extLst>
          </p:cNvPr>
          <p:cNvSpPr txBox="1"/>
          <p:nvPr/>
        </p:nvSpPr>
        <p:spPr>
          <a:xfrm>
            <a:off x="5547019" y="4834574"/>
            <a:ext cx="486030" cy="253916"/>
          </a:xfrm>
          <a:prstGeom prst="rect">
            <a:avLst/>
          </a:prstGeom>
          <a:noFill/>
        </p:spPr>
        <p:txBody>
          <a:bodyPr wrap="none" rtlCol="0">
            <a:spAutoFit/>
          </a:bodyPr>
          <a:lstStyle/>
          <a:p>
            <a:pPr>
              <a:spcBef>
                <a:spcPts val="400"/>
              </a:spcBef>
            </a:pPr>
            <a:r>
              <a:rPr kumimoji="1" lang="en-US" altLang="ja-JP" sz="1050" dirty="0">
                <a:latin typeface="微软雅黑" panose="020B0503020204020204" pitchFamily="34" charset="-122"/>
                <a:ea typeface="微软雅黑" panose="020B0503020204020204" pitchFamily="34" charset="-122"/>
                <a:cs typeface="メイリオ" panose="020B0604030504040204" pitchFamily="50" charset="-128"/>
              </a:rPr>
              <a:t>25</a:t>
            </a:r>
            <a:r>
              <a:rPr kumimoji="1" lang="en-US" altLang="ja-JP" sz="1050" dirty="0">
                <a:latin typeface="微软雅黑" panose="020B0503020204020204" pitchFamily="34" charset="-122"/>
                <a:ea typeface="微软雅黑" panose="020B0503020204020204" pitchFamily="34" charset="-122"/>
                <a:cs typeface="Arial" panose="020B0604020202020204" pitchFamily="34" charset="0"/>
              </a:rPr>
              <a:t>°C</a:t>
            </a:r>
            <a:endParaRPr kumimoji="1" lang="ja-JP" altLang="en-US" sz="1050"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13475FC8-5461-45D5-81BE-5626C1F91D4D}"/>
              </a:ext>
            </a:extLst>
          </p:cNvPr>
          <p:cNvSpPr txBox="1"/>
          <p:nvPr/>
        </p:nvSpPr>
        <p:spPr>
          <a:xfrm>
            <a:off x="5917325" y="4834574"/>
            <a:ext cx="580608" cy="253916"/>
          </a:xfrm>
          <a:prstGeom prst="rect">
            <a:avLst/>
          </a:prstGeom>
          <a:noFill/>
        </p:spPr>
        <p:txBody>
          <a:bodyPr wrap="none" rtlCol="0">
            <a:spAutoFit/>
          </a:bodyPr>
          <a:lstStyle/>
          <a:p>
            <a:pPr>
              <a:spcBef>
                <a:spcPts val="400"/>
              </a:spcBef>
            </a:pPr>
            <a:r>
              <a:rPr lang="en-US" altLang="ja-JP" sz="1050" b="1" dirty="0">
                <a:latin typeface="微软雅黑" panose="020B0503020204020204" pitchFamily="34" charset="-122"/>
                <a:ea typeface="微软雅黑" panose="020B0503020204020204" pitchFamily="34" charset="-122"/>
                <a:cs typeface="メイリオ" panose="020B0604030504040204" pitchFamily="50" charset="-128"/>
              </a:rPr>
              <a:t>100</a:t>
            </a:r>
            <a:r>
              <a:rPr kumimoji="1" lang="en-US" altLang="ja-JP" sz="1050" b="1" dirty="0">
                <a:latin typeface="微软雅黑" panose="020B0503020204020204" pitchFamily="34" charset="-122"/>
                <a:ea typeface="微软雅黑" panose="020B0503020204020204" pitchFamily="34" charset="-122"/>
                <a:cs typeface="Arial" panose="020B0604020202020204" pitchFamily="34" charset="0"/>
              </a:rPr>
              <a:t>°C</a:t>
            </a:r>
            <a:endParaRPr kumimoji="1" lang="ja-JP" altLang="en-US" sz="105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98982329-C572-40A4-8FDB-2FD7105F579C}"/>
              </a:ext>
            </a:extLst>
          </p:cNvPr>
          <p:cNvSpPr txBox="1"/>
          <p:nvPr/>
        </p:nvSpPr>
        <p:spPr>
          <a:xfrm>
            <a:off x="6703469" y="4816995"/>
            <a:ext cx="486030" cy="253916"/>
          </a:xfrm>
          <a:prstGeom prst="rect">
            <a:avLst/>
          </a:prstGeom>
          <a:noFill/>
        </p:spPr>
        <p:txBody>
          <a:bodyPr wrap="none" rtlCol="0">
            <a:spAutoFit/>
          </a:bodyPr>
          <a:lstStyle/>
          <a:p>
            <a:pPr>
              <a:spcBef>
                <a:spcPts val="400"/>
              </a:spcBef>
            </a:pPr>
            <a:r>
              <a:rPr kumimoji="1" lang="en-US" altLang="ja-JP" sz="1050" dirty="0">
                <a:latin typeface="微软雅黑" panose="020B0503020204020204" pitchFamily="34" charset="-122"/>
                <a:ea typeface="微软雅黑" panose="020B0503020204020204" pitchFamily="34" charset="-122"/>
                <a:cs typeface="メイリオ" panose="020B0604030504040204" pitchFamily="50" charset="-128"/>
              </a:rPr>
              <a:t>25</a:t>
            </a:r>
            <a:r>
              <a:rPr kumimoji="1" lang="en-US" altLang="ja-JP" sz="1050" dirty="0">
                <a:latin typeface="微软雅黑" panose="020B0503020204020204" pitchFamily="34" charset="-122"/>
                <a:ea typeface="微软雅黑" panose="020B0503020204020204" pitchFamily="34" charset="-122"/>
                <a:cs typeface="Arial" panose="020B0604020202020204" pitchFamily="34" charset="0"/>
              </a:rPr>
              <a:t>°C</a:t>
            </a:r>
            <a:endParaRPr kumimoji="1" lang="ja-JP" altLang="en-US" sz="1050"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9" name="テキスト ボックス 38">
            <a:extLst>
              <a:ext uri="{FF2B5EF4-FFF2-40B4-BE49-F238E27FC236}">
                <a16:creationId xmlns:a16="http://schemas.microsoft.com/office/drawing/2014/main" id="{1FBD9C27-CF60-4FBB-92B6-984AFFF8FFC4}"/>
              </a:ext>
            </a:extLst>
          </p:cNvPr>
          <p:cNvSpPr txBox="1"/>
          <p:nvPr/>
        </p:nvSpPr>
        <p:spPr>
          <a:xfrm>
            <a:off x="7081395" y="4816995"/>
            <a:ext cx="580608" cy="253916"/>
          </a:xfrm>
          <a:prstGeom prst="rect">
            <a:avLst/>
          </a:prstGeom>
          <a:noFill/>
        </p:spPr>
        <p:txBody>
          <a:bodyPr wrap="none" rtlCol="0">
            <a:spAutoFit/>
          </a:bodyPr>
          <a:lstStyle/>
          <a:p>
            <a:pPr>
              <a:spcBef>
                <a:spcPts val="400"/>
              </a:spcBef>
            </a:pPr>
            <a:r>
              <a:rPr lang="en-US" altLang="ja-JP" sz="1050" b="1" dirty="0">
                <a:latin typeface="微软雅黑" panose="020B0503020204020204" pitchFamily="34" charset="-122"/>
                <a:ea typeface="微软雅黑" panose="020B0503020204020204" pitchFamily="34" charset="-122"/>
                <a:cs typeface="メイリオ" panose="020B0604030504040204" pitchFamily="50" charset="-128"/>
              </a:rPr>
              <a:t>100</a:t>
            </a:r>
            <a:r>
              <a:rPr kumimoji="1" lang="en-US" altLang="ja-JP" sz="1050" b="1" dirty="0">
                <a:latin typeface="微软雅黑" panose="020B0503020204020204" pitchFamily="34" charset="-122"/>
                <a:ea typeface="微软雅黑" panose="020B0503020204020204" pitchFamily="34" charset="-122"/>
                <a:cs typeface="Arial" panose="020B0604020202020204" pitchFamily="34" charset="0"/>
              </a:rPr>
              <a:t>°C</a:t>
            </a:r>
            <a:endParaRPr kumimoji="1" lang="ja-JP" altLang="en-US" sz="105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0" name="テキスト ボックス 39">
            <a:extLst>
              <a:ext uri="{FF2B5EF4-FFF2-40B4-BE49-F238E27FC236}">
                <a16:creationId xmlns:a16="http://schemas.microsoft.com/office/drawing/2014/main" id="{01FE07D3-D9BD-41BC-8BD5-B76391D26586}"/>
              </a:ext>
            </a:extLst>
          </p:cNvPr>
          <p:cNvSpPr txBox="1"/>
          <p:nvPr/>
        </p:nvSpPr>
        <p:spPr>
          <a:xfrm>
            <a:off x="7602629" y="4801755"/>
            <a:ext cx="486030" cy="253916"/>
          </a:xfrm>
          <a:prstGeom prst="rect">
            <a:avLst/>
          </a:prstGeom>
          <a:noFill/>
        </p:spPr>
        <p:txBody>
          <a:bodyPr wrap="none" rtlCol="0">
            <a:spAutoFit/>
          </a:bodyPr>
          <a:lstStyle/>
          <a:p>
            <a:pPr>
              <a:spcBef>
                <a:spcPts val="400"/>
              </a:spcBef>
            </a:pPr>
            <a:r>
              <a:rPr kumimoji="1" lang="en-US" altLang="ja-JP" sz="1050" dirty="0">
                <a:latin typeface="微软雅黑" panose="020B0503020204020204" pitchFamily="34" charset="-122"/>
                <a:ea typeface="微软雅黑" panose="020B0503020204020204" pitchFamily="34" charset="-122"/>
                <a:cs typeface="メイリオ" panose="020B0604030504040204" pitchFamily="50" charset="-128"/>
              </a:rPr>
              <a:t>25</a:t>
            </a:r>
            <a:r>
              <a:rPr kumimoji="1" lang="en-US" altLang="ja-JP" sz="1050" dirty="0">
                <a:latin typeface="微软雅黑" panose="020B0503020204020204" pitchFamily="34" charset="-122"/>
                <a:ea typeface="微软雅黑" panose="020B0503020204020204" pitchFamily="34" charset="-122"/>
                <a:cs typeface="Arial" panose="020B0604020202020204" pitchFamily="34" charset="0"/>
              </a:rPr>
              <a:t>°C</a:t>
            </a:r>
            <a:endParaRPr kumimoji="1" lang="ja-JP" altLang="en-US" sz="1050"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1" name="テキスト ボックス 40">
            <a:extLst>
              <a:ext uri="{FF2B5EF4-FFF2-40B4-BE49-F238E27FC236}">
                <a16:creationId xmlns:a16="http://schemas.microsoft.com/office/drawing/2014/main" id="{19F2EF88-CDE6-4DEC-BD86-A72A144D2ED2}"/>
              </a:ext>
            </a:extLst>
          </p:cNvPr>
          <p:cNvSpPr txBox="1"/>
          <p:nvPr/>
        </p:nvSpPr>
        <p:spPr>
          <a:xfrm>
            <a:off x="7972935" y="4801755"/>
            <a:ext cx="580608" cy="253916"/>
          </a:xfrm>
          <a:prstGeom prst="rect">
            <a:avLst/>
          </a:prstGeom>
          <a:noFill/>
        </p:spPr>
        <p:txBody>
          <a:bodyPr wrap="none" rtlCol="0">
            <a:spAutoFit/>
          </a:bodyPr>
          <a:lstStyle/>
          <a:p>
            <a:pPr>
              <a:spcBef>
                <a:spcPts val="400"/>
              </a:spcBef>
            </a:pPr>
            <a:r>
              <a:rPr lang="en-US" altLang="ja-JP" sz="1050" b="1" dirty="0">
                <a:latin typeface="微软雅黑" panose="020B0503020204020204" pitchFamily="34" charset="-122"/>
                <a:ea typeface="微软雅黑" panose="020B0503020204020204" pitchFamily="34" charset="-122"/>
                <a:cs typeface="メイリオ" panose="020B0604030504040204" pitchFamily="50" charset="-128"/>
              </a:rPr>
              <a:t>100</a:t>
            </a:r>
            <a:r>
              <a:rPr kumimoji="1" lang="en-US" altLang="ja-JP" sz="1050" b="1" dirty="0">
                <a:latin typeface="微软雅黑" panose="020B0503020204020204" pitchFamily="34" charset="-122"/>
                <a:ea typeface="微软雅黑" panose="020B0503020204020204" pitchFamily="34" charset="-122"/>
                <a:cs typeface="Arial" panose="020B0604020202020204" pitchFamily="34" charset="0"/>
              </a:rPr>
              <a:t>°C</a:t>
            </a:r>
            <a:endParaRPr kumimoji="1" lang="ja-JP" altLang="en-US" sz="105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9" name="テキスト ボックス 58">
            <a:extLst>
              <a:ext uri="{FF2B5EF4-FFF2-40B4-BE49-F238E27FC236}">
                <a16:creationId xmlns:a16="http://schemas.microsoft.com/office/drawing/2014/main" id="{3289BE80-4E8F-4659-B798-3D3DB48DCC5B}"/>
              </a:ext>
            </a:extLst>
          </p:cNvPr>
          <p:cNvSpPr txBox="1"/>
          <p:nvPr/>
        </p:nvSpPr>
        <p:spPr>
          <a:xfrm rot="16200000">
            <a:off x="4889357" y="3957171"/>
            <a:ext cx="795411" cy="253916"/>
          </a:xfrm>
          <a:prstGeom prst="rect">
            <a:avLst/>
          </a:prstGeom>
          <a:noFill/>
        </p:spPr>
        <p:txBody>
          <a:bodyPr wrap="none" rtlCol="0">
            <a:spAutoFit/>
          </a:bodyPr>
          <a:lstStyle/>
          <a:p>
            <a:pPr>
              <a:spcBef>
                <a:spcPts val="400"/>
              </a:spcBef>
            </a:pPr>
            <a:r>
              <a:rPr kumimoji="1" lang="en-US" altLang="ja-JP" sz="1050" dirty="0">
                <a:latin typeface="微软雅黑" panose="020B0503020204020204" pitchFamily="34" charset="-122"/>
                <a:ea typeface="微软雅黑" panose="020B0503020204020204" pitchFamily="34" charset="-122"/>
                <a:cs typeface="メイリオ" panose="020B0604030504040204" pitchFamily="50" charset="-128"/>
              </a:rPr>
              <a:t>Ron[mΩ]</a:t>
            </a:r>
            <a:endParaRPr kumimoji="1" lang="ja-JP" altLang="en-US" sz="1050"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4" name="テキスト ボックス 63">
            <a:extLst>
              <a:ext uri="{FF2B5EF4-FFF2-40B4-BE49-F238E27FC236}">
                <a16:creationId xmlns:a16="http://schemas.microsoft.com/office/drawing/2014/main" id="{191487D8-FA29-45AA-A6EB-FAA86F61D1EF}"/>
              </a:ext>
            </a:extLst>
          </p:cNvPr>
          <p:cNvSpPr txBox="1"/>
          <p:nvPr/>
        </p:nvSpPr>
        <p:spPr>
          <a:xfrm>
            <a:off x="6348186" y="5486248"/>
            <a:ext cx="1771639" cy="605294"/>
          </a:xfrm>
          <a:prstGeom prst="rect">
            <a:avLst/>
          </a:prstGeom>
          <a:noFill/>
        </p:spPr>
        <p:txBody>
          <a:bodyPr wrap="none" rtlCol="0">
            <a:spAutoFit/>
          </a:bodyPr>
          <a:lstStyle/>
          <a:p>
            <a:pPr algn="ctr">
              <a:spcBef>
                <a:spcPts val="400"/>
              </a:spcBef>
            </a:pPr>
            <a:r>
              <a:rPr kumimoji="1" lang="en-US" altLang="zh-CN"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a:t>
            </a:r>
            <a:r>
              <a:rPr kumimoji="1" lang="zh-CN"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阻抗比较</a:t>
            </a:r>
            <a:endParaRPr kumimoji="1" lang="en-US" altLang="zh-CN"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lgn="ct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D(Tc=100</a:t>
            </a:r>
            <a:r>
              <a:rPr kumimoji="1" lang="en-US" altLang="ja-JP" sz="105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°C)</a:t>
            </a:r>
            <a:r>
              <a:rPr kumimoji="1" lang="zh-CN" altLang="en-US" sz="14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同等水平</a:t>
            </a:r>
            <a:endParaRPr kumimoji="1" lang="ja-JP"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 name="二等辺三角形 12">
            <a:extLst>
              <a:ext uri="{FF2B5EF4-FFF2-40B4-BE49-F238E27FC236}">
                <a16:creationId xmlns:a16="http://schemas.microsoft.com/office/drawing/2014/main" id="{9D406532-37B4-4F67-91C2-DD196B750DEC}"/>
              </a:ext>
            </a:extLst>
          </p:cNvPr>
          <p:cNvSpPr/>
          <p:nvPr/>
        </p:nvSpPr>
        <p:spPr>
          <a:xfrm rot="10800000">
            <a:off x="5706091" y="2949247"/>
            <a:ext cx="218925" cy="1318083"/>
          </a:xfrm>
          <a:prstGeom prst="triangle">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5" name="矢印: 右 64">
            <a:extLst>
              <a:ext uri="{FF2B5EF4-FFF2-40B4-BE49-F238E27FC236}">
                <a16:creationId xmlns:a16="http://schemas.microsoft.com/office/drawing/2014/main" id="{DA47A056-2C7B-4BF2-A949-D78D6B895BE8}"/>
              </a:ext>
            </a:extLst>
          </p:cNvPr>
          <p:cNvSpPr/>
          <p:nvPr/>
        </p:nvSpPr>
        <p:spPr>
          <a:xfrm rot="16200000" flipH="1">
            <a:off x="5845845" y="4330979"/>
            <a:ext cx="288032" cy="684000"/>
          </a:xfrm>
          <a:prstGeom prst="rightArrow">
            <a:avLst>
              <a:gd name="adj1" fmla="val 57349"/>
              <a:gd name="adj2" fmla="val 36772"/>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endParaRPr lang="ja-JP" altLang="en-US" dirty="0">
              <a:solidFill>
                <a:schemeClr val="tx2"/>
              </a:solidFill>
              <a:latin typeface="微软雅黑" panose="020B0503020204020204" pitchFamily="34" charset="-122"/>
              <a:ea typeface="微软雅黑" panose="020B0503020204020204" pitchFamily="34" charset="-122"/>
            </a:endParaRPr>
          </a:p>
        </p:txBody>
      </p:sp>
      <p:sp>
        <p:nvSpPr>
          <p:cNvPr id="66" name="テキスト ボックス 65">
            <a:extLst>
              <a:ext uri="{FF2B5EF4-FFF2-40B4-BE49-F238E27FC236}">
                <a16:creationId xmlns:a16="http://schemas.microsoft.com/office/drawing/2014/main" id="{392EF18B-2E1E-4140-B197-EA13019B8857}"/>
              </a:ext>
            </a:extLst>
          </p:cNvPr>
          <p:cNvSpPr txBox="1"/>
          <p:nvPr/>
        </p:nvSpPr>
        <p:spPr>
          <a:xfrm rot="10800000" flipV="1">
            <a:off x="5751822" y="4519370"/>
            <a:ext cx="537327" cy="246221"/>
          </a:xfrm>
          <a:prstGeom prst="rect">
            <a:avLst/>
          </a:prstGeom>
          <a:noFill/>
        </p:spPr>
        <p:txBody>
          <a:bodyPr wrap="none" rtlCol="0">
            <a:spAutoFit/>
          </a:bodyPr>
          <a:lstStyle/>
          <a:p>
            <a:pPr>
              <a:spcBef>
                <a:spcPts val="533"/>
              </a:spcBef>
            </a:pPr>
            <a:r>
              <a:rPr lang="en-US" altLang="ja-JP" sz="1000" b="1" dirty="0">
                <a:solidFill>
                  <a:schemeClr val="bg1"/>
                </a:solidFill>
                <a:latin typeface="微软雅黑" panose="020B0503020204020204" pitchFamily="34" charset="-122"/>
                <a:ea typeface="微软雅黑" panose="020B0503020204020204" pitchFamily="34" charset="-122"/>
              </a:rPr>
              <a:t>Good</a:t>
            </a:r>
            <a:endParaRPr lang="ja-JP" altLang="en-US" sz="1200" b="1" dirty="0">
              <a:solidFill>
                <a:schemeClr val="bg1"/>
              </a:solidFill>
              <a:latin typeface="微软雅黑" panose="020B0503020204020204" pitchFamily="34" charset="-122"/>
              <a:ea typeface="微软雅黑" panose="020B0503020204020204" pitchFamily="34" charset="-122"/>
            </a:endParaRPr>
          </a:p>
        </p:txBody>
      </p:sp>
      <p:sp>
        <p:nvSpPr>
          <p:cNvPr id="12" name="テキスト ボックス 11">
            <a:extLst>
              <a:ext uri="{FF2B5EF4-FFF2-40B4-BE49-F238E27FC236}">
                <a16:creationId xmlns:a16="http://schemas.microsoft.com/office/drawing/2014/main" id="{683491D2-B938-47C8-BA9B-A1C1D3564A95}"/>
              </a:ext>
            </a:extLst>
          </p:cNvPr>
          <p:cNvSpPr txBox="1"/>
          <p:nvPr/>
        </p:nvSpPr>
        <p:spPr>
          <a:xfrm>
            <a:off x="4804232" y="2595004"/>
            <a:ext cx="1553630" cy="307777"/>
          </a:xfrm>
          <a:prstGeom prst="rect">
            <a:avLst/>
          </a:prstGeom>
          <a:solidFill>
            <a:schemeClr val="bg1">
              <a:lumMod val="95000"/>
            </a:schemeClr>
          </a:solidFill>
        </p:spPr>
        <p:txBody>
          <a:bodyPr wrap="none" rtlCol="0">
            <a:spAutoFit/>
          </a:bodyPr>
          <a:lstStyle/>
          <a:p>
            <a:pPr>
              <a:spcBef>
                <a:spcPts val="400"/>
              </a:spcBef>
            </a:pPr>
            <a:r>
              <a:rPr kumimoji="1"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低温时</a:t>
            </a:r>
            <a:r>
              <a:rPr kumimoji="1"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a:t>
            </a:r>
            <a:r>
              <a:rPr kumimoji="1"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阻抗小</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7" name="テキスト ボックス 66">
            <a:extLst>
              <a:ext uri="{FF2B5EF4-FFF2-40B4-BE49-F238E27FC236}">
                <a16:creationId xmlns:a16="http://schemas.microsoft.com/office/drawing/2014/main" id="{25192BFD-B146-4118-8A0D-10558F4088EE}"/>
              </a:ext>
            </a:extLst>
          </p:cNvPr>
          <p:cNvSpPr txBox="1"/>
          <p:nvPr/>
        </p:nvSpPr>
        <p:spPr>
          <a:xfrm>
            <a:off x="10258871" y="5004122"/>
            <a:ext cx="816506" cy="276999"/>
          </a:xfrm>
          <a:prstGeom prst="rect">
            <a:avLst/>
          </a:prstGeom>
          <a:noFill/>
        </p:spPr>
        <p:txBody>
          <a:bodyPr wrap="none" rtlCol="0">
            <a:spAutoFit/>
          </a:bodyPr>
          <a:lstStyle/>
          <a:p>
            <a:pPr>
              <a:spcBef>
                <a:spcPts val="400"/>
              </a:spcBef>
            </a:pP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Comp.A</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8" name="テキスト ボックス 67">
            <a:extLst>
              <a:ext uri="{FF2B5EF4-FFF2-40B4-BE49-F238E27FC236}">
                <a16:creationId xmlns:a16="http://schemas.microsoft.com/office/drawing/2014/main" id="{812DDAC7-1A89-4987-9F80-DF2D31BEC25F}"/>
              </a:ext>
            </a:extLst>
          </p:cNvPr>
          <p:cNvSpPr txBox="1"/>
          <p:nvPr/>
        </p:nvSpPr>
        <p:spPr>
          <a:xfrm>
            <a:off x="11030861" y="4988050"/>
            <a:ext cx="814903" cy="276999"/>
          </a:xfrm>
          <a:prstGeom prst="rect">
            <a:avLst/>
          </a:prstGeom>
          <a:noFill/>
        </p:spPr>
        <p:txBody>
          <a:bodyPr wrap="none" rtlCol="0">
            <a:spAutoFit/>
          </a:bodyPr>
          <a:lstStyle/>
          <a:p>
            <a:pPr>
              <a:spcBef>
                <a:spcPts val="400"/>
              </a:spcBef>
            </a:pPr>
            <a:r>
              <a:rPr kumimoji="1" lang="en-US" altLang="ja-JP"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Comp.B</a:t>
            </a:r>
            <a:endParaRPr kumimoji="1" lang="ja-JP" altLang="en-US"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9" name="テキスト ボックス 68">
            <a:extLst>
              <a:ext uri="{FF2B5EF4-FFF2-40B4-BE49-F238E27FC236}">
                <a16:creationId xmlns:a16="http://schemas.microsoft.com/office/drawing/2014/main" id="{DA26C03A-058B-49D1-B268-1EE0B564F7A1}"/>
              </a:ext>
            </a:extLst>
          </p:cNvPr>
          <p:cNvSpPr txBox="1"/>
          <p:nvPr/>
        </p:nvSpPr>
        <p:spPr>
          <a:xfrm>
            <a:off x="8862683" y="5012113"/>
            <a:ext cx="702308" cy="276999"/>
          </a:xfrm>
          <a:prstGeom prst="rect">
            <a:avLst/>
          </a:prstGeom>
          <a:noFill/>
        </p:spPr>
        <p:txBody>
          <a:bodyPr wrap="none" rtlCol="0">
            <a:spAutoFit/>
          </a:bodyPr>
          <a:lstStyle/>
          <a:p>
            <a:pP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0" name="テキスト ボックス 69">
            <a:extLst>
              <a:ext uri="{FF2B5EF4-FFF2-40B4-BE49-F238E27FC236}">
                <a16:creationId xmlns:a16="http://schemas.microsoft.com/office/drawing/2014/main" id="{4D932E48-FB6A-4265-8311-B93B12A21D2E}"/>
              </a:ext>
            </a:extLst>
          </p:cNvPr>
          <p:cNvSpPr txBox="1"/>
          <p:nvPr/>
        </p:nvSpPr>
        <p:spPr>
          <a:xfrm>
            <a:off x="9662090" y="5486248"/>
            <a:ext cx="1586268" cy="338554"/>
          </a:xfrm>
          <a:prstGeom prst="rect">
            <a:avLst/>
          </a:prstGeom>
          <a:noFill/>
        </p:spPr>
        <p:txBody>
          <a:bodyPr wrap="none" rtlCol="0">
            <a:spAutoFit/>
          </a:bodyPr>
          <a:lstStyle/>
          <a:p>
            <a:pPr>
              <a:spcBef>
                <a:spcPts val="400"/>
              </a:spcBef>
            </a:pPr>
            <a:r>
              <a:rPr kumimoji="1" lang="en-US" altLang="zh-CN"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Chip Size</a:t>
            </a:r>
            <a:r>
              <a:rPr kumimoji="1" lang="zh-CN"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比较</a:t>
            </a:r>
            <a:endParaRPr kumimoji="1" lang="ja-JP"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7" name="直線コネクタ 16">
            <a:extLst>
              <a:ext uri="{FF2B5EF4-FFF2-40B4-BE49-F238E27FC236}">
                <a16:creationId xmlns:a16="http://schemas.microsoft.com/office/drawing/2014/main" id="{8768DF2D-1B1B-46C4-B4BF-11CE9ACC1F8A}"/>
              </a:ext>
            </a:extLst>
          </p:cNvPr>
          <p:cNvCxnSpPr>
            <a:cxnSpLocks/>
          </p:cNvCxnSpPr>
          <p:nvPr/>
        </p:nvCxnSpPr>
        <p:spPr>
          <a:xfrm>
            <a:off x="8872289" y="4826553"/>
            <a:ext cx="28210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19D975F3-7433-419F-8D11-24EBBE4046AD}"/>
              </a:ext>
            </a:extLst>
          </p:cNvPr>
          <p:cNvCxnSpPr>
            <a:cxnSpLocks/>
          </p:cNvCxnSpPr>
          <p:nvPr/>
        </p:nvCxnSpPr>
        <p:spPr>
          <a:xfrm flipV="1">
            <a:off x="8862683" y="3240507"/>
            <a:ext cx="0" cy="1586046"/>
          </a:xfrm>
          <a:prstGeom prst="line">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08E4FCF9-82E5-47AD-99A6-53D8CDD65AE2}"/>
              </a:ext>
            </a:extLst>
          </p:cNvPr>
          <p:cNvSpPr txBox="1"/>
          <p:nvPr/>
        </p:nvSpPr>
        <p:spPr>
          <a:xfrm>
            <a:off x="8564493" y="2957354"/>
            <a:ext cx="609462" cy="253916"/>
          </a:xfrm>
          <a:prstGeom prst="rect">
            <a:avLst/>
          </a:prstGeom>
          <a:noFill/>
        </p:spPr>
        <p:txBody>
          <a:bodyPr wrap="none" rtlCol="0">
            <a:spAutoFit/>
          </a:bodyPr>
          <a:lstStyle/>
          <a:p>
            <a:pPr>
              <a:spcBef>
                <a:spcPts val="400"/>
              </a:spcBef>
            </a:pPr>
            <a:r>
              <a:rPr lang="en-US" altLang="ja-JP"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[mm</a:t>
            </a:r>
            <a:r>
              <a:rPr lang="en-US" altLang="ja-JP" sz="1050" b="1" baseline="30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a:t>
            </a:r>
            <a:r>
              <a:rPr lang="en-US" altLang="ja-JP"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2" name="楕円 21">
            <a:extLst>
              <a:ext uri="{FF2B5EF4-FFF2-40B4-BE49-F238E27FC236}">
                <a16:creationId xmlns:a16="http://schemas.microsoft.com/office/drawing/2014/main" id="{A5B6E578-8315-4B32-B2FF-114E52BD2A0A}"/>
              </a:ext>
            </a:extLst>
          </p:cNvPr>
          <p:cNvSpPr/>
          <p:nvPr/>
        </p:nvSpPr>
        <p:spPr>
          <a:xfrm>
            <a:off x="8911390" y="3662359"/>
            <a:ext cx="2821076" cy="399407"/>
          </a:xfrm>
          <a:prstGeom prst="ellipse">
            <a:avLst/>
          </a:prstGeom>
          <a:no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6" name="テキスト ボックス 75">
            <a:extLst>
              <a:ext uri="{FF2B5EF4-FFF2-40B4-BE49-F238E27FC236}">
                <a16:creationId xmlns:a16="http://schemas.microsoft.com/office/drawing/2014/main" id="{4E1BEB7F-0314-462A-B0DE-725EF794DE82}"/>
              </a:ext>
            </a:extLst>
          </p:cNvPr>
          <p:cNvSpPr txBox="1"/>
          <p:nvPr/>
        </p:nvSpPr>
        <p:spPr>
          <a:xfrm>
            <a:off x="6232812" y="2750491"/>
            <a:ext cx="2012089"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D(Tc=100</a:t>
            </a:r>
            <a:r>
              <a:rPr kumimoji="1" lang="en-US" altLang="ja-JP" sz="105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°C)</a:t>
            </a:r>
            <a:r>
              <a:rPr kumimoji="1" lang="en-US" altLang="ja-JP" sz="14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=50A Class</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7" name="テキスト ボックス 76">
            <a:extLst>
              <a:ext uri="{FF2B5EF4-FFF2-40B4-BE49-F238E27FC236}">
                <a16:creationId xmlns:a16="http://schemas.microsoft.com/office/drawing/2014/main" id="{4F607ADA-386F-4704-818D-E5024504D013}"/>
              </a:ext>
            </a:extLst>
          </p:cNvPr>
          <p:cNvSpPr txBox="1"/>
          <p:nvPr/>
        </p:nvSpPr>
        <p:spPr>
          <a:xfrm>
            <a:off x="9293656" y="2749811"/>
            <a:ext cx="2012089"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D(Tc=100</a:t>
            </a:r>
            <a:r>
              <a:rPr kumimoji="1" lang="en-US" altLang="ja-JP" sz="105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°C)</a:t>
            </a:r>
            <a:r>
              <a:rPr kumimoji="1" lang="en-US" altLang="ja-JP" sz="14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=50A Class</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3" name="テキスト ボックス 42">
            <a:extLst>
              <a:ext uri="{FF2B5EF4-FFF2-40B4-BE49-F238E27FC236}">
                <a16:creationId xmlns:a16="http://schemas.microsoft.com/office/drawing/2014/main" id="{A228B8F6-3F54-4385-83DB-03A442D2BD16}"/>
              </a:ext>
            </a:extLst>
          </p:cNvPr>
          <p:cNvSpPr txBox="1"/>
          <p:nvPr/>
        </p:nvSpPr>
        <p:spPr>
          <a:xfrm>
            <a:off x="9857069" y="3172184"/>
            <a:ext cx="902811" cy="307777"/>
          </a:xfrm>
          <a:prstGeom prst="rect">
            <a:avLst/>
          </a:prstGeom>
          <a:solidFill>
            <a:schemeClr val="bg1">
              <a:lumMod val="95000"/>
            </a:schemeClr>
          </a:solidFill>
        </p:spPr>
        <p:txBody>
          <a:bodyPr wrap="none" rtlCol="0">
            <a:spAutoFit/>
          </a:bodyPr>
          <a:lstStyle/>
          <a:p>
            <a:pPr>
              <a:spcBef>
                <a:spcPts val="400"/>
              </a:spcBef>
            </a:pPr>
            <a:r>
              <a:rPr kumimoji="1"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基本同等</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9" name="直線コネクタ 8">
            <a:extLst>
              <a:ext uri="{FF2B5EF4-FFF2-40B4-BE49-F238E27FC236}">
                <a16:creationId xmlns:a16="http://schemas.microsoft.com/office/drawing/2014/main" id="{1D0C0064-A380-4F82-85E0-DC40B2ED2D7C}"/>
              </a:ext>
            </a:extLst>
          </p:cNvPr>
          <p:cNvCxnSpPr>
            <a:cxnSpLocks/>
          </p:cNvCxnSpPr>
          <p:nvPr/>
        </p:nvCxnSpPr>
        <p:spPr>
          <a:xfrm flipV="1">
            <a:off x="6260095" y="3491677"/>
            <a:ext cx="880398" cy="23957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29CC06BA-46B3-405F-891B-C3D8C0742238}"/>
              </a:ext>
            </a:extLst>
          </p:cNvPr>
          <p:cNvCxnSpPr>
            <a:cxnSpLocks/>
          </p:cNvCxnSpPr>
          <p:nvPr/>
        </p:nvCxnSpPr>
        <p:spPr>
          <a:xfrm flipV="1">
            <a:off x="7424743" y="3447049"/>
            <a:ext cx="590400" cy="367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77C43597-4D73-4546-89C8-85FE31A6E8C9}"/>
              </a:ext>
            </a:extLst>
          </p:cNvPr>
          <p:cNvSpPr txBox="1"/>
          <p:nvPr/>
        </p:nvSpPr>
        <p:spPr>
          <a:xfrm rot="16200000">
            <a:off x="8110883" y="3933107"/>
            <a:ext cx="1210588" cy="253916"/>
          </a:xfrm>
          <a:prstGeom prst="rect">
            <a:avLst/>
          </a:prstGeom>
          <a:noFill/>
        </p:spPr>
        <p:txBody>
          <a:bodyPr wrap="none" rtlCol="0">
            <a:spAutoFit/>
          </a:bodyPr>
          <a:lstStyle/>
          <a:p>
            <a:pPr>
              <a:spcBef>
                <a:spcPts val="400"/>
              </a:spcBef>
            </a:pPr>
            <a:r>
              <a:rPr kumimoji="1" lang="en-US" altLang="ja-JP" sz="1050" dirty="0">
                <a:latin typeface="微软雅黑" panose="020B0503020204020204" pitchFamily="34" charset="-122"/>
                <a:ea typeface="微软雅黑" panose="020B0503020204020204" pitchFamily="34" charset="-122"/>
                <a:cs typeface="メイリオ" panose="020B0604030504040204" pitchFamily="50" charset="-128"/>
              </a:rPr>
              <a:t>Chip Size [mm</a:t>
            </a:r>
            <a:r>
              <a:rPr kumimoji="1" lang="en-US" altLang="ja-JP" sz="1050" baseline="30000" dirty="0">
                <a:latin typeface="微软雅黑" panose="020B0503020204020204" pitchFamily="34" charset="-122"/>
                <a:ea typeface="微软雅黑" panose="020B0503020204020204" pitchFamily="34" charset="-122"/>
                <a:cs typeface="メイリオ" panose="020B0604030504040204" pitchFamily="50" charset="-128"/>
              </a:rPr>
              <a:t>2</a:t>
            </a:r>
            <a:r>
              <a:rPr kumimoji="1" lang="en-US" altLang="ja-JP" sz="1050" dirty="0">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050" dirty="0">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2562767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8CC2EF0-77E8-4208-AFBB-9356BCE80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515" y="2833363"/>
            <a:ext cx="5652000" cy="3955255"/>
          </a:xfrm>
          <a:prstGeom prst="rect">
            <a:avLst/>
          </a:prstGeom>
        </p:spPr>
      </p:pic>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a:xfrm>
            <a:off x="335360" y="269464"/>
            <a:ext cx="10801200" cy="422363"/>
          </a:xfrm>
        </p:spPr>
        <p:txBody>
          <a:bodyPr/>
          <a:lstStyle/>
          <a:p>
            <a:r>
              <a:rPr lang="ja-JP" altLang="en-US" dirty="0">
                <a:latin typeface="微软雅黑" panose="020B0503020204020204" pitchFamily="34" charset="-122"/>
                <a:ea typeface="微软雅黑" panose="020B0503020204020204" pitchFamily="34" charset="-122"/>
              </a:rPr>
              <a:t>①</a:t>
            </a:r>
            <a:r>
              <a:rPr lang="zh-CN" altLang="en-US" dirty="0">
                <a:latin typeface="微软雅黑" panose="020B0503020204020204" pitchFamily="34" charset="-122"/>
                <a:ea typeface="微软雅黑" panose="020B0503020204020204" pitchFamily="34" charset="-122"/>
              </a:rPr>
              <a:t>重视导通损耗</a:t>
            </a:r>
            <a:r>
              <a:rPr lang="ja-JP" altLang="en-US"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与竞品的能量转换效率比较</a:t>
            </a:r>
            <a:endParaRPr kumimoji="1" lang="ja-JP" altLang="en-US" dirty="0">
              <a:latin typeface="微软雅黑" panose="020B0503020204020204" pitchFamily="34" charset="-122"/>
              <a:ea typeface="微软雅黑" panose="020B0503020204020204" pitchFamily="34" charset="-122"/>
            </a:endParaRPr>
          </a:p>
        </p:txBody>
      </p:sp>
      <p:sp>
        <p:nvSpPr>
          <p:cNvPr id="2" name="正方形/長方形 1">
            <a:extLst>
              <a:ext uri="{FF2B5EF4-FFF2-40B4-BE49-F238E27FC236}">
                <a16:creationId xmlns:a16="http://schemas.microsoft.com/office/drawing/2014/main" id="{34F1856C-2F8E-450A-AC55-67A31C98FA86}"/>
              </a:ext>
            </a:extLst>
          </p:cNvPr>
          <p:cNvSpPr/>
          <p:nvPr/>
        </p:nvSpPr>
        <p:spPr>
          <a:xfrm>
            <a:off x="0" y="-2566"/>
            <a:ext cx="2160000" cy="281649"/>
          </a:xfrm>
          <a:prstGeom prst="rect">
            <a:avLst/>
          </a:prstGeom>
          <a:solidFill>
            <a:srgbClr val="6ED4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低损耗</a:t>
            </a: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竞品比较</a:t>
            </a: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 name="テキスト ボックス 3">
            <a:extLst>
              <a:ext uri="{FF2B5EF4-FFF2-40B4-BE49-F238E27FC236}">
                <a16:creationId xmlns:a16="http://schemas.microsoft.com/office/drawing/2014/main" id="{7665D2B9-17F5-490F-8F7B-9EA5E7553E53}"/>
              </a:ext>
            </a:extLst>
          </p:cNvPr>
          <p:cNvSpPr txBox="1"/>
          <p:nvPr/>
        </p:nvSpPr>
        <p:spPr>
          <a:xfrm>
            <a:off x="552508" y="781050"/>
            <a:ext cx="11246461" cy="830997"/>
          </a:xfrm>
          <a:prstGeom prst="rect">
            <a:avLst/>
          </a:prstGeom>
          <a:noFill/>
        </p:spPr>
        <p:txBody>
          <a:bodyPr wrap="square" rtlCol="0">
            <a:spAutoFit/>
          </a:bodyPr>
          <a:lstStyle/>
          <a:p>
            <a:pPr>
              <a:spcBef>
                <a:spcPts val="400"/>
              </a:spcBef>
            </a:pP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高温时的额定电流同等品比较，凭借</a:t>
            </a:r>
            <a:r>
              <a:rPr lang="en-US" altLang="zh-CN" sz="2400" b="1" dirty="0" err="1">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RonA</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的优势从而取得低</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ON</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阻抗的</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ROHM</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品，实现在全负载范围的高效率</a:t>
            </a:r>
            <a:endParaRPr kumimoji="1"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4" name="正方形/長方形 153">
            <a:extLst>
              <a:ext uri="{FF2B5EF4-FFF2-40B4-BE49-F238E27FC236}">
                <a16:creationId xmlns:a16="http://schemas.microsoft.com/office/drawing/2014/main" id="{C03C69AF-73FD-48D9-A26B-6DA5A70852D6}"/>
              </a:ext>
            </a:extLst>
          </p:cNvPr>
          <p:cNvSpPr/>
          <p:nvPr/>
        </p:nvSpPr>
        <p:spPr>
          <a:xfrm>
            <a:off x="822334" y="2077926"/>
            <a:ext cx="4667248" cy="72000"/>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5" name="テキスト ボックス 154">
            <a:extLst>
              <a:ext uri="{FF2B5EF4-FFF2-40B4-BE49-F238E27FC236}">
                <a16:creationId xmlns:a16="http://schemas.microsoft.com/office/drawing/2014/main" id="{F7F2DADE-4BFD-4D30-8C6D-9DBA23B531C5}"/>
              </a:ext>
            </a:extLst>
          </p:cNvPr>
          <p:cNvSpPr txBox="1"/>
          <p:nvPr/>
        </p:nvSpPr>
        <p:spPr>
          <a:xfrm>
            <a:off x="6582212" y="4891623"/>
            <a:ext cx="816506" cy="276999"/>
          </a:xfrm>
          <a:prstGeom prst="rect">
            <a:avLst/>
          </a:prstGeom>
          <a:noFill/>
        </p:spPr>
        <p:txBody>
          <a:bodyPr wrap="none" rtlCol="0">
            <a:spAutoFit/>
          </a:bodyPr>
          <a:lstStyle/>
          <a:p>
            <a:pPr>
              <a:spcBef>
                <a:spcPts val="400"/>
              </a:spcBef>
            </a:pP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Comp.A</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6" name="テキスト ボックス 155">
            <a:extLst>
              <a:ext uri="{FF2B5EF4-FFF2-40B4-BE49-F238E27FC236}">
                <a16:creationId xmlns:a16="http://schemas.microsoft.com/office/drawing/2014/main" id="{080B7D0D-DFD9-40E0-BDA7-D49F22D11846}"/>
              </a:ext>
            </a:extLst>
          </p:cNvPr>
          <p:cNvSpPr txBox="1"/>
          <p:nvPr/>
        </p:nvSpPr>
        <p:spPr>
          <a:xfrm>
            <a:off x="5949971" y="4609646"/>
            <a:ext cx="814903" cy="276999"/>
          </a:xfrm>
          <a:prstGeom prst="rect">
            <a:avLst/>
          </a:prstGeom>
          <a:noFill/>
        </p:spPr>
        <p:txBody>
          <a:bodyPr wrap="none" rtlCol="0">
            <a:spAutoFit/>
          </a:bodyPr>
          <a:lstStyle/>
          <a:p>
            <a:pPr>
              <a:spcBef>
                <a:spcPts val="400"/>
              </a:spcBef>
            </a:pPr>
            <a:r>
              <a:rPr kumimoji="1" lang="en-US" altLang="ja-JP"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Comp.B</a:t>
            </a:r>
            <a:endParaRPr kumimoji="1" lang="ja-JP" altLang="en-US"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8" name="テキスト ボックス 157">
            <a:extLst>
              <a:ext uri="{FF2B5EF4-FFF2-40B4-BE49-F238E27FC236}">
                <a16:creationId xmlns:a16="http://schemas.microsoft.com/office/drawing/2014/main" id="{850562C1-5A5E-40D8-9B4C-6B58BC222B10}"/>
              </a:ext>
            </a:extLst>
          </p:cNvPr>
          <p:cNvSpPr txBox="1"/>
          <p:nvPr/>
        </p:nvSpPr>
        <p:spPr>
          <a:xfrm>
            <a:off x="5610669" y="3583005"/>
            <a:ext cx="702308" cy="276999"/>
          </a:xfrm>
          <a:prstGeom prst="rect">
            <a:avLst/>
          </a:prstGeom>
          <a:noFill/>
        </p:spPr>
        <p:txBody>
          <a:bodyPr wrap="none" rtlCol="0">
            <a:spAutoFit/>
          </a:bodyPr>
          <a:lstStyle/>
          <a:p>
            <a:pP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9" name="テキスト ボックス 158">
            <a:extLst>
              <a:ext uri="{FF2B5EF4-FFF2-40B4-BE49-F238E27FC236}">
                <a16:creationId xmlns:a16="http://schemas.microsoft.com/office/drawing/2014/main" id="{211E35BC-F00B-486F-8E3B-2F3067AF5992}"/>
              </a:ext>
            </a:extLst>
          </p:cNvPr>
          <p:cNvSpPr txBox="1"/>
          <p:nvPr/>
        </p:nvSpPr>
        <p:spPr>
          <a:xfrm>
            <a:off x="6901523" y="3773586"/>
            <a:ext cx="1214018" cy="415498"/>
          </a:xfrm>
          <a:prstGeom prst="rect">
            <a:avLst/>
          </a:prstGeom>
          <a:solidFill>
            <a:schemeClr val="bg1">
              <a:lumMod val="95000"/>
            </a:schemeClr>
          </a:solidFill>
        </p:spPr>
        <p:txBody>
          <a:bodyPr wrap="square" rtlCol="0">
            <a:spAutoFit/>
          </a:bodyPr>
          <a:lstStyle/>
          <a:p>
            <a:pPr algn="ctr">
              <a:spcBef>
                <a:spcPts val="400"/>
              </a:spcBef>
            </a:pPr>
            <a:r>
              <a:rPr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能够实现最大</a:t>
            </a: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0.2%</a:t>
            </a:r>
            <a:r>
              <a:rPr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的效率改善</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0" name="テキスト ボックス 159">
            <a:extLst>
              <a:ext uri="{FF2B5EF4-FFF2-40B4-BE49-F238E27FC236}">
                <a16:creationId xmlns:a16="http://schemas.microsoft.com/office/drawing/2014/main" id="{B15316B5-C092-48D7-AADC-02A545BD8874}"/>
              </a:ext>
            </a:extLst>
          </p:cNvPr>
          <p:cNvSpPr txBox="1"/>
          <p:nvPr/>
        </p:nvSpPr>
        <p:spPr>
          <a:xfrm>
            <a:off x="843681" y="1757087"/>
            <a:ext cx="2474908" cy="369332"/>
          </a:xfrm>
          <a:prstGeom prst="rect">
            <a:avLst/>
          </a:prstGeom>
          <a:noFill/>
        </p:spPr>
        <p:txBody>
          <a:bodyPr wrap="none" rtlCol="0">
            <a:spAutoFit/>
          </a:bodyPr>
          <a:lstStyle/>
          <a:p>
            <a:pPr>
              <a:spcBef>
                <a:spcPts val="400"/>
              </a:spcBef>
            </a:pPr>
            <a:r>
              <a:rPr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Application</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效率试验</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1" name="矢印: 下 160">
            <a:extLst>
              <a:ext uri="{FF2B5EF4-FFF2-40B4-BE49-F238E27FC236}">
                <a16:creationId xmlns:a16="http://schemas.microsoft.com/office/drawing/2014/main" id="{4F9691D6-A865-498C-8399-24675ADD86A6}"/>
              </a:ext>
            </a:extLst>
          </p:cNvPr>
          <p:cNvSpPr/>
          <p:nvPr/>
        </p:nvSpPr>
        <p:spPr>
          <a:xfrm flipV="1">
            <a:off x="7418333" y="4635388"/>
            <a:ext cx="396000" cy="144000"/>
          </a:xfrm>
          <a:prstGeom prst="down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2" name="テキスト ボックス 161">
            <a:extLst>
              <a:ext uri="{FF2B5EF4-FFF2-40B4-BE49-F238E27FC236}">
                <a16:creationId xmlns:a16="http://schemas.microsoft.com/office/drawing/2014/main" id="{3A87B2DC-DED2-4C55-9E49-9136CDF1B9F6}"/>
              </a:ext>
            </a:extLst>
          </p:cNvPr>
          <p:cNvSpPr txBox="1"/>
          <p:nvPr/>
        </p:nvSpPr>
        <p:spPr>
          <a:xfrm>
            <a:off x="8252671" y="3842836"/>
            <a:ext cx="1064715" cy="276999"/>
          </a:xfrm>
          <a:prstGeom prst="rect">
            <a:avLst/>
          </a:prstGeom>
          <a:noFill/>
        </p:spPr>
        <p:txBody>
          <a:bodyPr wrap="none" rtlCol="0">
            <a:spAutoFit/>
          </a:bodyPr>
          <a:lstStyle/>
          <a:p>
            <a:pPr algn="l">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[Condition]</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graphicFrame>
        <p:nvGraphicFramePr>
          <p:cNvPr id="163" name="表 26">
            <a:extLst>
              <a:ext uri="{FF2B5EF4-FFF2-40B4-BE49-F238E27FC236}">
                <a16:creationId xmlns:a16="http://schemas.microsoft.com/office/drawing/2014/main" id="{68CC0F8E-E8D1-4D07-8724-D0253C15D737}"/>
              </a:ext>
            </a:extLst>
          </p:cNvPr>
          <p:cNvGraphicFramePr>
            <a:graphicFrameLocks noGrp="1"/>
          </p:cNvGraphicFramePr>
          <p:nvPr/>
        </p:nvGraphicFramePr>
        <p:xfrm>
          <a:off x="8396171" y="4091881"/>
          <a:ext cx="1527878" cy="457200"/>
        </p:xfrm>
        <a:graphic>
          <a:graphicData uri="http://schemas.openxmlformats.org/drawingml/2006/table">
            <a:tbl>
              <a:tblPr firstRow="1" bandRow="1">
                <a:tableStyleId>{2D5ABB26-0587-4C30-8999-92F81FD0307C}</a:tableStyleId>
              </a:tblPr>
              <a:tblGrid>
                <a:gridCol w="473242">
                  <a:extLst>
                    <a:ext uri="{9D8B030D-6E8A-4147-A177-3AD203B41FA5}">
                      <a16:colId xmlns:a16="http://schemas.microsoft.com/office/drawing/2014/main" val="1676354339"/>
                    </a:ext>
                  </a:extLst>
                </a:gridCol>
                <a:gridCol w="1054636">
                  <a:extLst>
                    <a:ext uri="{9D8B030D-6E8A-4147-A177-3AD203B41FA5}">
                      <a16:colId xmlns:a16="http://schemas.microsoft.com/office/drawing/2014/main" val="2316838582"/>
                    </a:ext>
                  </a:extLst>
                </a:gridCol>
              </a:tblGrid>
              <a:tr h="91107">
                <a:tc>
                  <a:txBody>
                    <a:bodyPr/>
                    <a:lstStyle/>
                    <a:p>
                      <a:pPr algn="r"/>
                      <a:r>
                        <a:rPr kumimoji="1" lang="en-US" altLang="ja-JP" sz="1000" dirty="0">
                          <a:solidFill>
                            <a:schemeClr val="tx2"/>
                          </a:solidFill>
                          <a:latin typeface="+mn-lt"/>
                        </a:rPr>
                        <a:t>V</a:t>
                      </a:r>
                      <a:r>
                        <a:rPr kumimoji="1" lang="en-US" altLang="ja-JP" sz="800" dirty="0">
                          <a:solidFill>
                            <a:schemeClr val="tx2"/>
                          </a:solidFill>
                          <a:latin typeface="+mn-lt"/>
                        </a:rPr>
                        <a:t>IN</a:t>
                      </a:r>
                      <a:r>
                        <a:rPr kumimoji="1" lang="en-US" altLang="ja-JP" sz="1000" dirty="0">
                          <a:solidFill>
                            <a:schemeClr val="tx2"/>
                          </a:solidFill>
                          <a:latin typeface="+mn-lt"/>
                        </a:rPr>
                        <a:t>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500V</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075620914"/>
                  </a:ext>
                </a:extLst>
              </a:tr>
              <a:tr h="91107">
                <a:tc>
                  <a:txBody>
                    <a:bodyPr/>
                    <a:lstStyle/>
                    <a:p>
                      <a:pPr algn="r"/>
                      <a:r>
                        <a:rPr kumimoji="1" lang="en-US" altLang="ja-JP" sz="1000" dirty="0">
                          <a:solidFill>
                            <a:schemeClr val="tx2"/>
                          </a:solidFill>
                          <a:latin typeface="+mn-lt"/>
                        </a:rPr>
                        <a:t>V</a:t>
                      </a:r>
                      <a:r>
                        <a:rPr kumimoji="1" lang="en-US" altLang="ja-JP" sz="800" dirty="0">
                          <a:solidFill>
                            <a:schemeClr val="tx2"/>
                          </a:solidFill>
                          <a:latin typeface="+mn-lt"/>
                        </a:rPr>
                        <a:t>OUT</a:t>
                      </a:r>
                      <a:r>
                        <a:rPr kumimoji="1" lang="en-US" altLang="ja-JP" sz="1000" dirty="0">
                          <a:solidFill>
                            <a:schemeClr val="tx2"/>
                          </a:solidFill>
                          <a:latin typeface="+mn-lt"/>
                        </a:rPr>
                        <a:t>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250V</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1777408120"/>
                  </a:ext>
                </a:extLst>
              </a:tr>
              <a:tr h="91107">
                <a:tc>
                  <a:txBody>
                    <a:bodyPr/>
                    <a:lstStyle/>
                    <a:p>
                      <a:pPr algn="r"/>
                      <a:r>
                        <a:rPr kumimoji="1" lang="en-US" altLang="ja-JP" sz="1000" dirty="0">
                          <a:solidFill>
                            <a:schemeClr val="tx2"/>
                          </a:solidFill>
                          <a:latin typeface="+mn-lt"/>
                        </a:rPr>
                        <a:t>F</a:t>
                      </a:r>
                      <a:r>
                        <a:rPr kumimoji="1" lang="en-US" altLang="ja-JP" sz="800" dirty="0">
                          <a:solidFill>
                            <a:schemeClr val="tx2"/>
                          </a:solidFill>
                          <a:latin typeface="+mn-lt"/>
                        </a:rPr>
                        <a:t>SW </a:t>
                      </a:r>
                      <a:r>
                        <a:rPr kumimoji="1" lang="en-US" altLang="ja-JP" sz="1000" dirty="0">
                          <a:solidFill>
                            <a:schemeClr val="tx2"/>
                          </a:solidFill>
                          <a:latin typeface="+mn-lt"/>
                        </a:rPr>
                        <a:t>:</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50kHz</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86589972"/>
                  </a:ext>
                </a:extLst>
              </a:tr>
            </a:tbl>
          </a:graphicData>
        </a:graphic>
      </p:graphicFrame>
      <p:graphicFrame>
        <p:nvGraphicFramePr>
          <p:cNvPr id="164" name="表 26">
            <a:extLst>
              <a:ext uri="{FF2B5EF4-FFF2-40B4-BE49-F238E27FC236}">
                <a16:creationId xmlns:a16="http://schemas.microsoft.com/office/drawing/2014/main" id="{BFDAD387-0854-4F61-BA1E-6232FA40021E}"/>
              </a:ext>
            </a:extLst>
          </p:cNvPr>
          <p:cNvGraphicFramePr>
            <a:graphicFrameLocks noGrp="1"/>
          </p:cNvGraphicFramePr>
          <p:nvPr/>
        </p:nvGraphicFramePr>
        <p:xfrm>
          <a:off x="8402355" y="4555336"/>
          <a:ext cx="1527878" cy="457200"/>
        </p:xfrm>
        <a:graphic>
          <a:graphicData uri="http://schemas.openxmlformats.org/drawingml/2006/table">
            <a:tbl>
              <a:tblPr firstRow="1" bandRow="1">
                <a:tableStyleId>{2D5ABB26-0587-4C30-8999-92F81FD0307C}</a:tableStyleId>
              </a:tblPr>
              <a:tblGrid>
                <a:gridCol w="473242">
                  <a:extLst>
                    <a:ext uri="{9D8B030D-6E8A-4147-A177-3AD203B41FA5}">
                      <a16:colId xmlns:a16="http://schemas.microsoft.com/office/drawing/2014/main" val="1676354339"/>
                    </a:ext>
                  </a:extLst>
                </a:gridCol>
                <a:gridCol w="1054636">
                  <a:extLst>
                    <a:ext uri="{9D8B030D-6E8A-4147-A177-3AD203B41FA5}">
                      <a16:colId xmlns:a16="http://schemas.microsoft.com/office/drawing/2014/main" val="2316838582"/>
                    </a:ext>
                  </a:extLst>
                </a:gridCol>
              </a:tblGrid>
              <a:tr h="91107">
                <a:tc>
                  <a:txBody>
                    <a:bodyPr/>
                    <a:lstStyle/>
                    <a:p>
                      <a:pPr algn="r"/>
                      <a:r>
                        <a:rPr kumimoji="1" lang="en-US" altLang="ja-JP" sz="1000" dirty="0">
                          <a:solidFill>
                            <a:schemeClr val="tx2"/>
                          </a:solidFill>
                          <a:latin typeface="+mn-lt"/>
                        </a:rPr>
                        <a:t>R</a:t>
                      </a:r>
                      <a:r>
                        <a:rPr kumimoji="1" lang="en-US" altLang="ja-JP" sz="800" dirty="0">
                          <a:solidFill>
                            <a:schemeClr val="tx2"/>
                          </a:solidFill>
                          <a:latin typeface="+mn-lt"/>
                        </a:rPr>
                        <a:t>g</a:t>
                      </a:r>
                      <a:r>
                        <a:rPr kumimoji="1" lang="en-US" altLang="ja-JP" sz="1000" dirty="0">
                          <a:solidFill>
                            <a:schemeClr val="tx2"/>
                          </a:solidFill>
                          <a:latin typeface="+mn-lt"/>
                        </a:rPr>
                        <a:t> :</a:t>
                      </a:r>
                    </a:p>
                  </a:txBody>
                  <a:tcPr marL="36000" marR="36000" marT="0" marB="0"/>
                </a:tc>
                <a:tc>
                  <a:txBody>
                    <a:bodyPr/>
                    <a:lstStyle/>
                    <a:p>
                      <a:r>
                        <a:rPr kumimoji="1" lang="en-US" altLang="ja-JP" sz="1000" dirty="0">
                          <a:solidFill>
                            <a:schemeClr val="tx2"/>
                          </a:solidFill>
                          <a:latin typeface="+mn-lt"/>
                        </a:rPr>
                        <a:t>3.3Ω</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199683437"/>
                  </a:ext>
                </a:extLst>
              </a:tr>
              <a:tr h="91107">
                <a:tc>
                  <a:txBody>
                    <a:bodyPr/>
                    <a:lstStyle/>
                    <a:p>
                      <a:pPr algn="r"/>
                      <a:r>
                        <a:rPr kumimoji="1" lang="en-US" altLang="ja-JP" sz="1000" dirty="0">
                          <a:solidFill>
                            <a:schemeClr val="tx2"/>
                          </a:solidFill>
                          <a:latin typeface="+mn-lt"/>
                        </a:rPr>
                        <a:t>V</a:t>
                      </a:r>
                      <a:r>
                        <a:rPr kumimoji="1" lang="en-US" altLang="ja-JP" sz="800" dirty="0">
                          <a:solidFill>
                            <a:schemeClr val="tx2"/>
                          </a:solidFill>
                          <a:latin typeface="+mn-lt"/>
                        </a:rPr>
                        <a:t>GS</a:t>
                      </a:r>
                      <a:r>
                        <a:rPr kumimoji="1" lang="en-US" altLang="ja-JP" sz="1000" dirty="0">
                          <a:solidFill>
                            <a:schemeClr val="tx2"/>
                          </a:solidFill>
                          <a:latin typeface="+mn-lt"/>
                        </a:rPr>
                        <a:t>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Recommended</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1593027002"/>
                  </a:ext>
                </a:extLst>
              </a:tr>
              <a:tr h="91107">
                <a:tc>
                  <a:txBody>
                    <a:bodyPr/>
                    <a:lstStyle/>
                    <a:p>
                      <a:pPr algn="r"/>
                      <a:r>
                        <a:rPr kumimoji="1" lang="en-US" altLang="ja-JP" sz="1000" dirty="0">
                          <a:solidFill>
                            <a:schemeClr val="tx2"/>
                          </a:solidFill>
                          <a:latin typeface="+mn-lt"/>
                        </a:rPr>
                        <a:t>Ta :</a:t>
                      </a:r>
                    </a:p>
                  </a:txBody>
                  <a:tcPr marL="36000" marR="36000" marT="0" marB="0"/>
                </a:tc>
                <a:tc>
                  <a:txBody>
                    <a:bodyPr/>
                    <a:lstStyle/>
                    <a:p>
                      <a:r>
                        <a:rPr kumimoji="1" lang="en-US" altLang="ja-JP" sz="1000" dirty="0">
                          <a:solidFill>
                            <a:schemeClr val="tx2"/>
                          </a:solidFill>
                          <a:latin typeface="+mn-lt"/>
                        </a:rPr>
                        <a:t>Room</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039709673"/>
                  </a:ext>
                </a:extLst>
              </a:tr>
            </a:tbl>
          </a:graphicData>
        </a:graphic>
      </p:graphicFrame>
      <p:sp>
        <p:nvSpPr>
          <p:cNvPr id="167" name="テキスト ボックス 166">
            <a:extLst>
              <a:ext uri="{FF2B5EF4-FFF2-40B4-BE49-F238E27FC236}">
                <a16:creationId xmlns:a16="http://schemas.microsoft.com/office/drawing/2014/main" id="{07C56B83-3361-4125-8916-D0297F1E9336}"/>
              </a:ext>
            </a:extLst>
          </p:cNvPr>
          <p:cNvSpPr txBox="1"/>
          <p:nvPr/>
        </p:nvSpPr>
        <p:spPr>
          <a:xfrm>
            <a:off x="3842815" y="2679478"/>
            <a:ext cx="1574085" cy="307777"/>
          </a:xfrm>
          <a:prstGeom prst="rect">
            <a:avLst/>
          </a:prstGeom>
          <a:noFill/>
        </p:spPr>
        <p:txBody>
          <a:bodyPr wrap="none" rtlCol="0">
            <a:spAutoFit/>
          </a:bodyPr>
          <a:lstStyle/>
          <a:p>
            <a:pPr>
              <a:spcBef>
                <a:spcPts val="400"/>
              </a:spcBef>
            </a:pPr>
            <a:r>
              <a:rPr kumimoji="1"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Buck Converter</a:t>
            </a:r>
            <a:endParaRPr kumimoji="1" lang="ja-JP"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8" name="テキスト ボックス 167">
            <a:extLst>
              <a:ext uri="{FF2B5EF4-FFF2-40B4-BE49-F238E27FC236}">
                <a16:creationId xmlns:a16="http://schemas.microsoft.com/office/drawing/2014/main" id="{8D564477-0C4C-4088-97BA-6EBEAAF303C7}"/>
              </a:ext>
            </a:extLst>
          </p:cNvPr>
          <p:cNvSpPr txBox="1"/>
          <p:nvPr/>
        </p:nvSpPr>
        <p:spPr>
          <a:xfrm>
            <a:off x="8252671" y="2946681"/>
            <a:ext cx="641522" cy="276999"/>
          </a:xfrm>
          <a:prstGeom prst="rect">
            <a:avLst/>
          </a:prstGeom>
          <a:noFill/>
        </p:spPr>
        <p:txBody>
          <a:bodyPr wrap="none" rtlCol="0">
            <a:spAutoFit/>
          </a:bodyPr>
          <a:lstStyle/>
          <a:p>
            <a:pPr algn="l">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[DUT]</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graphicFrame>
        <p:nvGraphicFramePr>
          <p:cNvPr id="169" name="表 26">
            <a:extLst>
              <a:ext uri="{FF2B5EF4-FFF2-40B4-BE49-F238E27FC236}">
                <a16:creationId xmlns:a16="http://schemas.microsoft.com/office/drawing/2014/main" id="{88159A68-8FD2-4B15-A866-CFFA210E0812}"/>
              </a:ext>
            </a:extLst>
          </p:cNvPr>
          <p:cNvGraphicFramePr>
            <a:graphicFrameLocks noGrp="1"/>
          </p:cNvGraphicFramePr>
          <p:nvPr/>
        </p:nvGraphicFramePr>
        <p:xfrm>
          <a:off x="8402893" y="3213471"/>
          <a:ext cx="2390325" cy="457200"/>
        </p:xfrm>
        <a:graphic>
          <a:graphicData uri="http://schemas.openxmlformats.org/drawingml/2006/table">
            <a:tbl>
              <a:tblPr firstRow="1" bandRow="1">
                <a:tableStyleId>{2D5ABB26-0587-4C30-8999-92F81FD0307C}</a:tableStyleId>
              </a:tblPr>
              <a:tblGrid>
                <a:gridCol w="783035">
                  <a:extLst>
                    <a:ext uri="{9D8B030D-6E8A-4147-A177-3AD203B41FA5}">
                      <a16:colId xmlns:a16="http://schemas.microsoft.com/office/drawing/2014/main" val="1676354339"/>
                    </a:ext>
                  </a:extLst>
                </a:gridCol>
                <a:gridCol w="1607290">
                  <a:extLst>
                    <a:ext uri="{9D8B030D-6E8A-4147-A177-3AD203B41FA5}">
                      <a16:colId xmlns:a16="http://schemas.microsoft.com/office/drawing/2014/main" val="2316838582"/>
                    </a:ext>
                  </a:extLst>
                </a:gridCol>
              </a:tblGrid>
              <a:tr h="91107">
                <a:tc>
                  <a:txBody>
                    <a:bodyPr/>
                    <a:lstStyle/>
                    <a:p>
                      <a:pPr algn="l"/>
                      <a:r>
                        <a:rPr kumimoji="1" lang="en-US" altLang="ja-JP" sz="1000" dirty="0">
                          <a:solidFill>
                            <a:schemeClr val="tx2"/>
                          </a:solidFill>
                          <a:latin typeface="+mn-lt"/>
                        </a:rPr>
                        <a:t>ROHM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 </a:t>
                      </a:r>
                      <a:r>
                        <a:rPr kumimoji="1" lang="en-US" altLang="ja-JP" sz="1000" b="1" dirty="0">
                          <a:solidFill>
                            <a:schemeClr val="tx2"/>
                          </a:solidFill>
                          <a:latin typeface="+mn-lt"/>
                        </a:rPr>
                        <a:t>SCT4018KR</a:t>
                      </a:r>
                      <a:endParaRPr kumimoji="1" lang="ja-JP" altLang="en-US" sz="1000" b="1" dirty="0">
                        <a:solidFill>
                          <a:schemeClr val="tx2"/>
                        </a:solidFill>
                        <a:latin typeface="+mn-lt"/>
                      </a:endParaRPr>
                    </a:p>
                  </a:txBody>
                  <a:tcPr marL="36000" marR="36000" marT="0" marB="0"/>
                </a:tc>
                <a:extLst>
                  <a:ext uri="{0D108BD9-81ED-4DB2-BD59-A6C34878D82A}">
                    <a16:rowId xmlns:a16="http://schemas.microsoft.com/office/drawing/2014/main" val="4075620914"/>
                  </a:ext>
                </a:extLst>
              </a:tr>
              <a:tr h="91107">
                <a:tc>
                  <a:txBody>
                    <a:bodyPr/>
                    <a:lstStyle/>
                    <a:p>
                      <a:pPr algn="l"/>
                      <a:r>
                        <a:rPr kumimoji="1" lang="en-US" altLang="ja-JP" sz="1000" dirty="0">
                          <a:solidFill>
                            <a:schemeClr val="tx2"/>
                          </a:solidFill>
                          <a:latin typeface="+mn-lt"/>
                        </a:rPr>
                        <a:t>Competitor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 A, B,</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1777408120"/>
                  </a:ext>
                </a:extLst>
              </a:tr>
              <a:tr h="91107">
                <a:tc>
                  <a:txBody>
                    <a:bodyPr/>
                    <a:lstStyle/>
                    <a:p>
                      <a:pPr algn="r"/>
                      <a:r>
                        <a:rPr kumimoji="1" lang="en-US" altLang="ja-JP" sz="800" dirty="0">
                          <a:solidFill>
                            <a:schemeClr val="tx2"/>
                          </a:solidFill>
                          <a:latin typeface="+mn-lt"/>
                        </a:rPr>
                        <a:t>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(1,200V, 50A Class)</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86589972"/>
                  </a:ext>
                </a:extLst>
              </a:tr>
            </a:tbl>
          </a:graphicData>
        </a:graphic>
      </p:graphicFrame>
      <p:sp>
        <p:nvSpPr>
          <p:cNvPr id="172" name="テキスト ボックス 171">
            <a:extLst>
              <a:ext uri="{FF2B5EF4-FFF2-40B4-BE49-F238E27FC236}">
                <a16:creationId xmlns:a16="http://schemas.microsoft.com/office/drawing/2014/main" id="{8F8306B4-29E4-4F71-80AF-4AF16661EA65}"/>
              </a:ext>
            </a:extLst>
          </p:cNvPr>
          <p:cNvSpPr txBox="1"/>
          <p:nvPr/>
        </p:nvSpPr>
        <p:spPr>
          <a:xfrm>
            <a:off x="3067933" y="2252934"/>
            <a:ext cx="5161380" cy="369332"/>
          </a:xfrm>
          <a:prstGeom prst="rect">
            <a:avLst/>
          </a:prstGeom>
          <a:solidFill>
            <a:schemeClr val="bg1">
              <a:lumMod val="95000"/>
            </a:schemeClr>
          </a:solidFill>
        </p:spPr>
        <p:txBody>
          <a:bodyPr wrap="square" rtlCol="0">
            <a:spAutoFit/>
          </a:bodyPr>
          <a:lstStyle/>
          <a:p>
            <a:pPr algn="ctr">
              <a:spcBef>
                <a:spcPts val="400"/>
              </a:spcBef>
            </a:pPr>
            <a:r>
              <a:rPr lang="zh-CN" altLang="en-US" sz="1800" b="1" u="sng" dirty="0">
                <a:latin typeface="微软雅黑" panose="020B0503020204020204" pitchFamily="34" charset="-122"/>
                <a:ea typeface="微软雅黑" panose="020B0503020204020204" pitchFamily="34" charset="-122"/>
                <a:cs typeface="メイリオ" panose="020B0604030504040204" pitchFamily="50" charset="-128"/>
              </a:rPr>
              <a:t>同等额定电流</a:t>
            </a:r>
            <a:r>
              <a:rPr lang="en-US" altLang="ja-JP" sz="1800" b="1" u="sng" dirty="0">
                <a:latin typeface="微软雅黑" panose="020B0503020204020204" pitchFamily="34" charset="-122"/>
                <a:ea typeface="微软雅黑" panose="020B0503020204020204" pitchFamily="34" charset="-122"/>
                <a:cs typeface="メイリオ" panose="020B0604030504040204" pitchFamily="50" charset="-128"/>
              </a:rPr>
              <a:t>I</a:t>
            </a:r>
            <a:r>
              <a:rPr lang="en-US" altLang="ja-JP" sz="1100" b="1" u="sng" dirty="0">
                <a:latin typeface="微软雅黑" panose="020B0503020204020204" pitchFamily="34" charset="-122"/>
                <a:ea typeface="微软雅黑" panose="020B0503020204020204" pitchFamily="34" charset="-122"/>
                <a:cs typeface="メイリオ" panose="020B0604030504040204" pitchFamily="50" charset="-128"/>
              </a:rPr>
              <a:t>D</a:t>
            </a:r>
            <a:r>
              <a:rPr lang="en-US" altLang="ja-JP" sz="1400" b="1" dirty="0">
                <a:latin typeface="微软雅黑" panose="020B0503020204020204" pitchFamily="34" charset="-122"/>
                <a:ea typeface="微软雅黑" panose="020B0503020204020204" pitchFamily="34" charset="-122"/>
                <a:cs typeface="メイリオ" panose="020B0604030504040204" pitchFamily="50" charset="-128"/>
              </a:rPr>
              <a:t>(T</a:t>
            </a:r>
            <a:r>
              <a:rPr lang="en-US" altLang="ja-JP" sz="1000" b="1" dirty="0">
                <a:latin typeface="微软雅黑" panose="020B0503020204020204" pitchFamily="34" charset="-122"/>
                <a:ea typeface="微软雅黑" panose="020B0503020204020204" pitchFamily="34" charset="-122"/>
                <a:cs typeface="メイリオ" panose="020B0604030504040204" pitchFamily="50" charset="-128"/>
              </a:rPr>
              <a:t>C</a:t>
            </a:r>
            <a:r>
              <a:rPr lang="en-US" altLang="ja-JP" sz="1400" b="1" dirty="0">
                <a:latin typeface="微软雅黑" panose="020B0503020204020204" pitchFamily="34" charset="-122"/>
                <a:ea typeface="微软雅黑" panose="020B0503020204020204" pitchFamily="34" charset="-122"/>
                <a:cs typeface="メイリオ" panose="020B0604030504040204" pitchFamily="50" charset="-128"/>
              </a:rPr>
              <a:t>=100</a:t>
            </a:r>
            <a:r>
              <a:rPr lang="en-US" altLang="ja-JP" sz="1400" b="1" dirty="0">
                <a:latin typeface="微软雅黑" panose="020B0503020204020204" pitchFamily="34" charset="-122"/>
                <a:ea typeface="微软雅黑" panose="020B0503020204020204" pitchFamily="34" charset="-122"/>
                <a:cs typeface="Arial" panose="020B0604020202020204" pitchFamily="34" charset="0"/>
              </a:rPr>
              <a:t>°C)</a:t>
            </a:r>
            <a:r>
              <a:rPr lang="ja-JP" altLang="en-US" sz="1800" b="1" dirty="0">
                <a:latin typeface="微软雅黑" panose="020B0503020204020204" pitchFamily="34" charset="-122"/>
                <a:ea typeface="微软雅黑" panose="020B0503020204020204" pitchFamily="34" charset="-122"/>
                <a:cs typeface="メイリオ" panose="020B0604030504040204" pitchFamily="50" charset="-128"/>
              </a:rPr>
              <a:t>の</a:t>
            </a:r>
            <a:r>
              <a:rPr lang="zh-CN" altLang="en-US" sz="1800" b="1" dirty="0">
                <a:latin typeface="微软雅黑" panose="020B0503020204020204" pitchFamily="34" charset="-122"/>
                <a:ea typeface="微软雅黑" panose="020B0503020204020204" pitchFamily="34" charset="-122"/>
                <a:cs typeface="メイリオ" panose="020B0604030504040204" pitchFamily="50" charset="-128"/>
              </a:rPr>
              <a:t>产品比较</a:t>
            </a:r>
            <a:endParaRPr kumimoji="1" lang="ja-JP" altLang="en-US" sz="1800"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078095BF-ADEA-4DD3-AE37-A3A64D11042E}"/>
              </a:ext>
            </a:extLst>
          </p:cNvPr>
          <p:cNvSpPr txBox="1"/>
          <p:nvPr/>
        </p:nvSpPr>
        <p:spPr>
          <a:xfrm>
            <a:off x="3594303" y="3429114"/>
            <a:ext cx="1411919" cy="415498"/>
          </a:xfrm>
          <a:prstGeom prst="rect">
            <a:avLst/>
          </a:prstGeom>
          <a:solidFill>
            <a:schemeClr val="bg1">
              <a:lumMod val="95000"/>
            </a:schemeClr>
          </a:solidFill>
        </p:spPr>
        <p:txBody>
          <a:bodyPr wrap="square" rtlCol="0">
            <a:spAutoFit/>
          </a:bodyPr>
          <a:lstStyle/>
          <a:p>
            <a:pPr>
              <a:spcBef>
                <a:spcPts val="400"/>
              </a:spcBef>
            </a:pPr>
            <a:r>
              <a:rPr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温度没有上升时的轻负载的效率也很好</a:t>
            </a:r>
            <a:endPar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2935908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a:xfrm>
            <a:off x="335360" y="258814"/>
            <a:ext cx="10801200" cy="433013"/>
          </a:xfrm>
        </p:spPr>
        <p:txBody>
          <a:bodyPr/>
          <a:lstStyle/>
          <a:p>
            <a:r>
              <a:rPr lang="ja-JP" altLang="en-US" dirty="0">
                <a:latin typeface="微软雅黑" panose="020B0503020204020204" pitchFamily="34" charset="-122"/>
                <a:ea typeface="微软雅黑" panose="020B0503020204020204" pitchFamily="34" charset="-122"/>
              </a:rPr>
              <a:t>②</a:t>
            </a:r>
            <a:r>
              <a:rPr lang="zh-CN" altLang="en-US" dirty="0">
                <a:latin typeface="微软雅黑" panose="020B0503020204020204" pitchFamily="34" charset="-122"/>
                <a:ea typeface="微软雅黑" panose="020B0503020204020204" pitchFamily="34" charset="-122"/>
              </a:rPr>
              <a:t>重视开关损耗</a:t>
            </a:r>
            <a:r>
              <a:rPr lang="ja-JP" altLang="en-US"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与竞品的能量转换效率比较</a:t>
            </a:r>
            <a:endParaRPr kumimoji="1" lang="ja-JP" altLang="en-US" dirty="0">
              <a:latin typeface="微软雅黑" panose="020B0503020204020204" pitchFamily="34" charset="-122"/>
              <a:ea typeface="微软雅黑" panose="020B0503020204020204" pitchFamily="34" charset="-122"/>
            </a:endParaRPr>
          </a:p>
        </p:txBody>
      </p:sp>
      <p:sp>
        <p:nvSpPr>
          <p:cNvPr id="2" name="正方形/長方形 1">
            <a:extLst>
              <a:ext uri="{FF2B5EF4-FFF2-40B4-BE49-F238E27FC236}">
                <a16:creationId xmlns:a16="http://schemas.microsoft.com/office/drawing/2014/main" id="{34F1856C-2F8E-450A-AC55-67A31C98FA86}"/>
              </a:ext>
            </a:extLst>
          </p:cNvPr>
          <p:cNvSpPr/>
          <p:nvPr/>
        </p:nvSpPr>
        <p:spPr>
          <a:xfrm>
            <a:off x="0" y="-2566"/>
            <a:ext cx="2160000" cy="281649"/>
          </a:xfrm>
          <a:prstGeom prst="rect">
            <a:avLst/>
          </a:prstGeom>
          <a:solidFill>
            <a:srgbClr val="6ED4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低损耗</a:t>
            </a: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竞品比较</a:t>
            </a: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 name="テキスト ボックス 3">
            <a:extLst>
              <a:ext uri="{FF2B5EF4-FFF2-40B4-BE49-F238E27FC236}">
                <a16:creationId xmlns:a16="http://schemas.microsoft.com/office/drawing/2014/main" id="{7665D2B9-17F5-490F-8F7B-9EA5E7553E53}"/>
              </a:ext>
            </a:extLst>
          </p:cNvPr>
          <p:cNvSpPr txBox="1"/>
          <p:nvPr/>
        </p:nvSpPr>
        <p:spPr>
          <a:xfrm>
            <a:off x="552508" y="781050"/>
            <a:ext cx="11246461" cy="830997"/>
          </a:xfrm>
          <a:prstGeom prst="rect">
            <a:avLst/>
          </a:prstGeom>
          <a:noFill/>
        </p:spPr>
        <p:txBody>
          <a:bodyPr wrap="square" rtlCol="0">
            <a:spAutoFit/>
          </a:bodyPr>
          <a:lstStyle/>
          <a:p>
            <a:pPr>
              <a:spcBef>
                <a:spcPts val="400"/>
              </a:spcBef>
            </a:pP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高频率</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Switching</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条件</a:t>
            </a:r>
            <a:r>
              <a:rPr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(Fsw:100kHz)</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下，</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Switching</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损耗小的</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ROHM</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品，</a:t>
            </a:r>
            <a:b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b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实现全负载范围的高效率</a:t>
            </a:r>
            <a:endParaRPr kumimoji="1"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7" name="テキスト ボックス 96">
            <a:extLst>
              <a:ext uri="{FF2B5EF4-FFF2-40B4-BE49-F238E27FC236}">
                <a16:creationId xmlns:a16="http://schemas.microsoft.com/office/drawing/2014/main" id="{0CAD08E6-6A9E-4FD9-BE89-FB8B54C9CB8B}"/>
              </a:ext>
            </a:extLst>
          </p:cNvPr>
          <p:cNvSpPr txBox="1"/>
          <p:nvPr/>
        </p:nvSpPr>
        <p:spPr>
          <a:xfrm>
            <a:off x="1093085" y="5643592"/>
            <a:ext cx="2857329" cy="307777"/>
          </a:xfrm>
          <a:prstGeom prst="rect">
            <a:avLst/>
          </a:prstGeom>
          <a:solidFill>
            <a:schemeClr val="accent2"/>
          </a:solidFill>
        </p:spPr>
        <p:txBody>
          <a:bodyPr wrap="square" rtlCol="0">
            <a:spAutoFit/>
          </a:bodyPr>
          <a:lstStyle/>
          <a:p>
            <a:pPr algn="ctr">
              <a:spcBef>
                <a:spcPts val="400"/>
              </a:spcBef>
            </a:pPr>
            <a:r>
              <a:rPr lang="en-US" altLang="zh-CN"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Hard Switching</a:t>
            </a:r>
            <a:r>
              <a:rPr lang="zh-CN"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电路</a:t>
            </a:r>
            <a:endParaRPr kumimoji="1" lang="ja-JP"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5" name="正方形/長方形 44">
            <a:extLst>
              <a:ext uri="{FF2B5EF4-FFF2-40B4-BE49-F238E27FC236}">
                <a16:creationId xmlns:a16="http://schemas.microsoft.com/office/drawing/2014/main" id="{5A044C0E-CD58-445B-B0E3-14EC41F30AF0}"/>
              </a:ext>
            </a:extLst>
          </p:cNvPr>
          <p:cNvSpPr/>
          <p:nvPr/>
        </p:nvSpPr>
        <p:spPr>
          <a:xfrm>
            <a:off x="441578" y="1841766"/>
            <a:ext cx="4356000" cy="72000"/>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6" name="テキスト ボックス 45">
            <a:extLst>
              <a:ext uri="{FF2B5EF4-FFF2-40B4-BE49-F238E27FC236}">
                <a16:creationId xmlns:a16="http://schemas.microsoft.com/office/drawing/2014/main" id="{BFD95AFA-477A-4206-8215-0F2BAF799A96}"/>
              </a:ext>
            </a:extLst>
          </p:cNvPr>
          <p:cNvSpPr txBox="1"/>
          <p:nvPr/>
        </p:nvSpPr>
        <p:spPr>
          <a:xfrm>
            <a:off x="462925" y="1520927"/>
            <a:ext cx="3813223" cy="369332"/>
          </a:xfrm>
          <a:prstGeom prst="rect">
            <a:avLst/>
          </a:prstGeom>
          <a:noFill/>
        </p:spPr>
        <p:txBody>
          <a:bodyPr wrap="none" rtlCol="0">
            <a:spAutoFit/>
          </a:bodyPr>
          <a:lstStyle/>
          <a:p>
            <a:pPr>
              <a:spcBef>
                <a:spcPts val="400"/>
              </a:spcBef>
            </a:pPr>
            <a:r>
              <a:rPr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Switching</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损耗优先</a:t>
            </a:r>
            <a:r>
              <a:rPr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Application</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例</a:t>
            </a:r>
            <a:endParaRPr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57" name="図 56">
            <a:extLst>
              <a:ext uri="{FF2B5EF4-FFF2-40B4-BE49-F238E27FC236}">
                <a16:creationId xmlns:a16="http://schemas.microsoft.com/office/drawing/2014/main" id="{07E0C3D3-D8BE-4281-B093-3A41C6AAF217}"/>
              </a:ext>
            </a:extLst>
          </p:cNvPr>
          <p:cNvPicPr>
            <a:picLocks noChangeAspect="1"/>
          </p:cNvPicPr>
          <p:nvPr/>
        </p:nvPicPr>
        <p:blipFill>
          <a:blip r:embed="rId3"/>
          <a:stretch>
            <a:fillRect/>
          </a:stretch>
        </p:blipFill>
        <p:spPr>
          <a:xfrm>
            <a:off x="425695" y="3859744"/>
            <a:ext cx="4140000" cy="1202125"/>
          </a:xfrm>
          <a:prstGeom prst="rect">
            <a:avLst/>
          </a:prstGeom>
        </p:spPr>
      </p:pic>
      <p:sp>
        <p:nvSpPr>
          <p:cNvPr id="58" name="正方形/長方形 57">
            <a:extLst>
              <a:ext uri="{FF2B5EF4-FFF2-40B4-BE49-F238E27FC236}">
                <a16:creationId xmlns:a16="http://schemas.microsoft.com/office/drawing/2014/main" id="{45587A40-B601-489E-8BA8-00200771B518}"/>
              </a:ext>
            </a:extLst>
          </p:cNvPr>
          <p:cNvSpPr/>
          <p:nvPr/>
        </p:nvSpPr>
        <p:spPr>
          <a:xfrm>
            <a:off x="878530" y="3819787"/>
            <a:ext cx="1325041" cy="115426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9" name="テキスト ボックス 58">
            <a:extLst>
              <a:ext uri="{FF2B5EF4-FFF2-40B4-BE49-F238E27FC236}">
                <a16:creationId xmlns:a16="http://schemas.microsoft.com/office/drawing/2014/main" id="{5FFB9C2D-2B79-49CD-A0F7-32B7911313F5}"/>
              </a:ext>
            </a:extLst>
          </p:cNvPr>
          <p:cNvSpPr txBox="1"/>
          <p:nvPr/>
        </p:nvSpPr>
        <p:spPr>
          <a:xfrm>
            <a:off x="1158423" y="4938731"/>
            <a:ext cx="819455" cy="369332"/>
          </a:xfrm>
          <a:prstGeom prst="rect">
            <a:avLst/>
          </a:prstGeom>
          <a:noFill/>
        </p:spPr>
        <p:txBody>
          <a:bodyPr wrap="none" rtlCol="0">
            <a:spAutoFit/>
          </a:bodyPr>
          <a:lstStyle/>
          <a:p>
            <a:pPr>
              <a:spcBef>
                <a:spcPts val="400"/>
              </a:spcBef>
            </a:pPr>
            <a:r>
              <a:rPr kumimoji="1"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Boost</a:t>
            </a: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0" name="テキスト ボックス 59">
            <a:extLst>
              <a:ext uri="{FF2B5EF4-FFF2-40B4-BE49-F238E27FC236}">
                <a16:creationId xmlns:a16="http://schemas.microsoft.com/office/drawing/2014/main" id="{2934A09A-DC57-4EAD-BDAB-5C78E59F8D7F}"/>
              </a:ext>
            </a:extLst>
          </p:cNvPr>
          <p:cNvSpPr txBox="1"/>
          <p:nvPr/>
        </p:nvSpPr>
        <p:spPr>
          <a:xfrm>
            <a:off x="610123" y="3072115"/>
            <a:ext cx="1466492" cy="369332"/>
          </a:xfrm>
          <a:prstGeom prst="rect">
            <a:avLst/>
          </a:prstGeom>
          <a:noFill/>
        </p:spPr>
        <p:txBody>
          <a:bodyPr wrap="none" rtlCol="0">
            <a:spAutoFit/>
          </a:bodyPr>
          <a:lstStyle/>
          <a:p>
            <a:pPr>
              <a:spcBef>
                <a:spcPts val="400"/>
              </a:spcBef>
            </a:pPr>
            <a:r>
              <a:rPr kumimoji="1"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PV Inverter</a:t>
            </a: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1" name="テキスト ボックス 60">
            <a:extLst>
              <a:ext uri="{FF2B5EF4-FFF2-40B4-BE49-F238E27FC236}">
                <a16:creationId xmlns:a16="http://schemas.microsoft.com/office/drawing/2014/main" id="{112C627B-81D6-459C-BA8D-AA930D709FE2}"/>
              </a:ext>
            </a:extLst>
          </p:cNvPr>
          <p:cNvSpPr txBox="1"/>
          <p:nvPr/>
        </p:nvSpPr>
        <p:spPr>
          <a:xfrm>
            <a:off x="2403089" y="3078952"/>
            <a:ext cx="1430200" cy="369332"/>
          </a:xfrm>
          <a:prstGeom prst="rect">
            <a:avLst/>
          </a:prstGeom>
          <a:noFill/>
        </p:spPr>
        <p:txBody>
          <a:bodyPr wrap="none" rtlCol="0">
            <a:spAutoFit/>
          </a:bodyPr>
          <a:lstStyle/>
          <a:p>
            <a:pPr>
              <a:spcBef>
                <a:spcPts val="400"/>
              </a:spcBef>
            </a:pPr>
            <a:r>
              <a:rPr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xEV Station</a:t>
            </a: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62" name="図 61">
            <a:extLst>
              <a:ext uri="{FF2B5EF4-FFF2-40B4-BE49-F238E27FC236}">
                <a16:creationId xmlns:a16="http://schemas.microsoft.com/office/drawing/2014/main" id="{D2F1E812-9430-40C8-995B-92B229B82B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24768" y="2290776"/>
            <a:ext cx="993041" cy="830997"/>
          </a:xfrm>
          <a:prstGeom prst="rect">
            <a:avLst/>
          </a:prstGeom>
        </p:spPr>
      </p:pic>
      <p:pic>
        <p:nvPicPr>
          <p:cNvPr id="63" name="図 62">
            <a:extLst>
              <a:ext uri="{FF2B5EF4-FFF2-40B4-BE49-F238E27FC236}">
                <a16:creationId xmlns:a16="http://schemas.microsoft.com/office/drawing/2014/main" id="{5E970FEF-B3CE-4FBF-8ACC-BE32FA1071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919"/>
          <a:stretch/>
        </p:blipFill>
        <p:spPr>
          <a:xfrm>
            <a:off x="697871" y="2491203"/>
            <a:ext cx="1293029" cy="464436"/>
          </a:xfrm>
          <a:prstGeom prst="rect">
            <a:avLst/>
          </a:prstGeom>
          <a:effectLst>
            <a:outerShdw blurRad="50800" dist="38100" dir="13500000" algn="br" rotWithShape="0">
              <a:prstClr val="black">
                <a:alpha val="40000"/>
              </a:prstClr>
            </a:outerShdw>
          </a:effectLst>
        </p:spPr>
      </p:pic>
      <p:sp>
        <p:nvSpPr>
          <p:cNvPr id="66" name="正方形/長方形 65">
            <a:extLst>
              <a:ext uri="{FF2B5EF4-FFF2-40B4-BE49-F238E27FC236}">
                <a16:creationId xmlns:a16="http://schemas.microsoft.com/office/drawing/2014/main" id="{DBC834AE-37AF-4743-8641-9EB7D5869420}"/>
              </a:ext>
            </a:extLst>
          </p:cNvPr>
          <p:cNvSpPr/>
          <p:nvPr/>
        </p:nvSpPr>
        <p:spPr>
          <a:xfrm>
            <a:off x="2302548" y="3819787"/>
            <a:ext cx="1198195" cy="115426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7" name="テキスト ボックス 66">
            <a:extLst>
              <a:ext uri="{FF2B5EF4-FFF2-40B4-BE49-F238E27FC236}">
                <a16:creationId xmlns:a16="http://schemas.microsoft.com/office/drawing/2014/main" id="{4175F2D8-6921-4A84-B6EF-806AFD11E8C2}"/>
              </a:ext>
            </a:extLst>
          </p:cNvPr>
          <p:cNvSpPr txBox="1"/>
          <p:nvPr/>
        </p:nvSpPr>
        <p:spPr>
          <a:xfrm>
            <a:off x="2346262" y="4946645"/>
            <a:ext cx="1046120" cy="369332"/>
          </a:xfrm>
          <a:prstGeom prst="rect">
            <a:avLst/>
          </a:prstGeom>
          <a:noFill/>
        </p:spPr>
        <p:txBody>
          <a:bodyPr wrap="none" rtlCol="0">
            <a:spAutoFit/>
          </a:bodyPr>
          <a:lstStyle/>
          <a:p>
            <a:pPr>
              <a:spcBef>
                <a:spcPts val="400"/>
              </a:spcBef>
            </a:pPr>
            <a:r>
              <a:rPr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Inverter</a:t>
            </a: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25" name="図 124">
            <a:extLst>
              <a:ext uri="{FF2B5EF4-FFF2-40B4-BE49-F238E27FC236}">
                <a16:creationId xmlns:a16="http://schemas.microsoft.com/office/drawing/2014/main" id="{76BAA8B1-0205-43FA-A8D4-53D4B1430182}"/>
              </a:ext>
            </a:extLst>
          </p:cNvPr>
          <p:cNvPicPr>
            <a:picLocks noChangeAspect="1"/>
          </p:cNvPicPr>
          <p:nvPr/>
        </p:nvPicPr>
        <p:blipFill>
          <a:blip r:embed="rId6"/>
          <a:stretch>
            <a:fillRect/>
          </a:stretch>
        </p:blipFill>
        <p:spPr>
          <a:xfrm>
            <a:off x="4801280" y="2402044"/>
            <a:ext cx="4664964" cy="3241548"/>
          </a:xfrm>
          <a:prstGeom prst="rect">
            <a:avLst/>
          </a:prstGeom>
        </p:spPr>
      </p:pic>
      <p:sp>
        <p:nvSpPr>
          <p:cNvPr id="141" name="正方形/長方形 140">
            <a:extLst>
              <a:ext uri="{FF2B5EF4-FFF2-40B4-BE49-F238E27FC236}">
                <a16:creationId xmlns:a16="http://schemas.microsoft.com/office/drawing/2014/main" id="{C71AFC33-31D0-4A14-8142-E491F5002A41}"/>
              </a:ext>
            </a:extLst>
          </p:cNvPr>
          <p:cNvSpPr/>
          <p:nvPr/>
        </p:nvSpPr>
        <p:spPr>
          <a:xfrm>
            <a:off x="5025194" y="1831755"/>
            <a:ext cx="4667248" cy="72000"/>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2" name="テキスト ボックス 141">
            <a:extLst>
              <a:ext uri="{FF2B5EF4-FFF2-40B4-BE49-F238E27FC236}">
                <a16:creationId xmlns:a16="http://schemas.microsoft.com/office/drawing/2014/main" id="{416F802E-D2A6-47EE-96AC-47D6C25DFB2B}"/>
              </a:ext>
            </a:extLst>
          </p:cNvPr>
          <p:cNvSpPr txBox="1"/>
          <p:nvPr/>
        </p:nvSpPr>
        <p:spPr>
          <a:xfrm>
            <a:off x="7954570" y="3252881"/>
            <a:ext cx="816506" cy="276999"/>
          </a:xfrm>
          <a:prstGeom prst="rect">
            <a:avLst/>
          </a:prstGeom>
          <a:noFill/>
        </p:spPr>
        <p:txBody>
          <a:bodyPr wrap="none" rtlCol="0">
            <a:spAutoFit/>
          </a:bodyPr>
          <a:lstStyle/>
          <a:p>
            <a:pPr>
              <a:spcBef>
                <a:spcPts val="400"/>
              </a:spcBef>
            </a:pP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Comp.A</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0" name="テキスト ボックス 149">
            <a:extLst>
              <a:ext uri="{FF2B5EF4-FFF2-40B4-BE49-F238E27FC236}">
                <a16:creationId xmlns:a16="http://schemas.microsoft.com/office/drawing/2014/main" id="{A6ED6614-4041-4AB7-A922-9E5E89E9942D}"/>
              </a:ext>
            </a:extLst>
          </p:cNvPr>
          <p:cNvSpPr txBox="1"/>
          <p:nvPr/>
        </p:nvSpPr>
        <p:spPr>
          <a:xfrm>
            <a:off x="7541742" y="3713876"/>
            <a:ext cx="814903" cy="276999"/>
          </a:xfrm>
          <a:prstGeom prst="rect">
            <a:avLst/>
          </a:prstGeom>
          <a:noFill/>
        </p:spPr>
        <p:txBody>
          <a:bodyPr wrap="none" rtlCol="0">
            <a:spAutoFit/>
          </a:bodyPr>
          <a:lstStyle/>
          <a:p>
            <a:pPr>
              <a:spcBef>
                <a:spcPts val="400"/>
              </a:spcBef>
            </a:pPr>
            <a:r>
              <a:rPr kumimoji="1" lang="en-US" altLang="ja-JP"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Comp.B</a:t>
            </a:r>
            <a:endParaRPr kumimoji="1" lang="ja-JP" altLang="en-US"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3" name="テキスト ボックス 152">
            <a:extLst>
              <a:ext uri="{FF2B5EF4-FFF2-40B4-BE49-F238E27FC236}">
                <a16:creationId xmlns:a16="http://schemas.microsoft.com/office/drawing/2014/main" id="{A59FB807-DD18-4652-B7B5-CF4E1BD44AB2}"/>
              </a:ext>
            </a:extLst>
          </p:cNvPr>
          <p:cNvSpPr txBox="1"/>
          <p:nvPr/>
        </p:nvSpPr>
        <p:spPr>
          <a:xfrm>
            <a:off x="8447932" y="3594754"/>
            <a:ext cx="824521" cy="276999"/>
          </a:xfrm>
          <a:prstGeom prst="rect">
            <a:avLst/>
          </a:prstGeom>
          <a:noFill/>
        </p:spPr>
        <p:txBody>
          <a:bodyPr wrap="none" rtlCol="0">
            <a:spAutoFit/>
          </a:bodyPr>
          <a:lstStyle/>
          <a:p>
            <a:pPr>
              <a:spcBef>
                <a:spcPts val="400"/>
              </a:spcBef>
            </a:pPr>
            <a:r>
              <a:rPr lang="en-US" altLang="ja-JP" sz="1200" b="1" dirty="0" err="1">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1200" b="1" dirty="0" err="1">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omp.D</a:t>
            </a:r>
            <a:endParaRPr kumimoji="1" lang="ja-JP" altLang="en-US"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4" name="テキスト ボックス 153">
            <a:extLst>
              <a:ext uri="{FF2B5EF4-FFF2-40B4-BE49-F238E27FC236}">
                <a16:creationId xmlns:a16="http://schemas.microsoft.com/office/drawing/2014/main" id="{D46C4B50-2CA3-496B-BA37-D78BCB3D9354}"/>
              </a:ext>
            </a:extLst>
          </p:cNvPr>
          <p:cNvSpPr txBox="1"/>
          <p:nvPr/>
        </p:nvSpPr>
        <p:spPr>
          <a:xfrm>
            <a:off x="7133762" y="3048583"/>
            <a:ext cx="702308" cy="276999"/>
          </a:xfrm>
          <a:prstGeom prst="rect">
            <a:avLst/>
          </a:prstGeom>
          <a:noFill/>
        </p:spPr>
        <p:txBody>
          <a:bodyPr wrap="none" rtlCol="0">
            <a:spAutoFit/>
          </a:bodyPr>
          <a:lstStyle/>
          <a:p>
            <a:pP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5" name="テキスト ボックス 154">
            <a:extLst>
              <a:ext uri="{FF2B5EF4-FFF2-40B4-BE49-F238E27FC236}">
                <a16:creationId xmlns:a16="http://schemas.microsoft.com/office/drawing/2014/main" id="{011E9C67-F15A-43C5-8A43-E0EB54B342A8}"/>
              </a:ext>
            </a:extLst>
          </p:cNvPr>
          <p:cNvSpPr txBox="1"/>
          <p:nvPr/>
        </p:nvSpPr>
        <p:spPr>
          <a:xfrm>
            <a:off x="7914806" y="2657021"/>
            <a:ext cx="1214018" cy="415498"/>
          </a:xfrm>
          <a:prstGeom prst="rect">
            <a:avLst/>
          </a:prstGeom>
          <a:solidFill>
            <a:schemeClr val="bg1">
              <a:lumMod val="95000"/>
            </a:schemeClr>
          </a:solidFill>
        </p:spPr>
        <p:txBody>
          <a:bodyPr wrap="square" rtlCol="0">
            <a:spAutoFit/>
          </a:bodyPr>
          <a:lstStyle/>
          <a:p>
            <a:pPr algn="ctr">
              <a:spcBef>
                <a:spcPts val="400"/>
              </a:spcBef>
            </a:pPr>
            <a:r>
              <a:rPr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能够实现最大</a:t>
            </a: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0.2%</a:t>
            </a:r>
            <a:r>
              <a:rPr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的效率改善</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6" name="テキスト ボックス 155">
            <a:extLst>
              <a:ext uri="{FF2B5EF4-FFF2-40B4-BE49-F238E27FC236}">
                <a16:creationId xmlns:a16="http://schemas.microsoft.com/office/drawing/2014/main" id="{D43A9D23-1FF5-4D23-9C8F-0180CC598E2A}"/>
              </a:ext>
            </a:extLst>
          </p:cNvPr>
          <p:cNvSpPr txBox="1"/>
          <p:nvPr/>
        </p:nvSpPr>
        <p:spPr>
          <a:xfrm>
            <a:off x="5027491" y="1520441"/>
            <a:ext cx="2474908" cy="369332"/>
          </a:xfrm>
          <a:prstGeom prst="rect">
            <a:avLst/>
          </a:prstGeom>
          <a:noFill/>
        </p:spPr>
        <p:txBody>
          <a:bodyPr wrap="none" rtlCol="0">
            <a:spAutoFit/>
          </a:bodyPr>
          <a:lstStyle/>
          <a:p>
            <a:pPr>
              <a:spcBef>
                <a:spcPts val="400"/>
              </a:spcBef>
            </a:pPr>
            <a:r>
              <a:rPr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Application</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效率试验</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7" name="矢印: 下 156">
            <a:extLst>
              <a:ext uri="{FF2B5EF4-FFF2-40B4-BE49-F238E27FC236}">
                <a16:creationId xmlns:a16="http://schemas.microsoft.com/office/drawing/2014/main" id="{F0E280A4-E56D-4733-95D9-BAFCE4680402}"/>
              </a:ext>
            </a:extLst>
          </p:cNvPr>
          <p:cNvSpPr/>
          <p:nvPr/>
        </p:nvSpPr>
        <p:spPr>
          <a:xfrm flipV="1">
            <a:off x="6138228" y="4056360"/>
            <a:ext cx="429229" cy="172611"/>
          </a:xfrm>
          <a:prstGeom prst="down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8" name="テキスト ボックス 157">
            <a:extLst>
              <a:ext uri="{FF2B5EF4-FFF2-40B4-BE49-F238E27FC236}">
                <a16:creationId xmlns:a16="http://schemas.microsoft.com/office/drawing/2014/main" id="{AADB9FAA-2C5A-4823-803D-EBED84E2D9D0}"/>
              </a:ext>
            </a:extLst>
          </p:cNvPr>
          <p:cNvSpPr txBox="1"/>
          <p:nvPr/>
        </p:nvSpPr>
        <p:spPr>
          <a:xfrm>
            <a:off x="9362811" y="2988569"/>
            <a:ext cx="641522" cy="276999"/>
          </a:xfrm>
          <a:prstGeom prst="rect">
            <a:avLst/>
          </a:prstGeom>
          <a:noFill/>
        </p:spPr>
        <p:txBody>
          <a:bodyPr wrap="none" rtlCol="0">
            <a:spAutoFit/>
          </a:bodyPr>
          <a:lstStyle/>
          <a:p>
            <a:pPr algn="l">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[DUT]</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1" name="テキスト ボックス 160">
            <a:extLst>
              <a:ext uri="{FF2B5EF4-FFF2-40B4-BE49-F238E27FC236}">
                <a16:creationId xmlns:a16="http://schemas.microsoft.com/office/drawing/2014/main" id="{A639A3CE-5AC4-4380-B4B7-2C16BEC5590F}"/>
              </a:ext>
            </a:extLst>
          </p:cNvPr>
          <p:cNvSpPr txBox="1"/>
          <p:nvPr/>
        </p:nvSpPr>
        <p:spPr>
          <a:xfrm>
            <a:off x="5774002" y="2526938"/>
            <a:ext cx="1574085" cy="307777"/>
          </a:xfrm>
          <a:prstGeom prst="rect">
            <a:avLst/>
          </a:prstGeom>
          <a:noFill/>
        </p:spPr>
        <p:txBody>
          <a:bodyPr wrap="none" rtlCol="0">
            <a:spAutoFit/>
          </a:bodyPr>
          <a:lstStyle/>
          <a:p>
            <a:pPr>
              <a:spcBef>
                <a:spcPts val="400"/>
              </a:spcBef>
            </a:pPr>
            <a:r>
              <a:rPr kumimoji="1"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Buck Converter</a:t>
            </a:r>
            <a:endParaRPr kumimoji="1" lang="ja-JP"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2" name="テキスト ボックス 161">
            <a:extLst>
              <a:ext uri="{FF2B5EF4-FFF2-40B4-BE49-F238E27FC236}">
                <a16:creationId xmlns:a16="http://schemas.microsoft.com/office/drawing/2014/main" id="{8647EA70-C432-4867-8B8B-4BB97BF315A1}"/>
              </a:ext>
            </a:extLst>
          </p:cNvPr>
          <p:cNvSpPr txBox="1"/>
          <p:nvPr/>
        </p:nvSpPr>
        <p:spPr>
          <a:xfrm>
            <a:off x="9337050" y="3724264"/>
            <a:ext cx="1064715" cy="276999"/>
          </a:xfrm>
          <a:prstGeom prst="rect">
            <a:avLst/>
          </a:prstGeom>
          <a:noFill/>
        </p:spPr>
        <p:txBody>
          <a:bodyPr wrap="none" rtlCol="0">
            <a:spAutoFit/>
          </a:bodyPr>
          <a:lstStyle/>
          <a:p>
            <a:pPr algn="l">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[Condition]</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graphicFrame>
        <p:nvGraphicFramePr>
          <p:cNvPr id="163" name="表 26">
            <a:extLst>
              <a:ext uri="{FF2B5EF4-FFF2-40B4-BE49-F238E27FC236}">
                <a16:creationId xmlns:a16="http://schemas.microsoft.com/office/drawing/2014/main" id="{B27A1869-0371-41D9-AAE4-603F9D2A5A7E}"/>
              </a:ext>
            </a:extLst>
          </p:cNvPr>
          <p:cNvGraphicFramePr>
            <a:graphicFrameLocks noGrp="1"/>
          </p:cNvGraphicFramePr>
          <p:nvPr/>
        </p:nvGraphicFramePr>
        <p:xfrm>
          <a:off x="9472529" y="4027742"/>
          <a:ext cx="1527878" cy="914400"/>
        </p:xfrm>
        <a:graphic>
          <a:graphicData uri="http://schemas.openxmlformats.org/drawingml/2006/table">
            <a:tbl>
              <a:tblPr firstRow="1" bandRow="1">
                <a:tableStyleId>{2D5ABB26-0587-4C30-8999-92F81FD0307C}</a:tableStyleId>
              </a:tblPr>
              <a:tblGrid>
                <a:gridCol w="473242">
                  <a:extLst>
                    <a:ext uri="{9D8B030D-6E8A-4147-A177-3AD203B41FA5}">
                      <a16:colId xmlns:a16="http://schemas.microsoft.com/office/drawing/2014/main" val="1676354339"/>
                    </a:ext>
                  </a:extLst>
                </a:gridCol>
                <a:gridCol w="1054636">
                  <a:extLst>
                    <a:ext uri="{9D8B030D-6E8A-4147-A177-3AD203B41FA5}">
                      <a16:colId xmlns:a16="http://schemas.microsoft.com/office/drawing/2014/main" val="2316838582"/>
                    </a:ext>
                  </a:extLst>
                </a:gridCol>
              </a:tblGrid>
              <a:tr h="91107">
                <a:tc>
                  <a:txBody>
                    <a:bodyPr/>
                    <a:lstStyle/>
                    <a:p>
                      <a:pPr algn="r"/>
                      <a:r>
                        <a:rPr kumimoji="1" lang="en-US" altLang="ja-JP" sz="1000" dirty="0">
                          <a:solidFill>
                            <a:schemeClr val="tx2"/>
                          </a:solidFill>
                          <a:latin typeface="+mn-lt"/>
                        </a:rPr>
                        <a:t>V</a:t>
                      </a:r>
                      <a:r>
                        <a:rPr kumimoji="1" lang="en-US" altLang="ja-JP" sz="800" dirty="0">
                          <a:solidFill>
                            <a:schemeClr val="tx2"/>
                          </a:solidFill>
                          <a:latin typeface="+mn-lt"/>
                        </a:rPr>
                        <a:t>IN</a:t>
                      </a:r>
                      <a:r>
                        <a:rPr kumimoji="1" lang="en-US" altLang="ja-JP" sz="1000" dirty="0">
                          <a:solidFill>
                            <a:schemeClr val="tx2"/>
                          </a:solidFill>
                          <a:latin typeface="+mn-lt"/>
                        </a:rPr>
                        <a:t>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800V</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075620914"/>
                  </a:ext>
                </a:extLst>
              </a:tr>
              <a:tr h="91107">
                <a:tc>
                  <a:txBody>
                    <a:bodyPr/>
                    <a:lstStyle/>
                    <a:p>
                      <a:pPr algn="r"/>
                      <a:r>
                        <a:rPr kumimoji="1" lang="en-US" altLang="ja-JP" sz="1000" dirty="0">
                          <a:solidFill>
                            <a:schemeClr val="tx2"/>
                          </a:solidFill>
                          <a:latin typeface="+mn-lt"/>
                        </a:rPr>
                        <a:t>V</a:t>
                      </a:r>
                      <a:r>
                        <a:rPr kumimoji="1" lang="en-US" altLang="ja-JP" sz="800" dirty="0">
                          <a:solidFill>
                            <a:schemeClr val="tx2"/>
                          </a:solidFill>
                          <a:latin typeface="+mn-lt"/>
                        </a:rPr>
                        <a:t>OUT</a:t>
                      </a:r>
                      <a:r>
                        <a:rPr kumimoji="1" lang="en-US" altLang="ja-JP" sz="1000" dirty="0">
                          <a:solidFill>
                            <a:schemeClr val="tx2"/>
                          </a:solidFill>
                          <a:latin typeface="+mn-lt"/>
                        </a:rPr>
                        <a:t>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400V</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1777408120"/>
                  </a:ext>
                </a:extLst>
              </a:tr>
              <a:tr h="91107">
                <a:tc>
                  <a:txBody>
                    <a:bodyPr/>
                    <a:lstStyle/>
                    <a:p>
                      <a:pPr algn="r"/>
                      <a:r>
                        <a:rPr kumimoji="1" lang="en-US" altLang="ja-JP" sz="1000" b="1" dirty="0">
                          <a:solidFill>
                            <a:srgbClr val="002060"/>
                          </a:solidFill>
                          <a:latin typeface="+mn-lt"/>
                        </a:rPr>
                        <a:t>F</a:t>
                      </a:r>
                      <a:r>
                        <a:rPr kumimoji="1" lang="en-US" altLang="ja-JP" sz="800" b="1" dirty="0">
                          <a:solidFill>
                            <a:srgbClr val="002060"/>
                          </a:solidFill>
                          <a:latin typeface="+mn-lt"/>
                        </a:rPr>
                        <a:t>SW </a:t>
                      </a:r>
                      <a:r>
                        <a:rPr kumimoji="1" lang="en-US" altLang="ja-JP" sz="1000" b="1" dirty="0">
                          <a:solidFill>
                            <a:srgbClr val="002060"/>
                          </a:solidFill>
                          <a:latin typeface="+mn-lt"/>
                        </a:rPr>
                        <a:t>:</a:t>
                      </a:r>
                      <a:endParaRPr kumimoji="1" lang="ja-JP" altLang="en-US" sz="1000" b="1" dirty="0">
                        <a:solidFill>
                          <a:srgbClr val="002060"/>
                        </a:solidFill>
                        <a:latin typeface="+mn-lt"/>
                      </a:endParaRPr>
                    </a:p>
                  </a:txBody>
                  <a:tcPr marL="36000" marR="36000" marT="0" marB="0"/>
                </a:tc>
                <a:tc>
                  <a:txBody>
                    <a:bodyPr/>
                    <a:lstStyle/>
                    <a:p>
                      <a:r>
                        <a:rPr kumimoji="1" lang="en-US" altLang="ja-JP" sz="1000" b="1" dirty="0">
                          <a:solidFill>
                            <a:srgbClr val="002060"/>
                          </a:solidFill>
                          <a:latin typeface="+mn-lt"/>
                        </a:rPr>
                        <a:t>100kHz</a:t>
                      </a:r>
                      <a:endParaRPr kumimoji="1" lang="ja-JP" altLang="en-US" sz="1000" b="1" dirty="0">
                        <a:solidFill>
                          <a:srgbClr val="002060"/>
                        </a:solidFill>
                        <a:latin typeface="+mn-lt"/>
                      </a:endParaRPr>
                    </a:p>
                  </a:txBody>
                  <a:tcPr marL="36000" marR="36000" marT="0" marB="0"/>
                </a:tc>
                <a:extLst>
                  <a:ext uri="{0D108BD9-81ED-4DB2-BD59-A6C34878D82A}">
                    <a16:rowId xmlns:a16="http://schemas.microsoft.com/office/drawing/2014/main" val="486589972"/>
                  </a:ext>
                </a:extLst>
              </a:tr>
              <a:tr h="91107">
                <a:tc>
                  <a:txBody>
                    <a:bodyPr/>
                    <a:lstStyle/>
                    <a:p>
                      <a:pPr algn="r"/>
                      <a:r>
                        <a:rPr kumimoji="1" lang="en-US" altLang="ja-JP" sz="1000" dirty="0">
                          <a:solidFill>
                            <a:schemeClr val="tx2"/>
                          </a:solidFill>
                          <a:latin typeface="+mn-lt"/>
                        </a:rPr>
                        <a:t>R</a:t>
                      </a:r>
                      <a:r>
                        <a:rPr kumimoji="1" lang="en-US" altLang="ja-JP" sz="800" dirty="0">
                          <a:solidFill>
                            <a:schemeClr val="tx2"/>
                          </a:solidFill>
                          <a:latin typeface="+mn-lt"/>
                        </a:rPr>
                        <a:t>g</a:t>
                      </a:r>
                      <a:r>
                        <a:rPr kumimoji="1" lang="en-US" altLang="ja-JP" sz="1000" dirty="0">
                          <a:solidFill>
                            <a:schemeClr val="tx2"/>
                          </a:solidFill>
                          <a:latin typeface="+mn-lt"/>
                        </a:rPr>
                        <a:t> :</a:t>
                      </a:r>
                    </a:p>
                  </a:txBody>
                  <a:tcPr marL="36000" marR="36000" marT="0" marB="0"/>
                </a:tc>
                <a:tc>
                  <a:txBody>
                    <a:bodyPr/>
                    <a:lstStyle/>
                    <a:p>
                      <a:r>
                        <a:rPr kumimoji="1" lang="en-US" altLang="ja-JP" sz="1000" dirty="0">
                          <a:solidFill>
                            <a:schemeClr val="tx2"/>
                          </a:solidFill>
                          <a:latin typeface="+mn-lt"/>
                        </a:rPr>
                        <a:t>Recommended</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199683437"/>
                  </a:ext>
                </a:extLst>
              </a:tr>
              <a:tr h="91107">
                <a:tc>
                  <a:txBody>
                    <a:bodyPr/>
                    <a:lstStyle/>
                    <a:p>
                      <a:pPr algn="r"/>
                      <a:r>
                        <a:rPr kumimoji="1" lang="en-US" altLang="ja-JP" sz="1000" dirty="0">
                          <a:solidFill>
                            <a:schemeClr val="tx2"/>
                          </a:solidFill>
                          <a:latin typeface="+mn-lt"/>
                        </a:rPr>
                        <a:t>V</a:t>
                      </a:r>
                      <a:r>
                        <a:rPr kumimoji="1" lang="en-US" altLang="ja-JP" sz="800" dirty="0">
                          <a:solidFill>
                            <a:schemeClr val="tx2"/>
                          </a:solidFill>
                          <a:latin typeface="+mn-lt"/>
                        </a:rPr>
                        <a:t>GS</a:t>
                      </a:r>
                      <a:r>
                        <a:rPr kumimoji="1" lang="en-US" altLang="ja-JP" sz="1000" dirty="0">
                          <a:solidFill>
                            <a:schemeClr val="tx2"/>
                          </a:solidFill>
                          <a:latin typeface="+mn-lt"/>
                        </a:rPr>
                        <a:t>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Recommended</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1593027002"/>
                  </a:ext>
                </a:extLst>
              </a:tr>
              <a:tr h="91107">
                <a:tc>
                  <a:txBody>
                    <a:bodyPr/>
                    <a:lstStyle/>
                    <a:p>
                      <a:pPr algn="r"/>
                      <a:r>
                        <a:rPr kumimoji="1" lang="en-US" altLang="ja-JP" sz="1000" dirty="0">
                          <a:solidFill>
                            <a:schemeClr val="tx2"/>
                          </a:solidFill>
                          <a:latin typeface="+mn-lt"/>
                        </a:rPr>
                        <a:t>Ta :</a:t>
                      </a:r>
                    </a:p>
                  </a:txBody>
                  <a:tcPr marL="36000" marR="36000" marT="0" marB="0"/>
                </a:tc>
                <a:tc>
                  <a:txBody>
                    <a:bodyPr/>
                    <a:lstStyle/>
                    <a:p>
                      <a:r>
                        <a:rPr kumimoji="1" lang="en-US" altLang="ja-JP" sz="1000" dirty="0">
                          <a:solidFill>
                            <a:schemeClr val="tx2"/>
                          </a:solidFill>
                          <a:latin typeface="+mn-lt"/>
                        </a:rPr>
                        <a:t>Room</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039709673"/>
                  </a:ext>
                </a:extLst>
              </a:tr>
            </a:tbl>
          </a:graphicData>
        </a:graphic>
      </p:graphicFrame>
      <p:sp>
        <p:nvSpPr>
          <p:cNvPr id="164" name="二等辺三角形 163">
            <a:extLst>
              <a:ext uri="{FF2B5EF4-FFF2-40B4-BE49-F238E27FC236}">
                <a16:creationId xmlns:a16="http://schemas.microsoft.com/office/drawing/2014/main" id="{796D9D1B-7F05-4385-A6A8-8008D355A4C4}"/>
              </a:ext>
            </a:extLst>
          </p:cNvPr>
          <p:cNvSpPr/>
          <p:nvPr/>
        </p:nvSpPr>
        <p:spPr>
          <a:xfrm rot="19604141">
            <a:off x="11038632" y="4434069"/>
            <a:ext cx="243190" cy="918765"/>
          </a:xfrm>
          <a:prstGeom prst="triangle">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5" name="テキスト ボックス 164">
            <a:extLst>
              <a:ext uri="{FF2B5EF4-FFF2-40B4-BE49-F238E27FC236}">
                <a16:creationId xmlns:a16="http://schemas.microsoft.com/office/drawing/2014/main" id="{B39D961A-F86E-4B19-8D45-0471CFDE0987}"/>
              </a:ext>
            </a:extLst>
          </p:cNvPr>
          <p:cNvSpPr txBox="1"/>
          <p:nvPr/>
        </p:nvSpPr>
        <p:spPr>
          <a:xfrm>
            <a:off x="9359645" y="4942142"/>
            <a:ext cx="2428488" cy="577081"/>
          </a:xfrm>
          <a:prstGeom prst="rect">
            <a:avLst/>
          </a:prstGeom>
          <a:solidFill>
            <a:schemeClr val="bg1">
              <a:lumMod val="95000"/>
            </a:schemeClr>
          </a:solidFill>
        </p:spPr>
        <p:txBody>
          <a:bodyPr wrap="square"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 </a:t>
            </a:r>
            <a:r>
              <a:rPr kumimoji="1" lang="en-US" altLang="zh-CN"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Surge</a:t>
            </a:r>
            <a:r>
              <a:rPr kumimoji="1"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电压降额</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80%:</a:t>
            </a:r>
            <a:r>
              <a:rPr kumimoji="1"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不超过</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960</a:t>
            </a:r>
            <a:r>
              <a:rPr kumimoji="1" lang="en-US" altLang="zh-CN"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en-US" altLang="zh-CN"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a:t>
            </a:r>
            <a:r>
              <a:rPr kumimoji="1" lang="zh-CN" altLang="en-US"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电阻调整</a:t>
            </a:r>
            <a:b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ROHM : R</a:t>
            </a:r>
            <a:r>
              <a:rPr kumimoji="1"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:2.2Ω, R</a:t>
            </a:r>
            <a:r>
              <a:rPr kumimoji="1"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OFF</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:10Ω</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6" name="正方形/長方形 165">
            <a:extLst>
              <a:ext uri="{FF2B5EF4-FFF2-40B4-BE49-F238E27FC236}">
                <a16:creationId xmlns:a16="http://schemas.microsoft.com/office/drawing/2014/main" id="{06C0D423-844E-4CC0-96D3-56EDE18CCCAE}"/>
              </a:ext>
            </a:extLst>
          </p:cNvPr>
          <p:cNvSpPr/>
          <p:nvPr/>
        </p:nvSpPr>
        <p:spPr>
          <a:xfrm>
            <a:off x="5305365" y="5744805"/>
            <a:ext cx="5704123" cy="1008000"/>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7" name="テキスト ボックス 166">
            <a:extLst>
              <a:ext uri="{FF2B5EF4-FFF2-40B4-BE49-F238E27FC236}">
                <a16:creationId xmlns:a16="http://schemas.microsoft.com/office/drawing/2014/main" id="{01722069-C5DF-4EE3-B3C4-0F065CE531B3}"/>
              </a:ext>
            </a:extLst>
          </p:cNvPr>
          <p:cNvSpPr txBox="1"/>
          <p:nvPr/>
        </p:nvSpPr>
        <p:spPr>
          <a:xfrm>
            <a:off x="6013644" y="5882073"/>
            <a:ext cx="4986763" cy="820738"/>
          </a:xfrm>
          <a:prstGeom prst="rect">
            <a:avLst/>
          </a:prstGeom>
          <a:noFill/>
        </p:spPr>
        <p:txBody>
          <a:bodyPr wrap="square" rtlCol="0">
            <a:spAutoFit/>
          </a:bodyPr>
          <a:lstStyle/>
          <a:p>
            <a:pPr marL="285750" indent="-285750">
              <a:spcBef>
                <a:spcPts val="400"/>
              </a:spcBef>
              <a:buFont typeface="Wingdings" panose="05000000000000000000" pitchFamily="2" charset="2"/>
              <a:buChar char="ü"/>
            </a:pP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重视开关损耗的场合，与低</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阻抗相比，可能出现较高</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阻抗品取得较好效率的现象</a:t>
            </a: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marL="285750" indent="-285750">
              <a:spcBef>
                <a:spcPts val="400"/>
              </a:spcBef>
              <a:buFont typeface="Wingdings" panose="05000000000000000000" pitchFamily="2" charset="2"/>
              <a:buChar char="ü"/>
            </a:pPr>
            <a:r>
              <a:rPr lang="en-US" altLang="ja-JP"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ROHM</a:t>
            </a:r>
            <a:r>
              <a:rPr lang="zh-CN"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品的高频率</a:t>
            </a:r>
            <a:r>
              <a:rPr lang="en-US" altLang="zh-CN"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Switching</a:t>
            </a:r>
            <a:r>
              <a:rPr lang="zh-CN"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特性有效</a:t>
            </a:r>
            <a:r>
              <a:rPr lang="ja-JP"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lang="en-US" altLang="ja-JP"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68" name="グラフィックス 167" descr="アイデアが浮かんだ人 単色塗りつぶし">
            <a:extLst>
              <a:ext uri="{FF2B5EF4-FFF2-40B4-BE49-F238E27FC236}">
                <a16:creationId xmlns:a16="http://schemas.microsoft.com/office/drawing/2014/main" id="{87772CAA-DEC6-49E7-9EC5-EE5FC4E1392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81885" y="5802367"/>
            <a:ext cx="720000" cy="720000"/>
          </a:xfrm>
          <a:prstGeom prst="rect">
            <a:avLst/>
          </a:prstGeom>
        </p:spPr>
      </p:pic>
      <p:sp>
        <p:nvSpPr>
          <p:cNvPr id="169" name="テキスト ボックス 168">
            <a:extLst>
              <a:ext uri="{FF2B5EF4-FFF2-40B4-BE49-F238E27FC236}">
                <a16:creationId xmlns:a16="http://schemas.microsoft.com/office/drawing/2014/main" id="{A458FF77-CC74-4B28-9755-69C691EDD8EB}"/>
              </a:ext>
            </a:extLst>
          </p:cNvPr>
          <p:cNvSpPr txBox="1"/>
          <p:nvPr/>
        </p:nvSpPr>
        <p:spPr>
          <a:xfrm>
            <a:off x="5356136" y="6428452"/>
            <a:ext cx="813941" cy="369332"/>
          </a:xfrm>
          <a:prstGeom prst="rect">
            <a:avLst/>
          </a:prstGeom>
          <a:noFill/>
        </p:spPr>
        <p:txBody>
          <a:bodyPr wrap="none" rtlCol="0">
            <a:spAutoFit/>
          </a:bodyPr>
          <a:lstStyle/>
          <a:p>
            <a:pPr>
              <a:spcBef>
                <a:spcPts val="400"/>
              </a:spcBef>
            </a:pPr>
            <a:r>
              <a:rPr kumimoji="1" lang="en-US" altLang="ja-JP"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Point</a:t>
            </a:r>
            <a:endParaRPr kumimoji="1" lang="ja-JP" altLang="en-US"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endParaRPr>
          </a:p>
        </p:txBody>
      </p:sp>
      <p:graphicFrame>
        <p:nvGraphicFramePr>
          <p:cNvPr id="172" name="表 26">
            <a:extLst>
              <a:ext uri="{FF2B5EF4-FFF2-40B4-BE49-F238E27FC236}">
                <a16:creationId xmlns:a16="http://schemas.microsoft.com/office/drawing/2014/main" id="{F1502933-F24A-4562-BE01-2E782338A622}"/>
              </a:ext>
            </a:extLst>
          </p:cNvPr>
          <p:cNvGraphicFramePr>
            <a:graphicFrameLocks noGrp="1"/>
          </p:cNvGraphicFramePr>
          <p:nvPr/>
        </p:nvGraphicFramePr>
        <p:xfrm>
          <a:off x="9466244" y="3276054"/>
          <a:ext cx="2390325" cy="457200"/>
        </p:xfrm>
        <a:graphic>
          <a:graphicData uri="http://schemas.openxmlformats.org/drawingml/2006/table">
            <a:tbl>
              <a:tblPr firstRow="1" bandRow="1">
                <a:tableStyleId>{2D5ABB26-0587-4C30-8999-92F81FD0307C}</a:tableStyleId>
              </a:tblPr>
              <a:tblGrid>
                <a:gridCol w="783035">
                  <a:extLst>
                    <a:ext uri="{9D8B030D-6E8A-4147-A177-3AD203B41FA5}">
                      <a16:colId xmlns:a16="http://schemas.microsoft.com/office/drawing/2014/main" val="1676354339"/>
                    </a:ext>
                  </a:extLst>
                </a:gridCol>
                <a:gridCol w="1607290">
                  <a:extLst>
                    <a:ext uri="{9D8B030D-6E8A-4147-A177-3AD203B41FA5}">
                      <a16:colId xmlns:a16="http://schemas.microsoft.com/office/drawing/2014/main" val="2316838582"/>
                    </a:ext>
                  </a:extLst>
                </a:gridCol>
              </a:tblGrid>
              <a:tr h="91107">
                <a:tc>
                  <a:txBody>
                    <a:bodyPr/>
                    <a:lstStyle/>
                    <a:p>
                      <a:pPr algn="l"/>
                      <a:r>
                        <a:rPr kumimoji="1" lang="en-US" altLang="ja-JP" sz="1000" dirty="0">
                          <a:solidFill>
                            <a:schemeClr val="tx2"/>
                          </a:solidFill>
                          <a:latin typeface="+mn-lt"/>
                        </a:rPr>
                        <a:t>ROHM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 </a:t>
                      </a:r>
                      <a:r>
                        <a:rPr kumimoji="1" lang="en-US" altLang="ja-JP" sz="1000" b="1" dirty="0">
                          <a:solidFill>
                            <a:schemeClr val="tx2"/>
                          </a:solidFill>
                          <a:latin typeface="+mn-lt"/>
                        </a:rPr>
                        <a:t>SCT4036KR</a:t>
                      </a:r>
                      <a:endParaRPr kumimoji="1" lang="ja-JP" altLang="en-US" sz="1000" b="1" dirty="0">
                        <a:solidFill>
                          <a:schemeClr val="tx2"/>
                        </a:solidFill>
                        <a:latin typeface="+mn-lt"/>
                      </a:endParaRPr>
                    </a:p>
                  </a:txBody>
                  <a:tcPr marL="36000" marR="36000" marT="0" marB="0"/>
                </a:tc>
                <a:extLst>
                  <a:ext uri="{0D108BD9-81ED-4DB2-BD59-A6C34878D82A}">
                    <a16:rowId xmlns:a16="http://schemas.microsoft.com/office/drawing/2014/main" val="4075620914"/>
                  </a:ext>
                </a:extLst>
              </a:tr>
              <a:tr h="91107">
                <a:tc>
                  <a:txBody>
                    <a:bodyPr/>
                    <a:lstStyle/>
                    <a:p>
                      <a:pPr algn="l"/>
                      <a:r>
                        <a:rPr kumimoji="1" lang="en-US" altLang="ja-JP" sz="1000" dirty="0">
                          <a:solidFill>
                            <a:schemeClr val="tx2"/>
                          </a:solidFill>
                          <a:latin typeface="+mn-lt"/>
                        </a:rPr>
                        <a:t>Competitor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 A, B, D</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1777408120"/>
                  </a:ext>
                </a:extLst>
              </a:tr>
              <a:tr h="91107">
                <a:tc>
                  <a:txBody>
                    <a:bodyPr/>
                    <a:lstStyle/>
                    <a:p>
                      <a:pPr algn="r"/>
                      <a:r>
                        <a:rPr kumimoji="1" lang="en-US" altLang="ja-JP" sz="800" dirty="0">
                          <a:solidFill>
                            <a:schemeClr val="tx2"/>
                          </a:solidFill>
                          <a:latin typeface="+mn-lt"/>
                        </a:rPr>
                        <a:t>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(1,200V, 40~60A Class)</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86589972"/>
                  </a:ext>
                </a:extLst>
              </a:tr>
            </a:tbl>
          </a:graphicData>
        </a:graphic>
      </p:graphicFrame>
      <p:sp>
        <p:nvSpPr>
          <p:cNvPr id="173" name="テキスト ボックス 172">
            <a:extLst>
              <a:ext uri="{FF2B5EF4-FFF2-40B4-BE49-F238E27FC236}">
                <a16:creationId xmlns:a16="http://schemas.microsoft.com/office/drawing/2014/main" id="{AEDEF422-E3D7-4396-B8CB-A2F85C20E90B}"/>
              </a:ext>
            </a:extLst>
          </p:cNvPr>
          <p:cNvSpPr txBox="1"/>
          <p:nvPr/>
        </p:nvSpPr>
        <p:spPr>
          <a:xfrm>
            <a:off x="6061609" y="2001717"/>
            <a:ext cx="4112201" cy="369332"/>
          </a:xfrm>
          <a:prstGeom prst="rect">
            <a:avLst/>
          </a:prstGeom>
          <a:solidFill>
            <a:schemeClr val="bg1">
              <a:lumMod val="95000"/>
            </a:schemeClr>
          </a:solidFill>
        </p:spPr>
        <p:txBody>
          <a:bodyPr wrap="square" rtlCol="0">
            <a:spAutoFit/>
          </a:bodyPr>
          <a:lstStyle/>
          <a:p>
            <a:pPr>
              <a:spcBef>
                <a:spcPts val="400"/>
              </a:spcBef>
            </a:pPr>
            <a:r>
              <a:rPr lang="zh-CN" altLang="en-US" sz="1800" b="1" u="sng" dirty="0">
                <a:latin typeface="微软雅黑" panose="020B0503020204020204" pitchFamily="34" charset="-122"/>
                <a:ea typeface="微软雅黑" panose="020B0503020204020204" pitchFamily="34" charset="-122"/>
                <a:cs typeface="メイリオ" panose="020B0604030504040204" pitchFamily="50" charset="-128"/>
              </a:rPr>
              <a:t>同等额定电流</a:t>
            </a:r>
            <a:r>
              <a:rPr lang="en-US" altLang="ja-JP" sz="1800" b="1" u="sng" dirty="0">
                <a:latin typeface="微软雅黑" panose="020B0503020204020204" pitchFamily="34" charset="-122"/>
                <a:ea typeface="微软雅黑" panose="020B0503020204020204" pitchFamily="34" charset="-122"/>
                <a:cs typeface="メイリオ" panose="020B0604030504040204" pitchFamily="50" charset="-128"/>
              </a:rPr>
              <a:t>I</a:t>
            </a:r>
            <a:r>
              <a:rPr lang="en-US" altLang="ja-JP" sz="1100" b="1" u="sng" dirty="0">
                <a:latin typeface="微软雅黑" panose="020B0503020204020204" pitchFamily="34" charset="-122"/>
                <a:ea typeface="微软雅黑" panose="020B0503020204020204" pitchFamily="34" charset="-122"/>
                <a:cs typeface="メイリオ" panose="020B0604030504040204" pitchFamily="50" charset="-128"/>
              </a:rPr>
              <a:t>D</a:t>
            </a:r>
            <a:r>
              <a:rPr lang="en-US" altLang="ja-JP" sz="1200" b="1" dirty="0">
                <a:latin typeface="微软雅黑" panose="020B0503020204020204" pitchFamily="34" charset="-122"/>
                <a:ea typeface="微软雅黑" panose="020B0503020204020204" pitchFamily="34" charset="-122"/>
                <a:cs typeface="メイリオ" panose="020B0604030504040204" pitchFamily="50" charset="-128"/>
              </a:rPr>
              <a:t>(Tc=25</a:t>
            </a:r>
            <a:r>
              <a:rPr lang="en-US" altLang="ja-JP" sz="1200" b="1" dirty="0">
                <a:latin typeface="微软雅黑" panose="020B0503020204020204" pitchFamily="34" charset="-122"/>
                <a:ea typeface="微软雅黑" panose="020B0503020204020204" pitchFamily="34" charset="-122"/>
                <a:cs typeface="Arial" panose="020B0604020202020204" pitchFamily="34" charset="0"/>
              </a:rPr>
              <a:t>°C)</a:t>
            </a:r>
            <a:r>
              <a:rPr lang="zh-CN" altLang="en-US" sz="1800" b="1" dirty="0">
                <a:latin typeface="微软雅黑" panose="020B0503020204020204" pitchFamily="34" charset="-122"/>
                <a:ea typeface="微软雅黑" panose="020B0503020204020204" pitchFamily="34" charset="-122"/>
                <a:cs typeface="メイリオ" panose="020B0604030504040204" pitchFamily="50" charset="-128"/>
              </a:rPr>
              <a:t>产品比较</a:t>
            </a:r>
            <a:endParaRPr kumimoji="1" lang="ja-JP" altLang="en-US" sz="1800" dirty="0">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43332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p:txBody>
          <a:bodyPr/>
          <a:lstStyle/>
          <a:p>
            <a:r>
              <a:rPr kumimoji="1" lang="en-US" altLang="ja-JP" dirty="0">
                <a:latin typeface="+mj-ea"/>
                <a:ea typeface="+mj-ea"/>
              </a:rPr>
              <a:t>Agenda</a:t>
            </a:r>
            <a:endParaRPr kumimoji="1" lang="ja-JP" altLang="en-US" dirty="0">
              <a:latin typeface="+mj-ea"/>
              <a:ea typeface="+mj-ea"/>
            </a:endParaRPr>
          </a:p>
        </p:txBody>
      </p:sp>
      <p:sp>
        <p:nvSpPr>
          <p:cNvPr id="5" name="正方形/長方形 4">
            <a:extLst>
              <a:ext uri="{FF2B5EF4-FFF2-40B4-BE49-F238E27FC236}">
                <a16:creationId xmlns:a16="http://schemas.microsoft.com/office/drawing/2014/main" id="{FA67FF94-C1A1-488B-9CD7-83F8027B62AA}"/>
              </a:ext>
            </a:extLst>
          </p:cNvPr>
          <p:cNvSpPr/>
          <p:nvPr/>
        </p:nvSpPr>
        <p:spPr>
          <a:xfrm>
            <a:off x="698739" y="1181819"/>
            <a:ext cx="720000" cy="720000"/>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a:t>
            </a:r>
            <a:endParaRPr kumimoji="1"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 name="テキスト ボックス 5">
            <a:extLst>
              <a:ext uri="{FF2B5EF4-FFF2-40B4-BE49-F238E27FC236}">
                <a16:creationId xmlns:a16="http://schemas.microsoft.com/office/drawing/2014/main" id="{767476A8-A64C-429C-93DF-47FA9F3E5078}"/>
              </a:ext>
            </a:extLst>
          </p:cNvPr>
          <p:cNvSpPr txBox="1"/>
          <p:nvPr/>
        </p:nvSpPr>
        <p:spPr>
          <a:xfrm>
            <a:off x="1622003" y="1280209"/>
            <a:ext cx="4823949" cy="584775"/>
          </a:xfrm>
          <a:prstGeom prst="rect">
            <a:avLst/>
          </a:prstGeom>
          <a:noFill/>
        </p:spPr>
        <p:txBody>
          <a:bodyPr wrap="none" rtlCol="0">
            <a:spAutoFit/>
          </a:bodyPr>
          <a:lstStyle/>
          <a:p>
            <a:pPr>
              <a:spcBef>
                <a:spcPts val="400"/>
              </a:spcBef>
            </a:pPr>
            <a:r>
              <a:rPr lang="en-US" altLang="ja-JP"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ROHM SiC MOSFET</a:t>
            </a:r>
            <a:r>
              <a:rPr lang="zh-CN"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概要</a:t>
            </a:r>
            <a:endParaRPr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 name="正方形/長方形 6">
            <a:extLst>
              <a:ext uri="{FF2B5EF4-FFF2-40B4-BE49-F238E27FC236}">
                <a16:creationId xmlns:a16="http://schemas.microsoft.com/office/drawing/2014/main" id="{6482C6DA-B2FC-4C18-BD17-9CEB70D9E5C1}"/>
              </a:ext>
            </a:extLst>
          </p:cNvPr>
          <p:cNvSpPr/>
          <p:nvPr/>
        </p:nvSpPr>
        <p:spPr>
          <a:xfrm>
            <a:off x="698739" y="2205899"/>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2</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 name="テキスト ボックス 7">
            <a:extLst>
              <a:ext uri="{FF2B5EF4-FFF2-40B4-BE49-F238E27FC236}">
                <a16:creationId xmlns:a16="http://schemas.microsoft.com/office/drawing/2014/main" id="{024470FA-BCD8-4E35-A1A2-428512C16052}"/>
              </a:ext>
            </a:extLst>
          </p:cNvPr>
          <p:cNvSpPr txBox="1"/>
          <p:nvPr/>
        </p:nvSpPr>
        <p:spPr>
          <a:xfrm>
            <a:off x="1622003" y="2304289"/>
            <a:ext cx="3467616" cy="584775"/>
          </a:xfrm>
          <a:prstGeom prst="rect">
            <a:avLst/>
          </a:prstGeom>
          <a:noFill/>
        </p:spPr>
        <p:txBody>
          <a:bodyPr wrap="none" rtlCol="0">
            <a:spAutoFit/>
          </a:bodyPr>
          <a:lstStyle/>
          <a:p>
            <a:pPr>
              <a:spcBef>
                <a:spcPts val="400"/>
              </a:spcBef>
            </a:pPr>
            <a:r>
              <a:rPr lang="zh-CN"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第４代　产品概念</a:t>
            </a:r>
          </a:p>
        </p:txBody>
      </p:sp>
      <p:sp>
        <p:nvSpPr>
          <p:cNvPr id="9" name="正方形/長方形 8">
            <a:extLst>
              <a:ext uri="{FF2B5EF4-FFF2-40B4-BE49-F238E27FC236}">
                <a16:creationId xmlns:a16="http://schemas.microsoft.com/office/drawing/2014/main" id="{11A45AF6-DA66-48FE-B53F-3F49019309CF}"/>
              </a:ext>
            </a:extLst>
          </p:cNvPr>
          <p:cNvSpPr/>
          <p:nvPr/>
        </p:nvSpPr>
        <p:spPr>
          <a:xfrm>
            <a:off x="707206" y="3230364"/>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3</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 name="テキスト ボックス 9">
            <a:extLst>
              <a:ext uri="{FF2B5EF4-FFF2-40B4-BE49-F238E27FC236}">
                <a16:creationId xmlns:a16="http://schemas.microsoft.com/office/drawing/2014/main" id="{70432085-47D1-4F87-A75E-B00D1893DFA1}"/>
              </a:ext>
            </a:extLst>
          </p:cNvPr>
          <p:cNvSpPr txBox="1"/>
          <p:nvPr/>
        </p:nvSpPr>
        <p:spPr>
          <a:xfrm>
            <a:off x="1630470" y="3294886"/>
            <a:ext cx="3041217" cy="584775"/>
          </a:xfrm>
          <a:prstGeom prst="rect">
            <a:avLst/>
          </a:prstGeom>
          <a:noFill/>
        </p:spPr>
        <p:txBody>
          <a:bodyPr wrap="none" rtlCol="0">
            <a:spAutoFit/>
          </a:bodyPr>
          <a:lstStyle/>
          <a:p>
            <a:pPr>
              <a:spcBef>
                <a:spcPts val="400"/>
              </a:spcBef>
            </a:pPr>
            <a:r>
              <a:rPr lang="zh-CN"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第</a:t>
            </a:r>
            <a:r>
              <a:rPr lang="en-US" altLang="zh-CN"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4</a:t>
            </a:r>
            <a:r>
              <a:rPr lang="zh-CN"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代 产品特点</a:t>
            </a:r>
          </a:p>
        </p:txBody>
      </p:sp>
      <p:sp>
        <p:nvSpPr>
          <p:cNvPr id="11" name="正方形/長方形 10">
            <a:extLst>
              <a:ext uri="{FF2B5EF4-FFF2-40B4-BE49-F238E27FC236}">
                <a16:creationId xmlns:a16="http://schemas.microsoft.com/office/drawing/2014/main" id="{73C5A13A-1BF9-4DE3-A5FD-BB9051A92287}"/>
              </a:ext>
            </a:extLst>
          </p:cNvPr>
          <p:cNvSpPr/>
          <p:nvPr/>
        </p:nvSpPr>
        <p:spPr>
          <a:xfrm>
            <a:off x="707206" y="4262526"/>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4</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0CA82523-3FFB-4119-B95C-ACB3472393BF}"/>
              </a:ext>
            </a:extLst>
          </p:cNvPr>
          <p:cNvSpPr txBox="1"/>
          <p:nvPr/>
        </p:nvSpPr>
        <p:spPr>
          <a:xfrm>
            <a:off x="1630470" y="4318584"/>
            <a:ext cx="2836033" cy="584775"/>
          </a:xfrm>
          <a:prstGeom prst="rect">
            <a:avLst/>
          </a:prstGeom>
          <a:noFill/>
        </p:spPr>
        <p:txBody>
          <a:bodyPr wrap="none" rtlCol="0">
            <a:spAutoFit/>
          </a:bodyPr>
          <a:lstStyle/>
          <a:p>
            <a:pPr>
              <a:spcBef>
                <a:spcPts val="400"/>
              </a:spcBef>
            </a:pPr>
            <a:r>
              <a:rPr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Application</a:t>
            </a:r>
            <a:r>
              <a:rPr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例</a:t>
            </a:r>
          </a:p>
        </p:txBody>
      </p:sp>
      <p:sp>
        <p:nvSpPr>
          <p:cNvPr id="13" name="正方形/長方形 12">
            <a:extLst>
              <a:ext uri="{FF2B5EF4-FFF2-40B4-BE49-F238E27FC236}">
                <a16:creationId xmlns:a16="http://schemas.microsoft.com/office/drawing/2014/main" id="{C395B421-19D4-424B-B88E-4DF41F304919}"/>
              </a:ext>
            </a:extLst>
          </p:cNvPr>
          <p:cNvSpPr/>
          <p:nvPr/>
        </p:nvSpPr>
        <p:spPr>
          <a:xfrm>
            <a:off x="715673" y="5286991"/>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5</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C6B40091-D39D-4E04-9C0A-1929F2C8A4A3}"/>
              </a:ext>
            </a:extLst>
          </p:cNvPr>
          <p:cNvSpPr txBox="1"/>
          <p:nvPr/>
        </p:nvSpPr>
        <p:spPr>
          <a:xfrm>
            <a:off x="1638937" y="5376914"/>
            <a:ext cx="4147289" cy="584775"/>
          </a:xfrm>
          <a:prstGeom prst="rect">
            <a:avLst/>
          </a:prstGeom>
          <a:noFill/>
        </p:spPr>
        <p:txBody>
          <a:bodyPr wrap="none" rtlCol="0">
            <a:spAutoFit/>
          </a:bodyPr>
          <a:lstStyle/>
          <a:p>
            <a:pPr>
              <a:spcBef>
                <a:spcPts val="400"/>
              </a:spcBef>
            </a:pPr>
            <a:r>
              <a:rPr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Application Support</a:t>
            </a:r>
          </a:p>
        </p:txBody>
      </p:sp>
    </p:spTree>
    <p:extLst>
      <p:ext uri="{BB962C8B-B14F-4D97-AF65-F5344CB8AC3E}">
        <p14:creationId xmlns:p14="http://schemas.microsoft.com/office/powerpoint/2010/main" val="2244979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86ED4679-4669-47F6-8FEE-7C1BAED7AD97}"/>
              </a:ext>
            </a:extLst>
          </p:cNvPr>
          <p:cNvPicPr>
            <a:picLocks noChangeAspect="1"/>
          </p:cNvPicPr>
          <p:nvPr/>
        </p:nvPicPr>
        <p:blipFill>
          <a:blip r:embed="rId3"/>
          <a:stretch>
            <a:fillRect/>
          </a:stretch>
        </p:blipFill>
        <p:spPr>
          <a:xfrm>
            <a:off x="430450" y="2161682"/>
            <a:ext cx="3240000" cy="3153782"/>
          </a:xfrm>
          <a:prstGeom prst="rect">
            <a:avLst/>
          </a:prstGeom>
        </p:spPr>
      </p:pic>
      <p:pic>
        <p:nvPicPr>
          <p:cNvPr id="13" name="図 12">
            <a:extLst>
              <a:ext uri="{FF2B5EF4-FFF2-40B4-BE49-F238E27FC236}">
                <a16:creationId xmlns:a16="http://schemas.microsoft.com/office/drawing/2014/main" id="{ADE74457-A2A8-4AD9-91FD-EAD15B7C8B30}"/>
              </a:ext>
            </a:extLst>
          </p:cNvPr>
          <p:cNvPicPr>
            <a:picLocks noChangeAspect="1"/>
          </p:cNvPicPr>
          <p:nvPr/>
        </p:nvPicPr>
        <p:blipFill>
          <a:blip r:embed="rId4"/>
          <a:stretch>
            <a:fillRect/>
          </a:stretch>
        </p:blipFill>
        <p:spPr>
          <a:xfrm>
            <a:off x="8955236" y="2998499"/>
            <a:ext cx="2592000" cy="1443369"/>
          </a:xfrm>
          <a:prstGeom prst="rect">
            <a:avLst/>
          </a:prstGeom>
        </p:spPr>
      </p:pic>
      <p:pic>
        <p:nvPicPr>
          <p:cNvPr id="12" name="図 11">
            <a:extLst>
              <a:ext uri="{FF2B5EF4-FFF2-40B4-BE49-F238E27FC236}">
                <a16:creationId xmlns:a16="http://schemas.microsoft.com/office/drawing/2014/main" id="{BBD5D60C-CC6A-4E16-961C-F9981D82C4F5}"/>
              </a:ext>
            </a:extLst>
          </p:cNvPr>
          <p:cNvPicPr>
            <a:picLocks noChangeAspect="1"/>
          </p:cNvPicPr>
          <p:nvPr/>
        </p:nvPicPr>
        <p:blipFill>
          <a:blip r:embed="rId5"/>
          <a:stretch>
            <a:fillRect/>
          </a:stretch>
        </p:blipFill>
        <p:spPr>
          <a:xfrm>
            <a:off x="6459237" y="3006629"/>
            <a:ext cx="2592000" cy="1445795"/>
          </a:xfrm>
          <a:prstGeom prst="rect">
            <a:avLst/>
          </a:prstGeom>
        </p:spPr>
      </p:pic>
      <p:pic>
        <p:nvPicPr>
          <p:cNvPr id="11" name="図 10">
            <a:extLst>
              <a:ext uri="{FF2B5EF4-FFF2-40B4-BE49-F238E27FC236}">
                <a16:creationId xmlns:a16="http://schemas.microsoft.com/office/drawing/2014/main" id="{4C4E4DE8-4EE0-4007-AB2E-F513D2BEEFA8}"/>
              </a:ext>
            </a:extLst>
          </p:cNvPr>
          <p:cNvPicPr>
            <a:picLocks noChangeAspect="1"/>
          </p:cNvPicPr>
          <p:nvPr/>
        </p:nvPicPr>
        <p:blipFill>
          <a:blip r:embed="rId6"/>
          <a:stretch>
            <a:fillRect/>
          </a:stretch>
        </p:blipFill>
        <p:spPr>
          <a:xfrm>
            <a:off x="8953797" y="1789942"/>
            <a:ext cx="2592000" cy="1437305"/>
          </a:xfrm>
          <a:prstGeom prst="rect">
            <a:avLst/>
          </a:prstGeom>
        </p:spPr>
      </p:pic>
      <p:pic>
        <p:nvPicPr>
          <p:cNvPr id="10" name="図 9">
            <a:extLst>
              <a:ext uri="{FF2B5EF4-FFF2-40B4-BE49-F238E27FC236}">
                <a16:creationId xmlns:a16="http://schemas.microsoft.com/office/drawing/2014/main" id="{232C8877-01A3-4A97-A520-991DAB91A925}"/>
              </a:ext>
            </a:extLst>
          </p:cNvPr>
          <p:cNvPicPr>
            <a:picLocks noChangeAspect="1"/>
          </p:cNvPicPr>
          <p:nvPr/>
        </p:nvPicPr>
        <p:blipFill>
          <a:blip r:embed="rId7"/>
          <a:stretch>
            <a:fillRect/>
          </a:stretch>
        </p:blipFill>
        <p:spPr>
          <a:xfrm>
            <a:off x="6459877" y="1796259"/>
            <a:ext cx="2592000" cy="1444062"/>
          </a:xfrm>
          <a:prstGeom prst="rect">
            <a:avLst/>
          </a:prstGeom>
        </p:spPr>
      </p:pic>
      <p:sp>
        <p:nvSpPr>
          <p:cNvPr id="6" name="正方形/長方形 5">
            <a:extLst>
              <a:ext uri="{FF2B5EF4-FFF2-40B4-BE49-F238E27FC236}">
                <a16:creationId xmlns:a16="http://schemas.microsoft.com/office/drawing/2014/main" id="{09E3863E-BF3D-4465-9B5E-5313E79454DE}"/>
              </a:ext>
            </a:extLst>
          </p:cNvPr>
          <p:cNvSpPr/>
          <p:nvPr/>
        </p:nvSpPr>
        <p:spPr>
          <a:xfrm>
            <a:off x="6068277" y="4471950"/>
            <a:ext cx="5632656" cy="203802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9" name="図 8">
            <a:extLst>
              <a:ext uri="{FF2B5EF4-FFF2-40B4-BE49-F238E27FC236}">
                <a16:creationId xmlns:a16="http://schemas.microsoft.com/office/drawing/2014/main" id="{E8F4FEC4-D138-4556-9B80-002D17A29822}"/>
              </a:ext>
            </a:extLst>
          </p:cNvPr>
          <p:cNvPicPr>
            <a:picLocks noChangeAspect="1"/>
          </p:cNvPicPr>
          <p:nvPr/>
        </p:nvPicPr>
        <p:blipFill>
          <a:blip r:embed="rId8"/>
          <a:stretch>
            <a:fillRect/>
          </a:stretch>
        </p:blipFill>
        <p:spPr>
          <a:xfrm>
            <a:off x="8784264" y="4460552"/>
            <a:ext cx="2423166" cy="2160000"/>
          </a:xfrm>
          <a:prstGeom prst="rect">
            <a:avLst/>
          </a:prstGeom>
        </p:spPr>
      </p:pic>
      <p:pic>
        <p:nvPicPr>
          <p:cNvPr id="8" name="図 7">
            <a:extLst>
              <a:ext uri="{FF2B5EF4-FFF2-40B4-BE49-F238E27FC236}">
                <a16:creationId xmlns:a16="http://schemas.microsoft.com/office/drawing/2014/main" id="{9FD169A0-FCEB-4001-8929-4B57F59CF6C1}"/>
              </a:ext>
            </a:extLst>
          </p:cNvPr>
          <p:cNvPicPr>
            <a:picLocks noChangeAspect="1"/>
          </p:cNvPicPr>
          <p:nvPr/>
        </p:nvPicPr>
        <p:blipFill>
          <a:blip r:embed="rId9"/>
          <a:stretch>
            <a:fillRect/>
          </a:stretch>
        </p:blipFill>
        <p:spPr>
          <a:xfrm>
            <a:off x="6110032" y="4469309"/>
            <a:ext cx="2433433" cy="2160000"/>
          </a:xfrm>
          <a:prstGeom prst="rect">
            <a:avLst/>
          </a:prstGeom>
        </p:spPr>
      </p:pic>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a:xfrm>
            <a:off x="335360" y="260046"/>
            <a:ext cx="10801200" cy="431781"/>
          </a:xfrm>
        </p:spPr>
        <p:txBody>
          <a:bodyPr/>
          <a:lstStyle/>
          <a:p>
            <a:r>
              <a:rPr lang="ja-JP" altLang="en-US" dirty="0">
                <a:latin typeface="微软雅黑" panose="020B0503020204020204" pitchFamily="34" charset="-122"/>
                <a:ea typeface="微软雅黑" panose="020B0503020204020204" pitchFamily="34" charset="-122"/>
              </a:rPr>
              <a:t>②</a:t>
            </a:r>
            <a:r>
              <a:rPr lang="zh-CN" altLang="en-US" dirty="0">
                <a:latin typeface="微软雅黑" panose="020B0503020204020204" pitchFamily="34" charset="-122"/>
                <a:ea typeface="微软雅黑" panose="020B0503020204020204" pitchFamily="34" charset="-122"/>
              </a:rPr>
              <a:t>开关损耗</a:t>
            </a:r>
            <a:r>
              <a:rPr lang="ja-JP"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Device</a:t>
            </a:r>
            <a:r>
              <a:rPr lang="zh-CN" altLang="en-US" dirty="0">
                <a:latin typeface="微软雅黑" panose="020B0503020204020204" pitchFamily="34" charset="-122"/>
                <a:ea typeface="微软雅黑" panose="020B0503020204020204" pitchFamily="34" charset="-122"/>
              </a:rPr>
              <a:t>单体评价的竞品比较</a:t>
            </a:r>
            <a:endParaRPr kumimoji="1" lang="ja-JP" altLang="en-US" dirty="0">
              <a:latin typeface="微软雅黑" panose="020B0503020204020204" pitchFamily="34" charset="-122"/>
              <a:ea typeface="微软雅黑" panose="020B0503020204020204" pitchFamily="34" charset="-122"/>
            </a:endParaRPr>
          </a:p>
        </p:txBody>
      </p:sp>
      <p:sp>
        <p:nvSpPr>
          <p:cNvPr id="4" name="テキスト ボックス 3">
            <a:extLst>
              <a:ext uri="{FF2B5EF4-FFF2-40B4-BE49-F238E27FC236}">
                <a16:creationId xmlns:a16="http://schemas.microsoft.com/office/drawing/2014/main" id="{7665D2B9-17F5-490F-8F7B-9EA5E7553E53}"/>
              </a:ext>
            </a:extLst>
          </p:cNvPr>
          <p:cNvSpPr txBox="1"/>
          <p:nvPr/>
        </p:nvSpPr>
        <p:spPr>
          <a:xfrm>
            <a:off x="648760" y="781050"/>
            <a:ext cx="5432513" cy="461665"/>
          </a:xfrm>
          <a:prstGeom prst="rect">
            <a:avLst/>
          </a:prstGeom>
          <a:noFill/>
        </p:spPr>
        <p:txBody>
          <a:bodyPr wrap="none" rtlCol="0">
            <a:spAutoFit/>
          </a:bodyPr>
          <a:lstStyle/>
          <a:p>
            <a:pPr>
              <a:spcBef>
                <a:spcPts val="400"/>
              </a:spcBef>
            </a:pP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Total Switching</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损耗，</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ROHM</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最佳</a:t>
            </a:r>
            <a:r>
              <a:rPr lang="ja-JP"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a:t>
            </a:r>
            <a:endParaRPr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C4967C98-332F-41A1-A82F-843884C6333D}"/>
              </a:ext>
            </a:extLst>
          </p:cNvPr>
          <p:cNvSpPr txBox="1"/>
          <p:nvPr/>
        </p:nvSpPr>
        <p:spPr>
          <a:xfrm>
            <a:off x="3485326" y="3532183"/>
            <a:ext cx="1064715" cy="276999"/>
          </a:xfrm>
          <a:prstGeom prst="rect">
            <a:avLst/>
          </a:prstGeom>
          <a:noFill/>
        </p:spPr>
        <p:txBody>
          <a:bodyPr wrap="none" rtlCol="0">
            <a:spAutoFit/>
          </a:bodyPr>
          <a:lstStyle/>
          <a:p>
            <a:pPr algn="l">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[Condition]</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690FAA41-3A9F-4C56-8299-75B08B52651C}"/>
              </a:ext>
            </a:extLst>
          </p:cNvPr>
          <p:cNvSpPr txBox="1"/>
          <p:nvPr/>
        </p:nvSpPr>
        <p:spPr>
          <a:xfrm>
            <a:off x="8307223" y="4126846"/>
            <a:ext cx="737702"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25ns/div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 name="テキスト ボックス 17">
            <a:extLst>
              <a:ext uri="{FF2B5EF4-FFF2-40B4-BE49-F238E27FC236}">
                <a16:creationId xmlns:a16="http://schemas.microsoft.com/office/drawing/2014/main" id="{A95C81A7-D64B-463B-B586-DA65CD34879B}"/>
              </a:ext>
            </a:extLst>
          </p:cNvPr>
          <p:cNvSpPr txBox="1"/>
          <p:nvPr/>
        </p:nvSpPr>
        <p:spPr>
          <a:xfrm>
            <a:off x="5925616" y="2900174"/>
            <a:ext cx="761747"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400V/div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875DC5EB-4000-451D-ACEF-E246B1469594}"/>
              </a:ext>
            </a:extLst>
          </p:cNvPr>
          <p:cNvSpPr txBox="1"/>
          <p:nvPr/>
        </p:nvSpPr>
        <p:spPr>
          <a:xfrm>
            <a:off x="5985606" y="4145846"/>
            <a:ext cx="686406"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40A/div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2A95DE80-8340-40B5-8AF1-172700A48664}"/>
              </a:ext>
            </a:extLst>
          </p:cNvPr>
          <p:cNvSpPr txBox="1"/>
          <p:nvPr/>
        </p:nvSpPr>
        <p:spPr>
          <a:xfrm>
            <a:off x="6068277" y="3885551"/>
            <a:ext cx="393056"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1" name="二等辺三角形 20">
            <a:extLst>
              <a:ext uri="{FF2B5EF4-FFF2-40B4-BE49-F238E27FC236}">
                <a16:creationId xmlns:a16="http://schemas.microsoft.com/office/drawing/2014/main" id="{6AAB0488-81DB-4824-9F5E-5672823B3F84}"/>
              </a:ext>
            </a:extLst>
          </p:cNvPr>
          <p:cNvSpPr/>
          <p:nvPr/>
        </p:nvSpPr>
        <p:spPr>
          <a:xfrm rot="5400000">
            <a:off x="6448546" y="3963296"/>
            <a:ext cx="108000" cy="108000"/>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C4D3B8AF-75B5-42DF-8218-7BAFE9BCDEE7}"/>
              </a:ext>
            </a:extLst>
          </p:cNvPr>
          <p:cNvSpPr txBox="1"/>
          <p:nvPr/>
        </p:nvSpPr>
        <p:spPr>
          <a:xfrm>
            <a:off x="6091283" y="2668770"/>
            <a:ext cx="466794"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3" name="二等辺三角形 22">
            <a:extLst>
              <a:ext uri="{FF2B5EF4-FFF2-40B4-BE49-F238E27FC236}">
                <a16:creationId xmlns:a16="http://schemas.microsoft.com/office/drawing/2014/main" id="{FC481931-632D-4A8A-83A7-4A873C8B873A}"/>
              </a:ext>
            </a:extLst>
          </p:cNvPr>
          <p:cNvSpPr/>
          <p:nvPr/>
        </p:nvSpPr>
        <p:spPr>
          <a:xfrm rot="5400000">
            <a:off x="6471552" y="2746515"/>
            <a:ext cx="108000" cy="108000"/>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4" name="テキスト ボックス 23">
            <a:extLst>
              <a:ext uri="{FF2B5EF4-FFF2-40B4-BE49-F238E27FC236}">
                <a16:creationId xmlns:a16="http://schemas.microsoft.com/office/drawing/2014/main" id="{152316F9-35B5-4F54-9B7F-D5865977F997}"/>
              </a:ext>
            </a:extLst>
          </p:cNvPr>
          <p:cNvSpPr txBox="1"/>
          <p:nvPr/>
        </p:nvSpPr>
        <p:spPr>
          <a:xfrm>
            <a:off x="6739260" y="1656559"/>
            <a:ext cx="2140971"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Switching ON waveform</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1" name="テキスト ボックス 30">
            <a:extLst>
              <a:ext uri="{FF2B5EF4-FFF2-40B4-BE49-F238E27FC236}">
                <a16:creationId xmlns:a16="http://schemas.microsoft.com/office/drawing/2014/main" id="{93F42F9E-8941-4C3B-AE23-9A85D2334117}"/>
              </a:ext>
            </a:extLst>
          </p:cNvPr>
          <p:cNvSpPr txBox="1"/>
          <p:nvPr/>
        </p:nvSpPr>
        <p:spPr>
          <a:xfrm>
            <a:off x="9199158" y="1616954"/>
            <a:ext cx="2110834"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Switching OFF waveform</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2" name="テキスト ボックス 31">
            <a:extLst>
              <a:ext uri="{FF2B5EF4-FFF2-40B4-BE49-F238E27FC236}">
                <a16:creationId xmlns:a16="http://schemas.microsoft.com/office/drawing/2014/main" id="{FF9D88C4-E0C2-4E11-8EC1-A2E3CDE1DB8B}"/>
              </a:ext>
            </a:extLst>
          </p:cNvPr>
          <p:cNvSpPr txBox="1"/>
          <p:nvPr/>
        </p:nvSpPr>
        <p:spPr>
          <a:xfrm>
            <a:off x="10770375" y="4159583"/>
            <a:ext cx="737702"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25ns/div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3" name="正方形/長方形 42">
            <a:extLst>
              <a:ext uri="{FF2B5EF4-FFF2-40B4-BE49-F238E27FC236}">
                <a16:creationId xmlns:a16="http://schemas.microsoft.com/office/drawing/2014/main" id="{CBA535CD-B998-4159-B993-B0AA69EEC3B8}"/>
              </a:ext>
            </a:extLst>
          </p:cNvPr>
          <p:cNvSpPr/>
          <p:nvPr/>
        </p:nvSpPr>
        <p:spPr>
          <a:xfrm>
            <a:off x="429685" y="2093622"/>
            <a:ext cx="4667248" cy="72000"/>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A710C801-E7CE-40D6-83E7-ABAAD7BC292F}"/>
              </a:ext>
            </a:extLst>
          </p:cNvPr>
          <p:cNvSpPr txBox="1"/>
          <p:nvPr/>
        </p:nvSpPr>
        <p:spPr>
          <a:xfrm>
            <a:off x="451032" y="1793115"/>
            <a:ext cx="4578689" cy="369332"/>
          </a:xfrm>
          <a:prstGeom prst="rect">
            <a:avLst/>
          </a:prstGeom>
          <a:noFill/>
        </p:spPr>
        <p:txBody>
          <a:bodyPr wrap="none" rtlCol="0">
            <a:spAutoFit/>
          </a:bodyPr>
          <a:lstStyle/>
          <a:p>
            <a:pPr>
              <a:spcBef>
                <a:spcPts val="400"/>
              </a:spcBef>
            </a:pPr>
            <a:r>
              <a:rPr kumimoji="1"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Device</a:t>
            </a:r>
            <a:r>
              <a:rPr kumimoji="1"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单体</a:t>
            </a:r>
            <a:r>
              <a:rPr kumimoji="1"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Switching</a:t>
            </a:r>
            <a:r>
              <a:rPr kumimoji="1"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试验</a:t>
            </a:r>
            <a:r>
              <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(Double Pulse Test)</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4" name="テキスト ボックス 53">
            <a:extLst>
              <a:ext uri="{FF2B5EF4-FFF2-40B4-BE49-F238E27FC236}">
                <a16:creationId xmlns:a16="http://schemas.microsoft.com/office/drawing/2014/main" id="{A7AF4BC4-BDD2-4307-B483-BDFB38EF9186}"/>
              </a:ext>
            </a:extLst>
          </p:cNvPr>
          <p:cNvSpPr txBox="1"/>
          <p:nvPr/>
        </p:nvSpPr>
        <p:spPr>
          <a:xfrm>
            <a:off x="7982871" y="4988939"/>
            <a:ext cx="816506" cy="276999"/>
          </a:xfrm>
          <a:prstGeom prst="rect">
            <a:avLst/>
          </a:prstGeom>
          <a:noFill/>
        </p:spPr>
        <p:txBody>
          <a:bodyPr wrap="none" rtlCol="0">
            <a:spAutoFit/>
          </a:bodyPr>
          <a:lstStyle/>
          <a:p>
            <a:pPr>
              <a:spcBef>
                <a:spcPts val="400"/>
              </a:spcBef>
            </a:pP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Comp.A</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5" name="テキスト ボックス 54">
            <a:extLst>
              <a:ext uri="{FF2B5EF4-FFF2-40B4-BE49-F238E27FC236}">
                <a16:creationId xmlns:a16="http://schemas.microsoft.com/office/drawing/2014/main" id="{066CED26-5DED-437F-81A9-44D8CC303127}"/>
              </a:ext>
            </a:extLst>
          </p:cNvPr>
          <p:cNvSpPr txBox="1"/>
          <p:nvPr/>
        </p:nvSpPr>
        <p:spPr>
          <a:xfrm>
            <a:off x="7127112" y="4793706"/>
            <a:ext cx="814903" cy="276999"/>
          </a:xfrm>
          <a:prstGeom prst="rect">
            <a:avLst/>
          </a:prstGeom>
          <a:noFill/>
        </p:spPr>
        <p:txBody>
          <a:bodyPr wrap="none" rtlCol="0">
            <a:spAutoFit/>
          </a:bodyPr>
          <a:lstStyle/>
          <a:p>
            <a:pPr>
              <a:spcBef>
                <a:spcPts val="400"/>
              </a:spcBef>
            </a:pPr>
            <a:r>
              <a:rPr kumimoji="1" lang="en-US" altLang="ja-JP"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Comp.B</a:t>
            </a:r>
            <a:endParaRPr kumimoji="1" lang="ja-JP" altLang="en-US"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6" name="テキスト ボックス 55">
            <a:extLst>
              <a:ext uri="{FF2B5EF4-FFF2-40B4-BE49-F238E27FC236}">
                <a16:creationId xmlns:a16="http://schemas.microsoft.com/office/drawing/2014/main" id="{63AE7618-23C4-4EB5-8D52-FFD90E00B3F1}"/>
              </a:ext>
            </a:extLst>
          </p:cNvPr>
          <p:cNvSpPr txBox="1"/>
          <p:nvPr/>
        </p:nvSpPr>
        <p:spPr>
          <a:xfrm>
            <a:off x="8005890" y="5399381"/>
            <a:ext cx="702308" cy="276999"/>
          </a:xfrm>
          <a:prstGeom prst="rect">
            <a:avLst/>
          </a:prstGeom>
          <a:noFill/>
        </p:spPr>
        <p:txBody>
          <a:bodyPr wrap="none" rtlCol="0">
            <a:spAutoFit/>
          </a:bodyPr>
          <a:lstStyle/>
          <a:p>
            <a:pP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7" name="テキスト ボックス 56">
            <a:extLst>
              <a:ext uri="{FF2B5EF4-FFF2-40B4-BE49-F238E27FC236}">
                <a16:creationId xmlns:a16="http://schemas.microsoft.com/office/drawing/2014/main" id="{08177394-4E7E-45FC-9C80-2AB54EA49619}"/>
              </a:ext>
            </a:extLst>
          </p:cNvPr>
          <p:cNvSpPr txBox="1"/>
          <p:nvPr/>
        </p:nvSpPr>
        <p:spPr>
          <a:xfrm>
            <a:off x="7409950" y="4572143"/>
            <a:ext cx="824521" cy="276999"/>
          </a:xfrm>
          <a:prstGeom prst="rect">
            <a:avLst/>
          </a:prstGeom>
          <a:noFill/>
        </p:spPr>
        <p:txBody>
          <a:bodyPr wrap="none" rtlCol="0">
            <a:spAutoFit/>
          </a:bodyPr>
          <a:lstStyle/>
          <a:p>
            <a:pPr>
              <a:spcBef>
                <a:spcPts val="400"/>
              </a:spcBef>
            </a:pPr>
            <a:r>
              <a:rPr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omp.D</a:t>
            </a:r>
            <a:endParaRPr kumimoji="1" lang="ja-JP" altLang="en-US"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0" name="テキスト ボックス 59">
            <a:extLst>
              <a:ext uri="{FF2B5EF4-FFF2-40B4-BE49-F238E27FC236}">
                <a16:creationId xmlns:a16="http://schemas.microsoft.com/office/drawing/2014/main" id="{22FF50DD-DE5D-46AB-8108-63B0A7FB16E4}"/>
              </a:ext>
            </a:extLst>
          </p:cNvPr>
          <p:cNvSpPr txBox="1"/>
          <p:nvPr/>
        </p:nvSpPr>
        <p:spPr>
          <a:xfrm>
            <a:off x="10942374" y="5534382"/>
            <a:ext cx="702308" cy="276999"/>
          </a:xfrm>
          <a:prstGeom prst="rect">
            <a:avLst/>
          </a:prstGeom>
          <a:noFill/>
        </p:spPr>
        <p:txBody>
          <a:bodyPr wrap="none" rtlCol="0">
            <a:spAutoFit/>
          </a:bodyPr>
          <a:lstStyle/>
          <a:p>
            <a:pP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4" name="テキスト ボックス 63">
            <a:extLst>
              <a:ext uri="{FF2B5EF4-FFF2-40B4-BE49-F238E27FC236}">
                <a16:creationId xmlns:a16="http://schemas.microsoft.com/office/drawing/2014/main" id="{49C19211-96B8-4214-A315-67360B2DDE08}"/>
              </a:ext>
            </a:extLst>
          </p:cNvPr>
          <p:cNvSpPr txBox="1"/>
          <p:nvPr/>
        </p:nvSpPr>
        <p:spPr>
          <a:xfrm>
            <a:off x="10940889" y="5699232"/>
            <a:ext cx="816506" cy="276999"/>
          </a:xfrm>
          <a:prstGeom prst="rect">
            <a:avLst/>
          </a:prstGeom>
          <a:noFill/>
        </p:spPr>
        <p:txBody>
          <a:bodyPr wrap="none" rtlCol="0">
            <a:spAutoFit/>
          </a:bodyPr>
          <a:lstStyle/>
          <a:p>
            <a:pPr>
              <a:spcBef>
                <a:spcPts val="400"/>
              </a:spcBef>
            </a:pP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Comp.A</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5" name="テキスト ボックス 64">
            <a:extLst>
              <a:ext uri="{FF2B5EF4-FFF2-40B4-BE49-F238E27FC236}">
                <a16:creationId xmlns:a16="http://schemas.microsoft.com/office/drawing/2014/main" id="{BFD69D13-2701-4D01-9B79-413EE2FBF377}"/>
              </a:ext>
            </a:extLst>
          </p:cNvPr>
          <p:cNvSpPr txBox="1"/>
          <p:nvPr/>
        </p:nvSpPr>
        <p:spPr>
          <a:xfrm>
            <a:off x="10934379" y="5322175"/>
            <a:ext cx="814903" cy="276999"/>
          </a:xfrm>
          <a:prstGeom prst="rect">
            <a:avLst/>
          </a:prstGeom>
          <a:noFill/>
        </p:spPr>
        <p:txBody>
          <a:bodyPr wrap="none" rtlCol="0">
            <a:spAutoFit/>
          </a:bodyPr>
          <a:lstStyle/>
          <a:p>
            <a:pPr>
              <a:spcBef>
                <a:spcPts val="400"/>
              </a:spcBef>
            </a:pPr>
            <a:r>
              <a:rPr kumimoji="1" lang="en-US" altLang="ja-JP"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Comp.B</a:t>
            </a:r>
            <a:endParaRPr kumimoji="1" lang="ja-JP" altLang="en-US"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6" name="テキスト ボックス 65">
            <a:extLst>
              <a:ext uri="{FF2B5EF4-FFF2-40B4-BE49-F238E27FC236}">
                <a16:creationId xmlns:a16="http://schemas.microsoft.com/office/drawing/2014/main" id="{4D8D7515-D5D4-4C3F-918A-44305009F888}"/>
              </a:ext>
            </a:extLst>
          </p:cNvPr>
          <p:cNvSpPr txBox="1"/>
          <p:nvPr/>
        </p:nvSpPr>
        <p:spPr>
          <a:xfrm>
            <a:off x="10934379" y="5120432"/>
            <a:ext cx="824521" cy="276999"/>
          </a:xfrm>
          <a:prstGeom prst="rect">
            <a:avLst/>
          </a:prstGeom>
          <a:noFill/>
        </p:spPr>
        <p:txBody>
          <a:bodyPr wrap="none" rtlCol="0">
            <a:spAutoFit/>
          </a:bodyPr>
          <a:lstStyle/>
          <a:p>
            <a:pPr>
              <a:spcBef>
                <a:spcPts val="400"/>
              </a:spcBef>
            </a:pPr>
            <a:r>
              <a:rPr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omp.D</a:t>
            </a:r>
            <a:endParaRPr kumimoji="1" lang="ja-JP" altLang="en-US"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7" name="テキスト ボックス 66">
            <a:extLst>
              <a:ext uri="{FF2B5EF4-FFF2-40B4-BE49-F238E27FC236}">
                <a16:creationId xmlns:a16="http://schemas.microsoft.com/office/drawing/2014/main" id="{61408001-7D9C-4BAB-9023-10031F0D6944}"/>
              </a:ext>
            </a:extLst>
          </p:cNvPr>
          <p:cNvSpPr txBox="1"/>
          <p:nvPr/>
        </p:nvSpPr>
        <p:spPr>
          <a:xfrm>
            <a:off x="6637495" y="2278165"/>
            <a:ext cx="702308" cy="276999"/>
          </a:xfrm>
          <a:prstGeom prst="rect">
            <a:avLst/>
          </a:prstGeom>
          <a:noFill/>
        </p:spPr>
        <p:txBody>
          <a:bodyPr wrap="none" rtlCol="0">
            <a:spAutoFit/>
          </a:bodyPr>
          <a:lstStyle/>
          <a:p>
            <a:pP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8" name="テキスト ボックス 67">
            <a:extLst>
              <a:ext uri="{FF2B5EF4-FFF2-40B4-BE49-F238E27FC236}">
                <a16:creationId xmlns:a16="http://schemas.microsoft.com/office/drawing/2014/main" id="{9A470F0C-1E58-4CB1-B4FD-8F2A83251724}"/>
              </a:ext>
            </a:extLst>
          </p:cNvPr>
          <p:cNvSpPr txBox="1"/>
          <p:nvPr/>
        </p:nvSpPr>
        <p:spPr>
          <a:xfrm>
            <a:off x="9125443" y="2488547"/>
            <a:ext cx="816506" cy="276999"/>
          </a:xfrm>
          <a:prstGeom prst="rect">
            <a:avLst/>
          </a:prstGeom>
          <a:noFill/>
        </p:spPr>
        <p:txBody>
          <a:bodyPr wrap="none" rtlCol="0">
            <a:spAutoFit/>
          </a:bodyPr>
          <a:lstStyle/>
          <a:p>
            <a:pPr>
              <a:spcBef>
                <a:spcPts val="400"/>
              </a:spcBef>
            </a:pP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Comp.A</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9" name="テキスト ボックス 68">
            <a:extLst>
              <a:ext uri="{FF2B5EF4-FFF2-40B4-BE49-F238E27FC236}">
                <a16:creationId xmlns:a16="http://schemas.microsoft.com/office/drawing/2014/main" id="{5639AA38-0DBE-43E9-9604-8923C8E9348A}"/>
              </a:ext>
            </a:extLst>
          </p:cNvPr>
          <p:cNvSpPr txBox="1"/>
          <p:nvPr/>
        </p:nvSpPr>
        <p:spPr>
          <a:xfrm>
            <a:off x="10376859" y="2388225"/>
            <a:ext cx="814903" cy="276999"/>
          </a:xfrm>
          <a:prstGeom prst="rect">
            <a:avLst/>
          </a:prstGeom>
          <a:noFill/>
        </p:spPr>
        <p:txBody>
          <a:bodyPr wrap="none" rtlCol="0">
            <a:spAutoFit/>
          </a:bodyPr>
          <a:lstStyle/>
          <a:p>
            <a:pPr>
              <a:spcBef>
                <a:spcPts val="400"/>
              </a:spcBef>
            </a:pPr>
            <a:r>
              <a:rPr kumimoji="1" lang="en-US" altLang="ja-JP"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Comp.B</a:t>
            </a:r>
            <a:endParaRPr kumimoji="1" lang="ja-JP" altLang="en-US"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0" name="テキスト ボックス 69">
            <a:extLst>
              <a:ext uri="{FF2B5EF4-FFF2-40B4-BE49-F238E27FC236}">
                <a16:creationId xmlns:a16="http://schemas.microsoft.com/office/drawing/2014/main" id="{7D5830B4-7F00-4770-9A93-8D35865E07D4}"/>
              </a:ext>
            </a:extLst>
          </p:cNvPr>
          <p:cNvSpPr txBox="1"/>
          <p:nvPr/>
        </p:nvSpPr>
        <p:spPr>
          <a:xfrm>
            <a:off x="10266809" y="2559258"/>
            <a:ext cx="824521" cy="276999"/>
          </a:xfrm>
          <a:prstGeom prst="rect">
            <a:avLst/>
          </a:prstGeom>
          <a:noFill/>
        </p:spPr>
        <p:txBody>
          <a:bodyPr wrap="none" rtlCol="0">
            <a:spAutoFit/>
          </a:bodyPr>
          <a:lstStyle/>
          <a:p>
            <a:pPr>
              <a:spcBef>
                <a:spcPts val="400"/>
              </a:spcBef>
            </a:pPr>
            <a:r>
              <a:rPr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omp.D</a:t>
            </a:r>
            <a:endParaRPr kumimoji="1" lang="ja-JP" altLang="en-US"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1" name="テキスト ボックス 70">
            <a:extLst>
              <a:ext uri="{FF2B5EF4-FFF2-40B4-BE49-F238E27FC236}">
                <a16:creationId xmlns:a16="http://schemas.microsoft.com/office/drawing/2014/main" id="{E4B36386-BFDB-4E32-8A3B-9D06BFD2FCAF}"/>
              </a:ext>
            </a:extLst>
          </p:cNvPr>
          <p:cNvSpPr txBox="1"/>
          <p:nvPr/>
        </p:nvSpPr>
        <p:spPr>
          <a:xfrm>
            <a:off x="9036062" y="2809921"/>
            <a:ext cx="702308" cy="276999"/>
          </a:xfrm>
          <a:prstGeom prst="rect">
            <a:avLst/>
          </a:prstGeom>
          <a:noFill/>
        </p:spPr>
        <p:txBody>
          <a:bodyPr wrap="none" rtlCol="0">
            <a:spAutoFit/>
          </a:bodyPr>
          <a:lstStyle/>
          <a:p>
            <a:pP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2" name="テキスト ボックス 71">
            <a:extLst>
              <a:ext uri="{FF2B5EF4-FFF2-40B4-BE49-F238E27FC236}">
                <a16:creationId xmlns:a16="http://schemas.microsoft.com/office/drawing/2014/main" id="{BF0B6C9F-F2ED-4F3F-9BB3-66FC6E269B18}"/>
              </a:ext>
            </a:extLst>
          </p:cNvPr>
          <p:cNvSpPr txBox="1"/>
          <p:nvPr/>
        </p:nvSpPr>
        <p:spPr>
          <a:xfrm>
            <a:off x="7532587" y="2128333"/>
            <a:ext cx="816506" cy="276999"/>
          </a:xfrm>
          <a:prstGeom prst="rect">
            <a:avLst/>
          </a:prstGeom>
          <a:noFill/>
        </p:spPr>
        <p:txBody>
          <a:bodyPr wrap="none" rtlCol="0">
            <a:spAutoFit/>
          </a:bodyPr>
          <a:lstStyle/>
          <a:p>
            <a:pPr>
              <a:spcBef>
                <a:spcPts val="400"/>
              </a:spcBef>
            </a:pP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Comp.A</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3" name="テキスト ボックス 72">
            <a:extLst>
              <a:ext uri="{FF2B5EF4-FFF2-40B4-BE49-F238E27FC236}">
                <a16:creationId xmlns:a16="http://schemas.microsoft.com/office/drawing/2014/main" id="{F6630DF2-362A-4CAF-9F34-9B32F8EE3CCB}"/>
              </a:ext>
            </a:extLst>
          </p:cNvPr>
          <p:cNvSpPr txBox="1"/>
          <p:nvPr/>
        </p:nvSpPr>
        <p:spPr>
          <a:xfrm>
            <a:off x="7534982" y="1981478"/>
            <a:ext cx="814903" cy="276999"/>
          </a:xfrm>
          <a:prstGeom prst="rect">
            <a:avLst/>
          </a:prstGeom>
          <a:noFill/>
        </p:spPr>
        <p:txBody>
          <a:bodyPr wrap="none" rtlCol="0">
            <a:spAutoFit/>
          </a:bodyPr>
          <a:lstStyle/>
          <a:p>
            <a:pPr>
              <a:spcBef>
                <a:spcPts val="400"/>
              </a:spcBef>
            </a:pPr>
            <a:r>
              <a:rPr kumimoji="1" lang="en-US" altLang="ja-JP"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Comp.B</a:t>
            </a:r>
            <a:endParaRPr kumimoji="1" lang="ja-JP" altLang="en-US"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4" name="テキスト ボックス 73">
            <a:extLst>
              <a:ext uri="{FF2B5EF4-FFF2-40B4-BE49-F238E27FC236}">
                <a16:creationId xmlns:a16="http://schemas.microsoft.com/office/drawing/2014/main" id="{088B82A5-70A9-4983-BABC-C2E2EF0D8181}"/>
              </a:ext>
            </a:extLst>
          </p:cNvPr>
          <p:cNvSpPr txBox="1"/>
          <p:nvPr/>
        </p:nvSpPr>
        <p:spPr>
          <a:xfrm>
            <a:off x="7537285" y="1846034"/>
            <a:ext cx="824521" cy="276999"/>
          </a:xfrm>
          <a:prstGeom prst="rect">
            <a:avLst/>
          </a:prstGeom>
          <a:noFill/>
        </p:spPr>
        <p:txBody>
          <a:bodyPr wrap="none" rtlCol="0">
            <a:spAutoFit/>
          </a:bodyPr>
          <a:lstStyle/>
          <a:p>
            <a:pPr>
              <a:spcBef>
                <a:spcPts val="400"/>
              </a:spcBef>
            </a:pPr>
            <a:r>
              <a:rPr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omp.D</a:t>
            </a:r>
            <a:endParaRPr kumimoji="1" lang="ja-JP" altLang="en-US"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76" name="直線コネクタ 75">
            <a:extLst>
              <a:ext uri="{FF2B5EF4-FFF2-40B4-BE49-F238E27FC236}">
                <a16:creationId xmlns:a16="http://schemas.microsoft.com/office/drawing/2014/main" id="{F2469021-E626-462F-82BC-CF7715DF2B4F}"/>
              </a:ext>
            </a:extLst>
          </p:cNvPr>
          <p:cNvCxnSpPr>
            <a:cxnSpLocks/>
          </p:cNvCxnSpPr>
          <p:nvPr/>
        </p:nvCxnSpPr>
        <p:spPr>
          <a:xfrm>
            <a:off x="9558506" y="2066690"/>
            <a:ext cx="1845743" cy="0"/>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C0EAD207-8FBB-4DBF-AEA5-64D771473D6C}"/>
              </a:ext>
            </a:extLst>
          </p:cNvPr>
          <p:cNvSpPr txBox="1"/>
          <p:nvPr/>
        </p:nvSpPr>
        <p:spPr>
          <a:xfrm>
            <a:off x="9555379" y="1861493"/>
            <a:ext cx="530915" cy="253916"/>
          </a:xfrm>
          <a:prstGeom prst="rect">
            <a:avLst/>
          </a:prstGeom>
          <a:noFill/>
        </p:spPr>
        <p:txBody>
          <a:bodyPr wrap="none" rtlCol="0">
            <a:spAutoFit/>
          </a:bodyPr>
          <a:lstStyle/>
          <a:p>
            <a:pPr>
              <a:spcBef>
                <a:spcPts val="400"/>
              </a:spcBef>
            </a:pPr>
            <a:r>
              <a:rPr lang="en-US" altLang="ja-JP" sz="105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960V</a:t>
            </a:r>
            <a:endParaRPr kumimoji="1" lang="ja-JP" altLang="en-US" sz="105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0" name="二等辺三角形 79">
            <a:extLst>
              <a:ext uri="{FF2B5EF4-FFF2-40B4-BE49-F238E27FC236}">
                <a16:creationId xmlns:a16="http://schemas.microsoft.com/office/drawing/2014/main" id="{8901EB91-FE94-496C-86D8-098D8DE8B60F}"/>
              </a:ext>
            </a:extLst>
          </p:cNvPr>
          <p:cNvSpPr/>
          <p:nvPr/>
        </p:nvSpPr>
        <p:spPr>
          <a:xfrm rot="19604141">
            <a:off x="5044829" y="3923288"/>
            <a:ext cx="243190" cy="918765"/>
          </a:xfrm>
          <a:prstGeom prst="triangle">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9" name="テキスト ボックス 78">
            <a:extLst>
              <a:ext uri="{FF2B5EF4-FFF2-40B4-BE49-F238E27FC236}">
                <a16:creationId xmlns:a16="http://schemas.microsoft.com/office/drawing/2014/main" id="{0E3B2C68-7ABB-4C04-A3A8-D48B20BEB0BA}"/>
              </a:ext>
            </a:extLst>
          </p:cNvPr>
          <p:cNvSpPr txBox="1"/>
          <p:nvPr/>
        </p:nvSpPr>
        <p:spPr>
          <a:xfrm>
            <a:off x="3613667" y="4588047"/>
            <a:ext cx="2075015" cy="253916"/>
          </a:xfrm>
          <a:prstGeom prst="rect">
            <a:avLst/>
          </a:prstGeom>
          <a:solidFill>
            <a:schemeClr val="bg1">
              <a:lumMod val="95000"/>
            </a:schemeClr>
          </a:solidFill>
        </p:spPr>
        <p:txBody>
          <a:bodyPr wrap="square"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ROHM : R</a:t>
            </a:r>
            <a:r>
              <a:rPr kumimoji="1"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:2.2Ω, R</a:t>
            </a:r>
            <a:r>
              <a:rPr kumimoji="1"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OFF</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:10Ω</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8" name="テキスト ボックス 97">
            <a:extLst>
              <a:ext uri="{FF2B5EF4-FFF2-40B4-BE49-F238E27FC236}">
                <a16:creationId xmlns:a16="http://schemas.microsoft.com/office/drawing/2014/main" id="{F7CB5B1E-E9EF-4F62-A13B-55AE5C5A075E}"/>
              </a:ext>
            </a:extLst>
          </p:cNvPr>
          <p:cNvSpPr txBox="1"/>
          <p:nvPr/>
        </p:nvSpPr>
        <p:spPr>
          <a:xfrm>
            <a:off x="990053" y="5141794"/>
            <a:ext cx="702308" cy="276999"/>
          </a:xfrm>
          <a:prstGeom prst="rect">
            <a:avLst/>
          </a:prstGeom>
          <a:noFill/>
        </p:spPr>
        <p:txBody>
          <a:bodyPr wrap="none" rtlCol="0">
            <a:spAutoFit/>
          </a:bodyPr>
          <a:lstStyle/>
          <a:p>
            <a:pP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9" name="テキスト ボックス 98">
            <a:extLst>
              <a:ext uri="{FF2B5EF4-FFF2-40B4-BE49-F238E27FC236}">
                <a16:creationId xmlns:a16="http://schemas.microsoft.com/office/drawing/2014/main" id="{12033F02-3D37-4AB5-B1B6-12D946136FEF}"/>
              </a:ext>
            </a:extLst>
          </p:cNvPr>
          <p:cNvSpPr txBox="1"/>
          <p:nvPr/>
        </p:nvSpPr>
        <p:spPr>
          <a:xfrm>
            <a:off x="2212953" y="5120513"/>
            <a:ext cx="1096199" cy="276999"/>
          </a:xfrm>
          <a:prstGeom prst="rect">
            <a:avLst/>
          </a:prstGeom>
          <a:noFill/>
        </p:spPr>
        <p:txBody>
          <a:bodyPr wrap="none" rtlCol="0">
            <a:spAutoFit/>
          </a:bodyPr>
          <a:lstStyle/>
          <a:p>
            <a:pPr algn="ctr">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Competitor</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0" name="テキスト ボックス 99">
            <a:extLst>
              <a:ext uri="{FF2B5EF4-FFF2-40B4-BE49-F238E27FC236}">
                <a16:creationId xmlns:a16="http://schemas.microsoft.com/office/drawing/2014/main" id="{B3C8E070-93B8-4801-8983-7C460292D0EC}"/>
              </a:ext>
            </a:extLst>
          </p:cNvPr>
          <p:cNvSpPr txBox="1"/>
          <p:nvPr/>
        </p:nvSpPr>
        <p:spPr>
          <a:xfrm>
            <a:off x="1131429" y="4524668"/>
            <a:ext cx="396262" cy="230832"/>
          </a:xfrm>
          <a:prstGeom prst="rect">
            <a:avLst/>
          </a:prstGeom>
          <a:noFill/>
        </p:spPr>
        <p:txBody>
          <a:bodyPr wrap="none" rtlCol="0">
            <a:spAutoFit/>
          </a:bodyPr>
          <a:lstStyle/>
          <a:p>
            <a:pPr>
              <a:spcBef>
                <a:spcPts val="400"/>
              </a:spcBef>
            </a:pPr>
            <a:r>
              <a:rPr kumimoji="1" lang="en-US" altLang="ja-JP" sz="9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Eon</a:t>
            </a:r>
            <a:endParaRPr kumimoji="1" lang="ja-JP" altLang="en-US" sz="105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1" name="テキスト ボックス 100">
            <a:extLst>
              <a:ext uri="{FF2B5EF4-FFF2-40B4-BE49-F238E27FC236}">
                <a16:creationId xmlns:a16="http://schemas.microsoft.com/office/drawing/2014/main" id="{9968D10B-0707-446F-888E-E8536980809B}"/>
              </a:ext>
            </a:extLst>
          </p:cNvPr>
          <p:cNvSpPr txBox="1"/>
          <p:nvPr/>
        </p:nvSpPr>
        <p:spPr>
          <a:xfrm>
            <a:off x="1121334" y="4037079"/>
            <a:ext cx="402674" cy="230832"/>
          </a:xfrm>
          <a:prstGeom prst="rect">
            <a:avLst/>
          </a:prstGeom>
          <a:noFill/>
        </p:spPr>
        <p:txBody>
          <a:bodyPr wrap="none" rtlCol="0">
            <a:spAutoFit/>
          </a:bodyPr>
          <a:lstStyle/>
          <a:p>
            <a:pPr>
              <a:spcBef>
                <a:spcPts val="400"/>
              </a:spcBef>
            </a:pPr>
            <a:r>
              <a:rPr kumimoji="1" lang="en-US" altLang="ja-JP" sz="9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Eoff</a:t>
            </a:r>
            <a:endParaRPr kumimoji="1" lang="ja-JP" altLang="en-US" sz="105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2" name="テキスト ボックス 101">
            <a:extLst>
              <a:ext uri="{FF2B5EF4-FFF2-40B4-BE49-F238E27FC236}">
                <a16:creationId xmlns:a16="http://schemas.microsoft.com/office/drawing/2014/main" id="{023D96DB-892A-4B7E-87CE-405EF560C85F}"/>
              </a:ext>
            </a:extLst>
          </p:cNvPr>
          <p:cNvSpPr txBox="1"/>
          <p:nvPr/>
        </p:nvSpPr>
        <p:spPr>
          <a:xfrm>
            <a:off x="2103660" y="4374962"/>
            <a:ext cx="396262" cy="230832"/>
          </a:xfrm>
          <a:prstGeom prst="rect">
            <a:avLst/>
          </a:prstGeom>
          <a:noFill/>
        </p:spPr>
        <p:txBody>
          <a:bodyPr wrap="none" rtlCol="0">
            <a:spAutoFit/>
          </a:bodyPr>
          <a:lstStyle/>
          <a:p>
            <a:pPr>
              <a:spcBef>
                <a:spcPts val="400"/>
              </a:spcBef>
            </a:pPr>
            <a:r>
              <a:rPr kumimoji="1" lang="en-US" altLang="ja-JP" sz="9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Eon</a:t>
            </a:r>
            <a:endParaRPr kumimoji="1" lang="ja-JP" altLang="en-US" sz="105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3" name="テキスト ボックス 102">
            <a:extLst>
              <a:ext uri="{FF2B5EF4-FFF2-40B4-BE49-F238E27FC236}">
                <a16:creationId xmlns:a16="http://schemas.microsoft.com/office/drawing/2014/main" id="{C962F44C-4907-4C95-8197-79A8D8D9601D}"/>
              </a:ext>
            </a:extLst>
          </p:cNvPr>
          <p:cNvSpPr txBox="1"/>
          <p:nvPr/>
        </p:nvSpPr>
        <p:spPr>
          <a:xfrm>
            <a:off x="2098733" y="3601993"/>
            <a:ext cx="402674" cy="230832"/>
          </a:xfrm>
          <a:prstGeom prst="rect">
            <a:avLst/>
          </a:prstGeom>
          <a:noFill/>
        </p:spPr>
        <p:txBody>
          <a:bodyPr wrap="none" rtlCol="0">
            <a:spAutoFit/>
          </a:bodyPr>
          <a:lstStyle/>
          <a:p>
            <a:pPr>
              <a:spcBef>
                <a:spcPts val="400"/>
              </a:spcBef>
            </a:pPr>
            <a:r>
              <a:rPr kumimoji="1" lang="en-US" altLang="ja-JP" sz="9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Eoff</a:t>
            </a:r>
            <a:endParaRPr kumimoji="1" lang="ja-JP" altLang="en-US" sz="105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4" name="テキスト ボックス 103">
            <a:extLst>
              <a:ext uri="{FF2B5EF4-FFF2-40B4-BE49-F238E27FC236}">
                <a16:creationId xmlns:a16="http://schemas.microsoft.com/office/drawing/2014/main" id="{14349018-9959-40D7-BBBB-31D92077A8EE}"/>
              </a:ext>
            </a:extLst>
          </p:cNvPr>
          <p:cNvSpPr txBox="1"/>
          <p:nvPr/>
        </p:nvSpPr>
        <p:spPr>
          <a:xfrm>
            <a:off x="2596496" y="4272254"/>
            <a:ext cx="396262" cy="230832"/>
          </a:xfrm>
          <a:prstGeom prst="rect">
            <a:avLst/>
          </a:prstGeom>
          <a:noFill/>
        </p:spPr>
        <p:txBody>
          <a:bodyPr wrap="none" rtlCol="0">
            <a:spAutoFit/>
          </a:bodyPr>
          <a:lstStyle/>
          <a:p>
            <a:pPr>
              <a:spcBef>
                <a:spcPts val="400"/>
              </a:spcBef>
            </a:pPr>
            <a:r>
              <a:rPr kumimoji="1" lang="en-US" altLang="ja-JP" sz="9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Eon</a:t>
            </a:r>
            <a:endParaRPr kumimoji="1" lang="ja-JP" altLang="en-US" sz="105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5" name="テキスト ボックス 104">
            <a:extLst>
              <a:ext uri="{FF2B5EF4-FFF2-40B4-BE49-F238E27FC236}">
                <a16:creationId xmlns:a16="http://schemas.microsoft.com/office/drawing/2014/main" id="{FBC4763B-997D-4661-B27F-C7C9F17A5DF2}"/>
              </a:ext>
            </a:extLst>
          </p:cNvPr>
          <p:cNvSpPr txBox="1"/>
          <p:nvPr/>
        </p:nvSpPr>
        <p:spPr>
          <a:xfrm>
            <a:off x="2597073" y="3470115"/>
            <a:ext cx="402674" cy="230832"/>
          </a:xfrm>
          <a:prstGeom prst="rect">
            <a:avLst/>
          </a:prstGeom>
          <a:noFill/>
        </p:spPr>
        <p:txBody>
          <a:bodyPr wrap="none" rtlCol="0">
            <a:spAutoFit/>
          </a:bodyPr>
          <a:lstStyle/>
          <a:p>
            <a:pPr>
              <a:spcBef>
                <a:spcPts val="400"/>
              </a:spcBef>
            </a:pPr>
            <a:r>
              <a:rPr kumimoji="1" lang="en-US" altLang="ja-JP" sz="9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Eoff</a:t>
            </a:r>
            <a:endParaRPr kumimoji="1" lang="ja-JP" altLang="en-US" sz="105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6" name="テキスト ボックス 105">
            <a:extLst>
              <a:ext uri="{FF2B5EF4-FFF2-40B4-BE49-F238E27FC236}">
                <a16:creationId xmlns:a16="http://schemas.microsoft.com/office/drawing/2014/main" id="{50CCBE4A-FCA4-4C9A-9C3F-03FE2CA4ECE6}"/>
              </a:ext>
            </a:extLst>
          </p:cNvPr>
          <p:cNvSpPr txBox="1"/>
          <p:nvPr/>
        </p:nvSpPr>
        <p:spPr>
          <a:xfrm>
            <a:off x="3096214" y="4211069"/>
            <a:ext cx="396262" cy="230832"/>
          </a:xfrm>
          <a:prstGeom prst="rect">
            <a:avLst/>
          </a:prstGeom>
          <a:noFill/>
        </p:spPr>
        <p:txBody>
          <a:bodyPr wrap="none" rtlCol="0">
            <a:spAutoFit/>
          </a:bodyPr>
          <a:lstStyle/>
          <a:p>
            <a:pPr>
              <a:spcBef>
                <a:spcPts val="400"/>
              </a:spcBef>
            </a:pPr>
            <a:r>
              <a:rPr kumimoji="1" lang="en-US" altLang="ja-JP" sz="9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Eon</a:t>
            </a:r>
            <a:endParaRPr kumimoji="1" lang="ja-JP" altLang="en-US" sz="105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7" name="テキスト ボックス 106">
            <a:extLst>
              <a:ext uri="{FF2B5EF4-FFF2-40B4-BE49-F238E27FC236}">
                <a16:creationId xmlns:a16="http://schemas.microsoft.com/office/drawing/2014/main" id="{DB8FC33E-D76C-4C6E-BE4D-198EDFAC1671}"/>
              </a:ext>
            </a:extLst>
          </p:cNvPr>
          <p:cNvSpPr txBox="1"/>
          <p:nvPr/>
        </p:nvSpPr>
        <p:spPr>
          <a:xfrm>
            <a:off x="3098919" y="3375152"/>
            <a:ext cx="402674" cy="230832"/>
          </a:xfrm>
          <a:prstGeom prst="rect">
            <a:avLst/>
          </a:prstGeom>
          <a:noFill/>
        </p:spPr>
        <p:txBody>
          <a:bodyPr wrap="none" rtlCol="0">
            <a:spAutoFit/>
          </a:bodyPr>
          <a:lstStyle/>
          <a:p>
            <a:pPr>
              <a:spcBef>
                <a:spcPts val="400"/>
              </a:spcBef>
            </a:pPr>
            <a:r>
              <a:rPr kumimoji="1" lang="en-US" altLang="ja-JP" sz="9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Eoff</a:t>
            </a:r>
            <a:endParaRPr kumimoji="1" lang="ja-JP" altLang="en-US" sz="105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8" name="テキスト ボックス 107">
            <a:extLst>
              <a:ext uri="{FF2B5EF4-FFF2-40B4-BE49-F238E27FC236}">
                <a16:creationId xmlns:a16="http://schemas.microsoft.com/office/drawing/2014/main" id="{E6647F95-0A34-447A-9D0A-6396B4AD3D51}"/>
              </a:ext>
            </a:extLst>
          </p:cNvPr>
          <p:cNvSpPr txBox="1"/>
          <p:nvPr/>
        </p:nvSpPr>
        <p:spPr>
          <a:xfrm>
            <a:off x="3123066" y="2448969"/>
            <a:ext cx="306494" cy="276999"/>
          </a:xfrm>
          <a:prstGeom prst="rect">
            <a:avLst/>
          </a:prstGeom>
          <a:noFill/>
        </p:spPr>
        <p:txBody>
          <a:bodyPr wrap="none" rtlCol="0">
            <a:spAutoFit/>
          </a:bodyPr>
          <a:lstStyle/>
          <a:p>
            <a:pPr>
              <a:spcBef>
                <a:spcPts val="400"/>
              </a:spcBef>
            </a:pPr>
            <a:r>
              <a:rPr kumimoji="1"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D</a:t>
            </a:r>
            <a:endParaRPr kumimoji="1" lang="ja-JP" altLang="en-US"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9" name="テキスト ボックス 108">
            <a:extLst>
              <a:ext uri="{FF2B5EF4-FFF2-40B4-BE49-F238E27FC236}">
                <a16:creationId xmlns:a16="http://schemas.microsoft.com/office/drawing/2014/main" id="{660A9800-337E-4FC8-9A4E-82EE2447C80C}"/>
              </a:ext>
            </a:extLst>
          </p:cNvPr>
          <p:cNvSpPr txBox="1"/>
          <p:nvPr/>
        </p:nvSpPr>
        <p:spPr>
          <a:xfrm>
            <a:off x="2636620" y="2726888"/>
            <a:ext cx="296876" cy="276999"/>
          </a:xfrm>
          <a:prstGeom prst="rect">
            <a:avLst/>
          </a:prstGeom>
          <a:noFill/>
        </p:spPr>
        <p:txBody>
          <a:bodyPr wrap="none" rtlCol="0">
            <a:spAutoFit/>
          </a:bodyPr>
          <a:lstStyle/>
          <a:p>
            <a:pPr>
              <a:spcBef>
                <a:spcPts val="400"/>
              </a:spcBef>
            </a:pPr>
            <a:r>
              <a:rPr kumimoji="1" lang="en-US" altLang="ja-JP"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B</a:t>
            </a:r>
            <a:endParaRPr kumimoji="1" lang="ja-JP" altLang="en-US"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10" name="テキスト ボックス 109">
            <a:extLst>
              <a:ext uri="{FF2B5EF4-FFF2-40B4-BE49-F238E27FC236}">
                <a16:creationId xmlns:a16="http://schemas.microsoft.com/office/drawing/2014/main" id="{14648F6A-4F9B-4274-B0B3-A51AD7880A7B}"/>
              </a:ext>
            </a:extLst>
          </p:cNvPr>
          <p:cNvSpPr txBox="1"/>
          <p:nvPr/>
        </p:nvSpPr>
        <p:spPr>
          <a:xfrm>
            <a:off x="2147927" y="3009977"/>
            <a:ext cx="298480" cy="276999"/>
          </a:xfrm>
          <a:prstGeom prst="rect">
            <a:avLst/>
          </a:prstGeom>
          <a:noFill/>
        </p:spPr>
        <p:txBody>
          <a:bodyPr wrap="none" rtlCol="0">
            <a:spAutoFit/>
          </a:bodyPr>
          <a:lstStyle/>
          <a:p>
            <a:pPr>
              <a:spcBef>
                <a:spcPts val="400"/>
              </a:spcBef>
            </a:pP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A</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11" name="テキスト ボックス 110">
            <a:extLst>
              <a:ext uri="{FF2B5EF4-FFF2-40B4-BE49-F238E27FC236}">
                <a16:creationId xmlns:a16="http://schemas.microsoft.com/office/drawing/2014/main" id="{D7A3BCC5-7374-4352-8B0C-AC06EC431364}"/>
              </a:ext>
            </a:extLst>
          </p:cNvPr>
          <p:cNvSpPr txBox="1"/>
          <p:nvPr/>
        </p:nvSpPr>
        <p:spPr>
          <a:xfrm rot="16200000">
            <a:off x="-333222" y="3282186"/>
            <a:ext cx="1394934"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Switching Loss [µJ]</a:t>
            </a:r>
          </a:p>
        </p:txBody>
      </p:sp>
      <p:sp>
        <p:nvSpPr>
          <p:cNvPr id="112" name="矢印: 右 111">
            <a:extLst>
              <a:ext uri="{FF2B5EF4-FFF2-40B4-BE49-F238E27FC236}">
                <a16:creationId xmlns:a16="http://schemas.microsoft.com/office/drawing/2014/main" id="{AF1AD21F-DFA4-434D-B1A5-50278257BBC5}"/>
              </a:ext>
            </a:extLst>
          </p:cNvPr>
          <p:cNvSpPr/>
          <p:nvPr/>
        </p:nvSpPr>
        <p:spPr>
          <a:xfrm rot="16200000" flipH="1">
            <a:off x="1641162" y="3060217"/>
            <a:ext cx="288032" cy="684000"/>
          </a:xfrm>
          <a:prstGeom prst="rightArrow">
            <a:avLst>
              <a:gd name="adj1" fmla="val 57349"/>
              <a:gd name="adj2" fmla="val 36772"/>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endParaRPr lang="ja-JP" altLang="en-US" dirty="0">
              <a:solidFill>
                <a:schemeClr val="tx2"/>
              </a:solidFill>
              <a:latin typeface="微软雅黑" panose="020B0503020204020204" pitchFamily="34" charset="-122"/>
              <a:ea typeface="微软雅黑" panose="020B0503020204020204" pitchFamily="34" charset="-122"/>
            </a:endParaRPr>
          </a:p>
        </p:txBody>
      </p:sp>
      <p:sp>
        <p:nvSpPr>
          <p:cNvPr id="113" name="テキスト ボックス 112">
            <a:extLst>
              <a:ext uri="{FF2B5EF4-FFF2-40B4-BE49-F238E27FC236}">
                <a16:creationId xmlns:a16="http://schemas.microsoft.com/office/drawing/2014/main" id="{037DC1A3-7C08-4CCF-9C79-374E6A9C17AC}"/>
              </a:ext>
            </a:extLst>
          </p:cNvPr>
          <p:cNvSpPr txBox="1"/>
          <p:nvPr/>
        </p:nvSpPr>
        <p:spPr>
          <a:xfrm rot="10800000" flipV="1">
            <a:off x="1547139" y="3248608"/>
            <a:ext cx="537327" cy="246221"/>
          </a:xfrm>
          <a:prstGeom prst="rect">
            <a:avLst/>
          </a:prstGeom>
          <a:noFill/>
        </p:spPr>
        <p:txBody>
          <a:bodyPr wrap="none" rtlCol="0">
            <a:spAutoFit/>
          </a:bodyPr>
          <a:lstStyle/>
          <a:p>
            <a:pPr>
              <a:spcBef>
                <a:spcPts val="533"/>
              </a:spcBef>
            </a:pPr>
            <a:r>
              <a:rPr lang="en-US" altLang="ja-JP" sz="1000" b="1" dirty="0">
                <a:solidFill>
                  <a:schemeClr val="bg1"/>
                </a:solidFill>
                <a:latin typeface="微软雅黑" panose="020B0503020204020204" pitchFamily="34" charset="-122"/>
                <a:ea typeface="微软雅黑" panose="020B0503020204020204" pitchFamily="34" charset="-122"/>
              </a:rPr>
              <a:t>Good</a:t>
            </a:r>
            <a:endParaRPr lang="ja-JP" altLang="en-US" sz="1200" b="1" dirty="0">
              <a:solidFill>
                <a:schemeClr val="bg1"/>
              </a:solidFill>
              <a:latin typeface="微软雅黑" panose="020B0503020204020204" pitchFamily="34" charset="-122"/>
              <a:ea typeface="微软雅黑" panose="020B0503020204020204" pitchFamily="34" charset="-122"/>
            </a:endParaRPr>
          </a:p>
        </p:txBody>
      </p:sp>
      <p:cxnSp>
        <p:nvCxnSpPr>
          <p:cNvPr id="114" name="直線コネクタ 113">
            <a:extLst>
              <a:ext uri="{FF2B5EF4-FFF2-40B4-BE49-F238E27FC236}">
                <a16:creationId xmlns:a16="http://schemas.microsoft.com/office/drawing/2014/main" id="{824F222C-1C27-4B76-B800-9161AEF3C4A1}"/>
              </a:ext>
            </a:extLst>
          </p:cNvPr>
          <p:cNvCxnSpPr>
            <a:cxnSpLocks/>
          </p:cNvCxnSpPr>
          <p:nvPr/>
        </p:nvCxnSpPr>
        <p:spPr>
          <a:xfrm>
            <a:off x="1422649" y="3612294"/>
            <a:ext cx="699154" cy="0"/>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15" name="正方形/長方形 114">
            <a:extLst>
              <a:ext uri="{FF2B5EF4-FFF2-40B4-BE49-F238E27FC236}">
                <a16:creationId xmlns:a16="http://schemas.microsoft.com/office/drawing/2014/main" id="{D5D8D5E0-D0B6-4EEF-ADD4-351898E668E8}"/>
              </a:ext>
            </a:extLst>
          </p:cNvPr>
          <p:cNvSpPr/>
          <p:nvPr/>
        </p:nvSpPr>
        <p:spPr>
          <a:xfrm>
            <a:off x="362815" y="5503123"/>
            <a:ext cx="5114217" cy="972000"/>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17" name="テキスト ボックス 116">
            <a:extLst>
              <a:ext uri="{FF2B5EF4-FFF2-40B4-BE49-F238E27FC236}">
                <a16:creationId xmlns:a16="http://schemas.microsoft.com/office/drawing/2014/main" id="{58AF06D2-DF61-4F5E-8030-503FE90951DC}"/>
              </a:ext>
            </a:extLst>
          </p:cNvPr>
          <p:cNvSpPr txBox="1"/>
          <p:nvPr/>
        </p:nvSpPr>
        <p:spPr>
          <a:xfrm>
            <a:off x="1081086" y="5502486"/>
            <a:ext cx="4395945" cy="1005403"/>
          </a:xfrm>
          <a:prstGeom prst="rect">
            <a:avLst/>
          </a:prstGeom>
          <a:noFill/>
        </p:spPr>
        <p:txBody>
          <a:bodyPr wrap="square" rtlCol="0">
            <a:spAutoFit/>
          </a:bodyPr>
          <a:lstStyle/>
          <a:p>
            <a:pPr marL="285750" indent="-285750">
              <a:spcBef>
                <a:spcPts val="400"/>
              </a:spcBef>
              <a:buFont typeface="Wingdings" panose="05000000000000000000" pitchFamily="2" charset="2"/>
              <a:buChar char="ü"/>
            </a:pP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考虑设计后期基于噪音评价等的更新设计内容减少，调整</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VDS Surge</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之后进行效率比较非常重要</a:t>
            </a:r>
            <a:endParaRPr lang="en-US" altLang="ja-JP" sz="14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a:p>
            <a:pPr marL="285750" indent="-285750">
              <a:spcBef>
                <a:spcPts val="400"/>
              </a:spcBef>
              <a:buFont typeface="Wingdings" panose="05000000000000000000" pitchFamily="2" charset="2"/>
              <a:buChar char="ü"/>
            </a:pP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1,200V</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耐压的降额</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80%(=960V)</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以内的</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Surge</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电压标准进行各竞品</a:t>
            </a:r>
            <a:r>
              <a:rPr lang="en-US" altLang="zh-CN"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a:t>
            </a:r>
            <a:r>
              <a:rPr lang="zh-CN"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电阻的调整</a:t>
            </a:r>
            <a:endParaRPr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6" name="グラフィックス 15" descr="右向き指示マーク 単色塗りつぶし">
            <a:extLst>
              <a:ext uri="{FF2B5EF4-FFF2-40B4-BE49-F238E27FC236}">
                <a16:creationId xmlns:a16="http://schemas.microsoft.com/office/drawing/2014/main" id="{792A5043-CDA5-41CB-8010-C0C01DF833E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63160" y="1876215"/>
            <a:ext cx="456212" cy="456212"/>
          </a:xfrm>
          <a:prstGeom prst="rect">
            <a:avLst/>
          </a:prstGeom>
        </p:spPr>
      </p:pic>
      <p:graphicFrame>
        <p:nvGraphicFramePr>
          <p:cNvPr id="26" name="表 26">
            <a:extLst>
              <a:ext uri="{FF2B5EF4-FFF2-40B4-BE49-F238E27FC236}">
                <a16:creationId xmlns:a16="http://schemas.microsoft.com/office/drawing/2014/main" id="{404EC644-AF70-4112-BD0A-3DCDADC59653}"/>
              </a:ext>
            </a:extLst>
          </p:cNvPr>
          <p:cNvGraphicFramePr>
            <a:graphicFrameLocks noGrp="1"/>
          </p:cNvGraphicFramePr>
          <p:nvPr/>
        </p:nvGraphicFramePr>
        <p:xfrm>
          <a:off x="3562238" y="3800858"/>
          <a:ext cx="1433584" cy="609600"/>
        </p:xfrm>
        <a:graphic>
          <a:graphicData uri="http://schemas.openxmlformats.org/drawingml/2006/table">
            <a:tbl>
              <a:tblPr firstRow="1" bandRow="1">
                <a:tableStyleId>{2D5ABB26-0587-4C30-8999-92F81FD0307C}</a:tableStyleId>
              </a:tblPr>
              <a:tblGrid>
                <a:gridCol w="408550">
                  <a:extLst>
                    <a:ext uri="{9D8B030D-6E8A-4147-A177-3AD203B41FA5}">
                      <a16:colId xmlns:a16="http://schemas.microsoft.com/office/drawing/2014/main" val="1676354339"/>
                    </a:ext>
                  </a:extLst>
                </a:gridCol>
                <a:gridCol w="1025034">
                  <a:extLst>
                    <a:ext uri="{9D8B030D-6E8A-4147-A177-3AD203B41FA5}">
                      <a16:colId xmlns:a16="http://schemas.microsoft.com/office/drawing/2014/main" val="2316838582"/>
                    </a:ext>
                  </a:extLst>
                </a:gridCol>
              </a:tblGrid>
              <a:tr h="139296">
                <a:tc>
                  <a:txBody>
                    <a:bodyPr/>
                    <a:lstStyle/>
                    <a:p>
                      <a:pPr algn="r"/>
                      <a:r>
                        <a:rPr kumimoji="1" lang="en-US" altLang="ja-JP" sz="1000" dirty="0">
                          <a:solidFill>
                            <a:schemeClr val="tx2"/>
                          </a:solidFill>
                          <a:latin typeface="+mn-lt"/>
                        </a:rPr>
                        <a:t>V</a:t>
                      </a:r>
                      <a:r>
                        <a:rPr kumimoji="1" lang="en-US" altLang="ja-JP" sz="800" dirty="0">
                          <a:solidFill>
                            <a:schemeClr val="tx2"/>
                          </a:solidFill>
                          <a:latin typeface="+mn-lt"/>
                        </a:rPr>
                        <a:t>IN</a:t>
                      </a:r>
                      <a:r>
                        <a:rPr kumimoji="1" lang="en-US" altLang="ja-JP" sz="1000" dirty="0">
                          <a:solidFill>
                            <a:schemeClr val="tx2"/>
                          </a:solidFill>
                          <a:latin typeface="+mn-lt"/>
                        </a:rPr>
                        <a:t>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800V</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075620914"/>
                  </a:ext>
                </a:extLst>
              </a:tr>
              <a:tr h="139296">
                <a:tc>
                  <a:txBody>
                    <a:bodyPr/>
                    <a:lstStyle/>
                    <a:p>
                      <a:pPr algn="r"/>
                      <a:r>
                        <a:rPr kumimoji="1" lang="en-US" altLang="ja-JP" sz="1000" dirty="0">
                          <a:solidFill>
                            <a:schemeClr val="tx2"/>
                          </a:solidFill>
                          <a:latin typeface="+mn-lt"/>
                        </a:rPr>
                        <a:t>R</a:t>
                      </a:r>
                      <a:r>
                        <a:rPr kumimoji="1" lang="en-US" altLang="ja-JP" sz="800" dirty="0">
                          <a:solidFill>
                            <a:schemeClr val="tx2"/>
                          </a:solidFill>
                          <a:latin typeface="+mn-lt"/>
                        </a:rPr>
                        <a:t>g</a:t>
                      </a:r>
                      <a:r>
                        <a:rPr kumimoji="1" lang="en-US" altLang="ja-JP" sz="1000" dirty="0">
                          <a:solidFill>
                            <a:schemeClr val="tx2"/>
                          </a:solidFill>
                          <a:latin typeface="+mn-lt"/>
                        </a:rPr>
                        <a:t>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Recommended</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1777408120"/>
                  </a:ext>
                </a:extLst>
              </a:tr>
              <a:tr h="114779">
                <a:tc>
                  <a:txBody>
                    <a:bodyPr/>
                    <a:lstStyle/>
                    <a:p>
                      <a:pPr algn="r"/>
                      <a:r>
                        <a:rPr kumimoji="1" lang="en-US" altLang="ja-JP" sz="1000" dirty="0">
                          <a:solidFill>
                            <a:schemeClr val="tx2"/>
                          </a:solidFill>
                          <a:latin typeface="+mn-lt"/>
                        </a:rPr>
                        <a:t>V</a:t>
                      </a:r>
                      <a:r>
                        <a:rPr kumimoji="1" lang="en-US" altLang="ja-JP" sz="800" dirty="0">
                          <a:solidFill>
                            <a:schemeClr val="tx2"/>
                          </a:solidFill>
                          <a:latin typeface="+mn-lt"/>
                        </a:rPr>
                        <a:t>GS</a:t>
                      </a:r>
                      <a:r>
                        <a:rPr kumimoji="1" lang="en-US" altLang="ja-JP" sz="1000" dirty="0">
                          <a:solidFill>
                            <a:schemeClr val="tx2"/>
                          </a:solidFill>
                          <a:latin typeface="+mn-lt"/>
                        </a:rPr>
                        <a:t>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Recommended</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86589972"/>
                  </a:ext>
                </a:extLst>
              </a:tr>
              <a:tr h="139296">
                <a:tc>
                  <a:txBody>
                    <a:bodyPr/>
                    <a:lstStyle/>
                    <a:p>
                      <a:pPr algn="r"/>
                      <a:r>
                        <a:rPr kumimoji="1" lang="en-US" altLang="ja-JP" sz="1000" dirty="0">
                          <a:solidFill>
                            <a:schemeClr val="tx2"/>
                          </a:solidFill>
                          <a:latin typeface="+mn-lt"/>
                        </a:rPr>
                        <a:t>Ta :</a:t>
                      </a:r>
                      <a:endParaRPr kumimoji="1" lang="ja-JP" altLang="en-US" sz="1000" dirty="0">
                        <a:solidFill>
                          <a:schemeClr val="tx2"/>
                        </a:solidFill>
                        <a:latin typeface="+mn-lt"/>
                      </a:endParaRPr>
                    </a:p>
                  </a:txBody>
                  <a:tcPr marL="36000" marR="36000" marT="0" marB="0"/>
                </a:tc>
                <a:tc>
                  <a:txBody>
                    <a:bodyPr/>
                    <a:lstStyle/>
                    <a:p>
                      <a:r>
                        <a:rPr kumimoji="1" lang="en-US" altLang="ja-JP" sz="1000" dirty="0">
                          <a:solidFill>
                            <a:schemeClr val="tx2"/>
                          </a:solidFill>
                          <a:latin typeface="+mn-lt"/>
                        </a:rPr>
                        <a:t>Room</a:t>
                      </a:r>
                      <a:endParaRPr kumimoji="1" lang="ja-JP" altLang="en-US" sz="1000" dirty="0">
                        <a:solidFill>
                          <a:schemeClr val="tx2"/>
                        </a:solidFill>
                        <a:latin typeface="+mn-lt"/>
                      </a:endParaRPr>
                    </a:p>
                  </a:txBody>
                  <a:tcPr marL="36000" marR="36000" marT="0" marB="0"/>
                </a:tc>
                <a:extLst>
                  <a:ext uri="{0D108BD9-81ED-4DB2-BD59-A6C34878D82A}">
                    <a16:rowId xmlns:a16="http://schemas.microsoft.com/office/drawing/2014/main" val="4199683437"/>
                  </a:ext>
                </a:extLst>
              </a:tr>
            </a:tbl>
          </a:graphicData>
        </a:graphic>
      </p:graphicFrame>
      <p:pic>
        <p:nvPicPr>
          <p:cNvPr id="122" name="グラフィックス 121" descr="アイデアが浮かんだ人 単色塗りつぶし">
            <a:extLst>
              <a:ext uri="{FF2B5EF4-FFF2-40B4-BE49-F238E27FC236}">
                <a16:creationId xmlns:a16="http://schemas.microsoft.com/office/drawing/2014/main" id="{F08AFBDC-316A-4FFB-8A05-F4325E01725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6474" y="5526509"/>
            <a:ext cx="720000" cy="720000"/>
          </a:xfrm>
          <a:prstGeom prst="rect">
            <a:avLst/>
          </a:prstGeom>
        </p:spPr>
      </p:pic>
      <p:sp>
        <p:nvSpPr>
          <p:cNvPr id="123" name="テキスト ボックス 122">
            <a:extLst>
              <a:ext uri="{FF2B5EF4-FFF2-40B4-BE49-F238E27FC236}">
                <a16:creationId xmlns:a16="http://schemas.microsoft.com/office/drawing/2014/main" id="{0A39F43A-5159-4520-9A4D-C6AF84742DEB}"/>
              </a:ext>
            </a:extLst>
          </p:cNvPr>
          <p:cNvSpPr txBox="1"/>
          <p:nvPr/>
        </p:nvSpPr>
        <p:spPr>
          <a:xfrm>
            <a:off x="393481" y="6142266"/>
            <a:ext cx="813941" cy="369332"/>
          </a:xfrm>
          <a:prstGeom prst="rect">
            <a:avLst/>
          </a:prstGeom>
          <a:noFill/>
        </p:spPr>
        <p:txBody>
          <a:bodyPr wrap="none" rtlCol="0">
            <a:spAutoFit/>
          </a:bodyPr>
          <a:lstStyle/>
          <a:p>
            <a:pPr>
              <a:spcBef>
                <a:spcPts val="400"/>
              </a:spcBef>
            </a:pPr>
            <a:r>
              <a:rPr kumimoji="1" lang="en-US" altLang="ja-JP"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Point</a:t>
            </a:r>
            <a:endParaRPr kumimoji="1" lang="ja-JP" altLang="en-US"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 name="テキスト ボックス 4">
            <a:extLst>
              <a:ext uri="{FF2B5EF4-FFF2-40B4-BE49-F238E27FC236}">
                <a16:creationId xmlns:a16="http://schemas.microsoft.com/office/drawing/2014/main" id="{E89240A4-AA2C-42A9-ACCA-B91A5414783B}"/>
              </a:ext>
            </a:extLst>
          </p:cNvPr>
          <p:cNvSpPr txBox="1"/>
          <p:nvPr/>
        </p:nvSpPr>
        <p:spPr>
          <a:xfrm>
            <a:off x="519736" y="1260174"/>
            <a:ext cx="11051780" cy="369332"/>
          </a:xfrm>
          <a:prstGeom prst="rect">
            <a:avLst/>
          </a:prstGeom>
          <a:solidFill>
            <a:schemeClr val="bg1">
              <a:lumMod val="95000"/>
            </a:schemeClr>
          </a:solidFill>
        </p:spPr>
        <p:txBody>
          <a:bodyPr wrap="square" rtlCol="0">
            <a:spAutoFit/>
          </a:bodyPr>
          <a:lstStyle/>
          <a:p>
            <a:pPr>
              <a:spcBef>
                <a:spcPts val="400"/>
              </a:spcBef>
            </a:pPr>
            <a:r>
              <a:rPr lang="zh-CN" altLang="en-US" sz="1800" b="1" u="sng" dirty="0">
                <a:latin typeface="微软雅黑" panose="020B0503020204020204" pitchFamily="34" charset="-122"/>
                <a:ea typeface="微软雅黑" panose="020B0503020204020204" pitchFamily="34" charset="-122"/>
                <a:cs typeface="メイリオ" panose="020B0604030504040204" pitchFamily="50" charset="-128"/>
              </a:rPr>
              <a:t>同等额定电流</a:t>
            </a:r>
            <a:r>
              <a:rPr lang="en-US" altLang="ja-JP" sz="1800" b="1" u="sng" dirty="0">
                <a:latin typeface="微软雅黑" panose="020B0503020204020204" pitchFamily="34" charset="-122"/>
                <a:ea typeface="微软雅黑" panose="020B0503020204020204" pitchFamily="34" charset="-122"/>
                <a:cs typeface="メイリオ" panose="020B0604030504040204" pitchFamily="50" charset="-128"/>
              </a:rPr>
              <a:t>I</a:t>
            </a:r>
            <a:r>
              <a:rPr lang="en-US" altLang="ja-JP" sz="1100" b="1" u="sng" dirty="0">
                <a:latin typeface="微软雅黑" panose="020B0503020204020204" pitchFamily="34" charset="-122"/>
                <a:ea typeface="微软雅黑" panose="020B0503020204020204" pitchFamily="34" charset="-122"/>
                <a:cs typeface="メイリオ" panose="020B0604030504040204" pitchFamily="50" charset="-128"/>
              </a:rPr>
              <a:t>D</a:t>
            </a:r>
            <a:r>
              <a:rPr lang="en-US" altLang="ja-JP" sz="1200" b="1" dirty="0">
                <a:latin typeface="微软雅黑" panose="020B0503020204020204" pitchFamily="34" charset="-122"/>
                <a:ea typeface="微软雅黑" panose="020B0503020204020204" pitchFamily="34" charset="-122"/>
                <a:cs typeface="メイリオ" panose="020B0604030504040204" pitchFamily="50" charset="-128"/>
              </a:rPr>
              <a:t>(Tc=25</a:t>
            </a:r>
            <a:r>
              <a:rPr lang="en-US" altLang="ja-JP" sz="1200" b="1" dirty="0">
                <a:latin typeface="微软雅黑" panose="020B0503020204020204" pitchFamily="34" charset="-122"/>
                <a:ea typeface="微软雅黑" panose="020B0503020204020204" pitchFamily="34" charset="-122"/>
                <a:cs typeface="Arial" panose="020B0604020202020204" pitchFamily="34" charset="0"/>
              </a:rPr>
              <a:t>°C)</a:t>
            </a:r>
            <a:r>
              <a:rPr lang="zh-CN" altLang="en-US" sz="1800" b="1" dirty="0">
                <a:latin typeface="微软雅黑" panose="020B0503020204020204" pitchFamily="34" charset="-122"/>
                <a:ea typeface="微软雅黑" panose="020B0503020204020204" pitchFamily="34" charset="-122"/>
                <a:cs typeface="メイリオ" panose="020B0604030504040204" pitchFamily="50" charset="-128"/>
              </a:rPr>
              <a:t>的产品</a:t>
            </a:r>
            <a:r>
              <a:rPr lang="ja-JP" altLang="en-US" sz="1800" b="1" dirty="0">
                <a:latin typeface="微软雅黑" panose="020B0503020204020204" pitchFamily="34" charset="-122"/>
                <a:ea typeface="微软雅黑" panose="020B0503020204020204" pitchFamily="34" charset="-122"/>
                <a:cs typeface="メイリオ" panose="020B0604030504040204" pitchFamily="50" charset="-128"/>
              </a:rPr>
              <a:t>、</a:t>
            </a:r>
            <a:r>
              <a:rPr lang="en-US" altLang="ja-JP" sz="1800" b="1" dirty="0">
                <a:latin typeface="微软雅黑" panose="020B0503020204020204" pitchFamily="34" charset="-122"/>
                <a:ea typeface="微软雅黑" panose="020B0503020204020204" pitchFamily="34" charset="-122"/>
                <a:cs typeface="メイリオ" panose="020B0604030504040204" pitchFamily="50" charset="-128"/>
              </a:rPr>
              <a:t>V</a:t>
            </a:r>
            <a:r>
              <a:rPr lang="en-US" altLang="ja-JP" sz="1200" b="1" dirty="0">
                <a:latin typeface="微软雅黑" panose="020B0503020204020204" pitchFamily="34" charset="-122"/>
                <a:ea typeface="微软雅黑" panose="020B0503020204020204" pitchFamily="34" charset="-122"/>
                <a:cs typeface="メイリオ" panose="020B0604030504040204" pitchFamily="50" charset="-128"/>
              </a:rPr>
              <a:t>DS </a:t>
            </a:r>
            <a:r>
              <a:rPr lang="en-US" altLang="zh-CN" sz="1800" b="1" dirty="0">
                <a:latin typeface="微软雅黑" panose="020B0503020204020204" pitchFamily="34" charset="-122"/>
                <a:ea typeface="微软雅黑" panose="020B0503020204020204" pitchFamily="34" charset="-122"/>
                <a:cs typeface="メイリオ" panose="020B0604030504040204" pitchFamily="50" charset="-128"/>
              </a:rPr>
              <a:t>Surge</a:t>
            </a:r>
            <a:r>
              <a:rPr lang="zh-CN" altLang="en-US" sz="1800" b="1" dirty="0">
                <a:latin typeface="微软雅黑" panose="020B0503020204020204" pitchFamily="34" charset="-122"/>
                <a:ea typeface="微软雅黑" panose="020B0503020204020204" pitchFamily="34" charset="-122"/>
                <a:cs typeface="メイリオ" panose="020B0604030504040204" pitchFamily="50" charset="-128"/>
              </a:rPr>
              <a:t>也处于同等水平条件下，</a:t>
            </a:r>
            <a:r>
              <a:rPr lang="en-US" altLang="zh-CN" sz="1800" b="1" dirty="0">
                <a:latin typeface="微软雅黑" panose="020B0503020204020204" pitchFamily="34" charset="-122"/>
                <a:ea typeface="微软雅黑" panose="020B0503020204020204" pitchFamily="34" charset="-122"/>
                <a:cs typeface="メイリオ" panose="020B0604030504040204" pitchFamily="50" charset="-128"/>
              </a:rPr>
              <a:t>Switching</a:t>
            </a:r>
            <a:r>
              <a:rPr lang="zh-CN" altLang="en-US" sz="1800" b="1" dirty="0">
                <a:latin typeface="微软雅黑" panose="020B0503020204020204" pitchFamily="34" charset="-122"/>
                <a:ea typeface="微软雅黑" panose="020B0503020204020204" pitchFamily="34" charset="-122"/>
                <a:cs typeface="メイリオ" panose="020B0604030504040204" pitchFamily="50" charset="-128"/>
              </a:rPr>
              <a:t>损耗的比较</a:t>
            </a:r>
            <a:endParaRPr kumimoji="1" lang="ja-JP" altLang="en-US" sz="1800"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3" name="テキスト ボックス 82">
            <a:extLst>
              <a:ext uri="{FF2B5EF4-FFF2-40B4-BE49-F238E27FC236}">
                <a16:creationId xmlns:a16="http://schemas.microsoft.com/office/drawing/2014/main" id="{E2DB1709-D5AD-4F83-B859-048656E6CB61}"/>
              </a:ext>
            </a:extLst>
          </p:cNvPr>
          <p:cNvSpPr txBox="1"/>
          <p:nvPr/>
        </p:nvSpPr>
        <p:spPr>
          <a:xfrm>
            <a:off x="3514124" y="2334448"/>
            <a:ext cx="641522" cy="276999"/>
          </a:xfrm>
          <a:prstGeom prst="rect">
            <a:avLst/>
          </a:prstGeom>
          <a:noFill/>
        </p:spPr>
        <p:txBody>
          <a:bodyPr wrap="none" rtlCol="0">
            <a:spAutoFit/>
          </a:bodyPr>
          <a:lstStyle/>
          <a:p>
            <a:pPr algn="l">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[DUT]</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4" name="テキスト ボックス 83">
            <a:extLst>
              <a:ext uri="{FF2B5EF4-FFF2-40B4-BE49-F238E27FC236}">
                <a16:creationId xmlns:a16="http://schemas.microsoft.com/office/drawing/2014/main" id="{8D8F8DC8-7009-489F-99CE-DCC9BDA37605}"/>
              </a:ext>
            </a:extLst>
          </p:cNvPr>
          <p:cNvSpPr txBox="1"/>
          <p:nvPr/>
        </p:nvSpPr>
        <p:spPr>
          <a:xfrm>
            <a:off x="3557295" y="2853436"/>
            <a:ext cx="2321469" cy="584775"/>
          </a:xfrm>
          <a:prstGeom prst="rect">
            <a:avLst/>
          </a:prstGeom>
          <a:noFill/>
        </p:spPr>
        <p:txBody>
          <a:bodyPr wrap="none" rtlCol="0">
            <a:spAutoFit/>
          </a:bodyPr>
          <a:lstStyle/>
          <a:p>
            <a:pPr>
              <a:spcBef>
                <a:spcPts val="400"/>
              </a:spcBef>
            </a:pPr>
            <a:r>
              <a:rPr lang="en-US" altLang="ja-JP"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ROHM	: SCT4036KR</a:t>
            </a:r>
            <a:br>
              <a:rPr lang="en-US" altLang="ja-JP"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Competitor	: A, B, D</a:t>
            </a:r>
            <a:b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(1,200V, 40mΩ Class)</a:t>
            </a:r>
            <a:endPar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1" name="正方形/長方形 80">
            <a:extLst>
              <a:ext uri="{FF2B5EF4-FFF2-40B4-BE49-F238E27FC236}">
                <a16:creationId xmlns:a16="http://schemas.microsoft.com/office/drawing/2014/main" id="{35D3637E-71C1-444E-B845-1F2F8479AF5D}"/>
              </a:ext>
            </a:extLst>
          </p:cNvPr>
          <p:cNvSpPr/>
          <p:nvPr/>
        </p:nvSpPr>
        <p:spPr>
          <a:xfrm>
            <a:off x="0" y="-2566"/>
            <a:ext cx="2160000" cy="281649"/>
          </a:xfrm>
          <a:prstGeom prst="rect">
            <a:avLst/>
          </a:prstGeom>
          <a:solidFill>
            <a:srgbClr val="6ED4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低损耗</a:t>
            </a: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竞品比较</a:t>
            </a: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6" name="テキスト ボックス 85">
            <a:extLst>
              <a:ext uri="{FF2B5EF4-FFF2-40B4-BE49-F238E27FC236}">
                <a16:creationId xmlns:a16="http://schemas.microsoft.com/office/drawing/2014/main" id="{A248FD37-724D-4741-BED2-A21E90F3F467}"/>
              </a:ext>
            </a:extLst>
          </p:cNvPr>
          <p:cNvSpPr txBox="1"/>
          <p:nvPr/>
        </p:nvSpPr>
        <p:spPr>
          <a:xfrm>
            <a:off x="3748669" y="2585304"/>
            <a:ext cx="1819987" cy="253916"/>
          </a:xfrm>
          <a:prstGeom prst="rect">
            <a:avLst/>
          </a:prstGeom>
          <a:solidFill>
            <a:schemeClr val="bg1">
              <a:lumMod val="95000"/>
            </a:schemeClr>
          </a:solidFill>
        </p:spPr>
        <p:txBody>
          <a:bodyPr wrap="squar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a:t>
            </a:r>
            <a:r>
              <a:rPr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(Tc:</a:t>
            </a: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100</a:t>
            </a:r>
            <a:r>
              <a:rPr kumimoji="1" lang="en-US" altLang="ja-JP" sz="105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°C):</a:t>
            </a:r>
            <a:r>
              <a:rPr kumimoji="1" lang="en-US" altLang="ja-JP" sz="1050" b="1"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40A</a:t>
            </a:r>
            <a:r>
              <a:rPr lang="zh-CN" altLang="en-US" sz="105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水平</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5" name="テキスト ボックス 74">
            <a:extLst>
              <a:ext uri="{FF2B5EF4-FFF2-40B4-BE49-F238E27FC236}">
                <a16:creationId xmlns:a16="http://schemas.microsoft.com/office/drawing/2014/main" id="{F67160BA-11DC-4B41-BB0A-B21BCDCA707D}"/>
              </a:ext>
            </a:extLst>
          </p:cNvPr>
          <p:cNvSpPr txBox="1"/>
          <p:nvPr/>
        </p:nvSpPr>
        <p:spPr>
          <a:xfrm>
            <a:off x="1289538" y="2764335"/>
            <a:ext cx="1002197" cy="461665"/>
          </a:xfrm>
          <a:prstGeom prst="rect">
            <a:avLst/>
          </a:prstGeom>
          <a:noFill/>
        </p:spPr>
        <p:txBody>
          <a:bodyPr wrap="none" rtlCol="0">
            <a:spAutoFit/>
          </a:bodyPr>
          <a:lstStyle/>
          <a:p>
            <a:pPr algn="ctr">
              <a:spcBef>
                <a:spcPts val="400"/>
              </a:spcBef>
            </a:pPr>
            <a:r>
              <a:rPr kumimoji="1"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13%</a:t>
            </a:r>
            <a:r>
              <a:rPr kumimoji="1" lang="ja-JP" altLang="en-US"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49%</a:t>
            </a:r>
            <a:br>
              <a:rPr kumimoji="1" lang="en-US" altLang="ja-JP"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br>
            <a:r>
              <a:rPr lang="zh-CN" altLang="en-US"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降低</a:t>
            </a:r>
            <a:endParaRPr kumimoji="1" lang="ja-JP" altLang="en-US" sz="12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82" name="直線コネクタ 81">
            <a:extLst>
              <a:ext uri="{FF2B5EF4-FFF2-40B4-BE49-F238E27FC236}">
                <a16:creationId xmlns:a16="http://schemas.microsoft.com/office/drawing/2014/main" id="{9E748522-4B2E-452F-9F5C-D5291C1078D1}"/>
              </a:ext>
            </a:extLst>
          </p:cNvPr>
          <p:cNvCxnSpPr>
            <a:cxnSpLocks/>
          </p:cNvCxnSpPr>
          <p:nvPr/>
        </p:nvCxnSpPr>
        <p:spPr>
          <a:xfrm>
            <a:off x="1161613" y="2795901"/>
            <a:ext cx="1991597"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630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代</a:t>
            </a:r>
            <a:r>
              <a:rPr lang="ja-JP" altLang="en-US" dirty="0">
                <a:latin typeface="微软雅黑" panose="020B0503020204020204" pitchFamily="34" charset="-122"/>
                <a:ea typeface="微软雅黑" panose="020B0503020204020204" pitchFamily="34" charset="-122"/>
              </a:rPr>
              <a:t>　</a:t>
            </a:r>
            <a:r>
              <a:rPr lang="en-US" altLang="ja-JP"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项产品优势</a:t>
            </a:r>
            <a:endParaRPr kumimoji="1" lang="ja-JP" altLang="en-US" dirty="0">
              <a:latin typeface="微软雅黑" panose="020B0503020204020204" pitchFamily="34" charset="-122"/>
              <a:ea typeface="微软雅黑" panose="020B0503020204020204" pitchFamily="34" charset="-122"/>
            </a:endParaRPr>
          </a:p>
        </p:txBody>
      </p:sp>
      <p:sp>
        <p:nvSpPr>
          <p:cNvPr id="18" name="正方形/長方形 17">
            <a:extLst>
              <a:ext uri="{FF2B5EF4-FFF2-40B4-BE49-F238E27FC236}">
                <a16:creationId xmlns:a16="http://schemas.microsoft.com/office/drawing/2014/main" id="{00B1DD0E-E9FD-4D81-AC06-C89D65B3AC67}"/>
              </a:ext>
            </a:extLst>
          </p:cNvPr>
          <p:cNvSpPr/>
          <p:nvPr/>
        </p:nvSpPr>
        <p:spPr>
          <a:xfrm>
            <a:off x="3864800" y="2457527"/>
            <a:ext cx="3240000" cy="324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 name="正方形/長方形 18">
            <a:extLst>
              <a:ext uri="{FF2B5EF4-FFF2-40B4-BE49-F238E27FC236}">
                <a16:creationId xmlns:a16="http://schemas.microsoft.com/office/drawing/2014/main" id="{A9EAFC38-5B2F-407D-AF60-927A402E1337}"/>
              </a:ext>
            </a:extLst>
          </p:cNvPr>
          <p:cNvSpPr/>
          <p:nvPr/>
        </p:nvSpPr>
        <p:spPr>
          <a:xfrm>
            <a:off x="3967242" y="2581632"/>
            <a:ext cx="3240000" cy="3240000"/>
          </a:xfrm>
          <a:prstGeom prst="rect">
            <a:avLst/>
          </a:prstGeom>
          <a:solidFill>
            <a:srgbClr val="5FE53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EA40E402-27D0-4314-BA14-C9789DAA4CFA}"/>
              </a:ext>
            </a:extLst>
          </p:cNvPr>
          <p:cNvSpPr txBox="1"/>
          <p:nvPr/>
        </p:nvSpPr>
        <p:spPr>
          <a:xfrm>
            <a:off x="4565265" y="3478474"/>
            <a:ext cx="2031325" cy="646331"/>
          </a:xfrm>
          <a:prstGeom prst="rect">
            <a:avLst/>
          </a:prstGeom>
          <a:noFill/>
        </p:spPr>
        <p:txBody>
          <a:bodyPr wrap="none" rtlCol="0" anchor="ctr">
            <a:spAutoFit/>
          </a:bodyPr>
          <a:lstStyle/>
          <a:p>
            <a:pPr algn="ctr">
              <a:spcBef>
                <a:spcPts val="400"/>
              </a:spcBef>
            </a:pPr>
            <a:r>
              <a:rPr lang="zh-CN" altLang="en-US" sz="36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使用简便</a:t>
            </a:r>
            <a:endParaRPr kumimoji="1" lang="ja-JP" altLang="en-US" sz="36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4" name="正方形/長方形 23">
            <a:extLst>
              <a:ext uri="{FF2B5EF4-FFF2-40B4-BE49-F238E27FC236}">
                <a16:creationId xmlns:a16="http://schemas.microsoft.com/office/drawing/2014/main" id="{77BAD5EC-93BA-4AED-9006-101470F1709A}"/>
              </a:ext>
            </a:extLst>
          </p:cNvPr>
          <p:cNvSpPr/>
          <p:nvPr/>
        </p:nvSpPr>
        <p:spPr>
          <a:xfrm>
            <a:off x="8316957" y="2474779"/>
            <a:ext cx="1800000" cy="180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5" name="正方形/長方形 24">
            <a:extLst>
              <a:ext uri="{FF2B5EF4-FFF2-40B4-BE49-F238E27FC236}">
                <a16:creationId xmlns:a16="http://schemas.microsoft.com/office/drawing/2014/main" id="{DACD7E64-4440-483D-8634-6637104EABA2}"/>
              </a:ext>
            </a:extLst>
          </p:cNvPr>
          <p:cNvSpPr/>
          <p:nvPr/>
        </p:nvSpPr>
        <p:spPr>
          <a:xfrm>
            <a:off x="8410771" y="2581632"/>
            <a:ext cx="1800000" cy="1800000"/>
          </a:xfrm>
          <a:prstGeom prst="rect">
            <a:avLst/>
          </a:prstGeom>
          <a:solidFill>
            <a:srgbClr val="F7A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B2167207-51B6-4EF2-9543-CD757751F020}"/>
              </a:ext>
            </a:extLst>
          </p:cNvPr>
          <p:cNvSpPr txBox="1"/>
          <p:nvPr/>
        </p:nvSpPr>
        <p:spPr>
          <a:xfrm>
            <a:off x="8500293" y="2846670"/>
            <a:ext cx="1620957" cy="523220"/>
          </a:xfrm>
          <a:prstGeom prst="rect">
            <a:avLst/>
          </a:prstGeom>
          <a:noFill/>
        </p:spPr>
        <p:txBody>
          <a:bodyPr wrap="none" rtlCol="0" anchor="ctr">
            <a:spAutoFit/>
          </a:bodyPr>
          <a:lstStyle/>
          <a:p>
            <a:pPr algn="ctr">
              <a:spcBef>
                <a:spcPts val="400"/>
              </a:spcBef>
            </a:pPr>
            <a:r>
              <a:rPr kumimoji="1" lang="zh-CN"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高可靠性</a:t>
            </a:r>
            <a:endParaRPr kumimoji="1" lang="ja-JP"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 name="正方形/長方形 12">
            <a:extLst>
              <a:ext uri="{FF2B5EF4-FFF2-40B4-BE49-F238E27FC236}">
                <a16:creationId xmlns:a16="http://schemas.microsoft.com/office/drawing/2014/main" id="{0C450644-E360-41C8-A816-91C9EEE9E28A}"/>
              </a:ext>
            </a:extLst>
          </p:cNvPr>
          <p:cNvSpPr/>
          <p:nvPr/>
        </p:nvSpPr>
        <p:spPr>
          <a:xfrm>
            <a:off x="952540" y="2457527"/>
            <a:ext cx="1800000" cy="180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 name="正方形/長方形 13">
            <a:extLst>
              <a:ext uri="{FF2B5EF4-FFF2-40B4-BE49-F238E27FC236}">
                <a16:creationId xmlns:a16="http://schemas.microsoft.com/office/drawing/2014/main" id="{4D55A713-ED0F-46DA-A778-C0664E138ACE}"/>
              </a:ext>
            </a:extLst>
          </p:cNvPr>
          <p:cNvSpPr/>
          <p:nvPr/>
        </p:nvSpPr>
        <p:spPr>
          <a:xfrm>
            <a:off x="1063608" y="2564381"/>
            <a:ext cx="1800000" cy="1800000"/>
          </a:xfrm>
          <a:prstGeom prst="rect">
            <a:avLst/>
          </a:prstGeom>
          <a:solidFill>
            <a:srgbClr val="6ED4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1DC508DD-6CA3-45B4-A351-56ED78B6B148}"/>
              </a:ext>
            </a:extLst>
          </p:cNvPr>
          <p:cNvSpPr txBox="1"/>
          <p:nvPr/>
        </p:nvSpPr>
        <p:spPr>
          <a:xfrm>
            <a:off x="1398346" y="2828895"/>
            <a:ext cx="1261884" cy="523220"/>
          </a:xfrm>
          <a:prstGeom prst="rect">
            <a:avLst/>
          </a:prstGeom>
          <a:noFill/>
        </p:spPr>
        <p:txBody>
          <a:bodyPr wrap="none" rtlCol="0" anchor="ctr">
            <a:spAutoFit/>
          </a:bodyPr>
          <a:lstStyle/>
          <a:p>
            <a:pPr algn="ctr">
              <a:spcBef>
                <a:spcPts val="400"/>
              </a:spcBef>
            </a:pPr>
            <a:r>
              <a:rPr lang="zh-CN"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低损耗</a:t>
            </a:r>
            <a:endParaRPr kumimoji="1" lang="en-US" altLang="ja-JP"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210505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5223B137-97CB-42B5-A5E1-9CC3C824429C}"/>
              </a:ext>
            </a:extLst>
          </p:cNvPr>
          <p:cNvSpPr/>
          <p:nvPr/>
        </p:nvSpPr>
        <p:spPr>
          <a:xfrm>
            <a:off x="5650647" y="3276056"/>
            <a:ext cx="6052982" cy="324154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5" name="図 4">
            <a:extLst>
              <a:ext uri="{FF2B5EF4-FFF2-40B4-BE49-F238E27FC236}">
                <a16:creationId xmlns:a16="http://schemas.microsoft.com/office/drawing/2014/main" id="{33DC02B1-C82C-46F3-85F3-1D623D993AFF}"/>
              </a:ext>
            </a:extLst>
          </p:cNvPr>
          <p:cNvPicPr>
            <a:picLocks noChangeAspect="1"/>
          </p:cNvPicPr>
          <p:nvPr/>
        </p:nvPicPr>
        <p:blipFill>
          <a:blip r:embed="rId3"/>
          <a:stretch>
            <a:fillRect/>
          </a:stretch>
        </p:blipFill>
        <p:spPr>
          <a:xfrm>
            <a:off x="5649916" y="3403181"/>
            <a:ext cx="3621024" cy="3241548"/>
          </a:xfrm>
          <a:prstGeom prst="rect">
            <a:avLst/>
          </a:prstGeom>
        </p:spPr>
      </p:pic>
      <p:sp>
        <p:nvSpPr>
          <p:cNvPr id="46" name="テキスト ボックス 45">
            <a:extLst>
              <a:ext uri="{FF2B5EF4-FFF2-40B4-BE49-F238E27FC236}">
                <a16:creationId xmlns:a16="http://schemas.microsoft.com/office/drawing/2014/main" id="{185F77C3-1989-4545-91C8-7A878042A8F7}"/>
              </a:ext>
            </a:extLst>
          </p:cNvPr>
          <p:cNvSpPr txBox="1"/>
          <p:nvPr/>
        </p:nvSpPr>
        <p:spPr>
          <a:xfrm>
            <a:off x="7555134" y="4939455"/>
            <a:ext cx="795411" cy="276999"/>
          </a:xfrm>
          <a:prstGeom prst="rect">
            <a:avLst/>
          </a:prstGeom>
          <a:noFill/>
        </p:spPr>
        <p:txBody>
          <a:bodyPr wrap="none" rtlCol="0">
            <a:spAutoFit/>
          </a:bodyPr>
          <a:lstStyle/>
          <a:p>
            <a:pPr>
              <a:spcBef>
                <a:spcPts val="400"/>
              </a:spcBef>
            </a:pPr>
            <a:r>
              <a:rPr kumimoji="1"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9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GS</a:t>
            </a:r>
            <a:r>
              <a:rPr kumimoji="1"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:15V</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5175FB49-7F27-4E1E-8E9B-01866870329B}"/>
              </a:ext>
            </a:extLst>
          </p:cNvPr>
          <p:cNvSpPr txBox="1"/>
          <p:nvPr/>
        </p:nvSpPr>
        <p:spPr>
          <a:xfrm>
            <a:off x="6380614" y="3279579"/>
            <a:ext cx="2694648"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Buck Converter Power Efficiency</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a:xfrm>
            <a:off x="335360" y="276390"/>
            <a:ext cx="10801200" cy="415438"/>
          </a:xfrm>
        </p:spPr>
        <p:txBody>
          <a:bodyPr/>
          <a:lstStyle/>
          <a:p>
            <a:r>
              <a:rPr lang="en-US" altLang="zh-CN" dirty="0">
                <a:latin typeface="微软雅黑" panose="020B0503020204020204" pitchFamily="34" charset="-122"/>
                <a:ea typeface="微软雅黑" panose="020B0503020204020204" pitchFamily="34" charset="-122"/>
              </a:rPr>
              <a:t>Turn ON</a:t>
            </a:r>
            <a:r>
              <a:rPr lang="zh-CN" altLang="en-US" dirty="0">
                <a:latin typeface="微软雅黑" panose="020B0503020204020204" pitchFamily="34" charset="-122"/>
                <a:ea typeface="微软雅黑" panose="020B0503020204020204" pitchFamily="34" charset="-122"/>
              </a:rPr>
              <a:t>推荐驱动电压</a:t>
            </a:r>
            <a:endParaRPr kumimoji="1" lang="ja-JP" altLang="en-US" dirty="0">
              <a:latin typeface="微软雅黑" panose="020B0503020204020204" pitchFamily="34" charset="-122"/>
              <a:ea typeface="微软雅黑" panose="020B0503020204020204" pitchFamily="34" charset="-122"/>
            </a:endParaRPr>
          </a:p>
        </p:txBody>
      </p:sp>
      <p:sp>
        <p:nvSpPr>
          <p:cNvPr id="2" name="正方形/長方形 1">
            <a:extLst>
              <a:ext uri="{FF2B5EF4-FFF2-40B4-BE49-F238E27FC236}">
                <a16:creationId xmlns:a16="http://schemas.microsoft.com/office/drawing/2014/main" id="{34F1856C-2F8E-450A-AC55-67A31C98FA86}"/>
              </a:ext>
            </a:extLst>
          </p:cNvPr>
          <p:cNvSpPr/>
          <p:nvPr/>
        </p:nvSpPr>
        <p:spPr>
          <a:xfrm>
            <a:off x="0" y="-2566"/>
            <a:ext cx="2160000" cy="281649"/>
          </a:xfrm>
          <a:prstGeom prst="rect">
            <a:avLst/>
          </a:prstGeom>
          <a:solidFill>
            <a:srgbClr val="5FE53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使用简便</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 name="テキスト ボックス 3">
            <a:extLst>
              <a:ext uri="{FF2B5EF4-FFF2-40B4-BE49-F238E27FC236}">
                <a16:creationId xmlns:a16="http://schemas.microsoft.com/office/drawing/2014/main" id="{514BD31F-BBE9-4013-8754-347601CBE8C8}"/>
              </a:ext>
            </a:extLst>
          </p:cNvPr>
          <p:cNvSpPr txBox="1"/>
          <p:nvPr/>
        </p:nvSpPr>
        <p:spPr>
          <a:xfrm>
            <a:off x="648759" y="781050"/>
            <a:ext cx="10919354" cy="882293"/>
          </a:xfrm>
          <a:prstGeom prst="rect">
            <a:avLst/>
          </a:prstGeom>
          <a:noFill/>
        </p:spPr>
        <p:txBody>
          <a:bodyPr wrap="square" rtlCol="0">
            <a:spAutoFit/>
          </a:bodyPr>
          <a:lstStyle/>
          <a:p>
            <a:pPr>
              <a:spcBef>
                <a:spcPts val="400"/>
              </a:spcBef>
            </a:pP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推荐</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Gate</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驱动电压（正电压）为</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15V~8V</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a:t>
            </a:r>
            <a:endParaRPr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IGBT</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等共用</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Gate</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驱动电路成为可能</a:t>
            </a:r>
            <a:endParaRPr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B43970CB-BDDF-4ED0-8D50-DBA5D40F9D4F}"/>
              </a:ext>
            </a:extLst>
          </p:cNvPr>
          <p:cNvSpPr txBox="1"/>
          <p:nvPr/>
        </p:nvSpPr>
        <p:spPr>
          <a:xfrm>
            <a:off x="8215534" y="4624935"/>
            <a:ext cx="795411" cy="276999"/>
          </a:xfrm>
          <a:prstGeom prst="rect">
            <a:avLst/>
          </a:prstGeom>
          <a:noFill/>
        </p:spPr>
        <p:txBody>
          <a:bodyPr wrap="none" rtlCol="0">
            <a:spAutoFit/>
          </a:bodyPr>
          <a:lstStyle/>
          <a:p>
            <a:pPr>
              <a:spcBef>
                <a:spcPts val="400"/>
              </a:spcBef>
            </a:pPr>
            <a:r>
              <a:rPr kumimoji="1" lang="en-US" altLang="ja-JP"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9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GS</a:t>
            </a:r>
            <a:r>
              <a:rPr kumimoji="1" lang="en-US" altLang="ja-JP"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:18V</a:t>
            </a:r>
            <a:endParaRPr kumimoji="1" lang="ja-JP" altLang="en-US"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681191F9-A8FB-43FA-9879-6DE75A7813B0}"/>
              </a:ext>
            </a:extLst>
          </p:cNvPr>
          <p:cNvSpPr txBox="1"/>
          <p:nvPr/>
        </p:nvSpPr>
        <p:spPr>
          <a:xfrm>
            <a:off x="9278961" y="3966397"/>
            <a:ext cx="957313" cy="253916"/>
          </a:xfrm>
          <a:prstGeom prst="rect">
            <a:avLst/>
          </a:prstGeom>
          <a:noFill/>
        </p:spPr>
        <p:txBody>
          <a:bodyPr wrap="none" rtlCol="0">
            <a:spAutoFit/>
          </a:bodyPr>
          <a:lstStyle/>
          <a:p>
            <a:pPr algn="l">
              <a:spcBef>
                <a:spcPts val="400"/>
              </a:spcBef>
            </a:pPr>
            <a:r>
              <a:rPr kumimoji="1" lang="en-US" altLang="ja-JP"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[Condition]</a:t>
            </a:r>
            <a:endParaRPr kumimoji="1" lang="ja-JP" altLang="en-US"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87B9118C-933C-4587-A241-3CF8DBE59D0E}"/>
              </a:ext>
            </a:extLst>
          </p:cNvPr>
          <p:cNvSpPr txBox="1"/>
          <p:nvPr/>
        </p:nvSpPr>
        <p:spPr>
          <a:xfrm>
            <a:off x="9483632" y="4110542"/>
            <a:ext cx="2186817" cy="1061829"/>
          </a:xfrm>
          <a:prstGeom prst="rect">
            <a:avLst/>
          </a:prstGeom>
          <a:noFill/>
        </p:spPr>
        <p:txBody>
          <a:bodyPr wrap="none"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IN</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 500V</a:t>
            </a:r>
            <a:b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OUT</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 250V</a:t>
            </a:r>
            <a:b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Rg	: 3.3Ω</a:t>
            </a:r>
            <a:b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F</a:t>
            </a:r>
            <a:r>
              <a:rPr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a:t>
            </a: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 50kHz</a:t>
            </a:r>
            <a:b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GS</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 15 or 18V to 0V</a:t>
            </a:r>
            <a:b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Ta	: Room</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1" name="テキスト ボックス 50">
            <a:extLst>
              <a:ext uri="{FF2B5EF4-FFF2-40B4-BE49-F238E27FC236}">
                <a16:creationId xmlns:a16="http://schemas.microsoft.com/office/drawing/2014/main" id="{9F885656-8FAE-4FA5-9246-A5DF463D311F}"/>
              </a:ext>
            </a:extLst>
          </p:cNvPr>
          <p:cNvSpPr txBox="1"/>
          <p:nvPr/>
        </p:nvSpPr>
        <p:spPr>
          <a:xfrm>
            <a:off x="9278961" y="5233136"/>
            <a:ext cx="585417" cy="253916"/>
          </a:xfrm>
          <a:prstGeom prst="rect">
            <a:avLst/>
          </a:prstGeom>
          <a:noFill/>
        </p:spPr>
        <p:txBody>
          <a:bodyPr wrap="none" rtlCol="0">
            <a:spAutoFit/>
          </a:bodyPr>
          <a:lstStyle/>
          <a:p>
            <a:pPr algn="l">
              <a:spcBef>
                <a:spcPts val="400"/>
              </a:spcBef>
            </a:pPr>
            <a:r>
              <a:rPr kumimoji="1" lang="en-US" altLang="ja-JP"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[DUT]</a:t>
            </a:r>
            <a:endParaRPr kumimoji="1" lang="ja-JP" altLang="en-US"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2" name="テキスト ボックス 51">
            <a:extLst>
              <a:ext uri="{FF2B5EF4-FFF2-40B4-BE49-F238E27FC236}">
                <a16:creationId xmlns:a16="http://schemas.microsoft.com/office/drawing/2014/main" id="{567EEB62-472E-440D-8911-F49EF4B02250}"/>
              </a:ext>
            </a:extLst>
          </p:cNvPr>
          <p:cNvSpPr txBox="1"/>
          <p:nvPr/>
        </p:nvSpPr>
        <p:spPr>
          <a:xfrm>
            <a:off x="9404887" y="5450032"/>
            <a:ext cx="1939955"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050" baseline="30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Gen	: SCT4018KR</a:t>
            </a:r>
          </a:p>
        </p:txBody>
      </p:sp>
      <p:graphicFrame>
        <p:nvGraphicFramePr>
          <p:cNvPr id="53" name="表 71">
            <a:extLst>
              <a:ext uri="{FF2B5EF4-FFF2-40B4-BE49-F238E27FC236}">
                <a16:creationId xmlns:a16="http://schemas.microsoft.com/office/drawing/2014/main" id="{F857C726-304B-4C51-BAE1-CDF921B23DD3}"/>
              </a:ext>
            </a:extLst>
          </p:cNvPr>
          <p:cNvGraphicFramePr>
            <a:graphicFrameLocks noGrp="1"/>
          </p:cNvGraphicFramePr>
          <p:nvPr/>
        </p:nvGraphicFramePr>
        <p:xfrm>
          <a:off x="622233" y="2040944"/>
          <a:ext cx="4553037" cy="1216320"/>
        </p:xfrm>
        <a:graphic>
          <a:graphicData uri="http://schemas.openxmlformats.org/drawingml/2006/table">
            <a:tbl>
              <a:tblPr firstRow="1" bandRow="1">
                <a:tableStyleId>{9D7B26C5-4107-4FEC-AEDC-1716B250A1EF}</a:tableStyleId>
              </a:tblPr>
              <a:tblGrid>
                <a:gridCol w="3380719">
                  <a:extLst>
                    <a:ext uri="{9D8B030D-6E8A-4147-A177-3AD203B41FA5}">
                      <a16:colId xmlns:a16="http://schemas.microsoft.com/office/drawing/2014/main" val="3617494702"/>
                    </a:ext>
                  </a:extLst>
                </a:gridCol>
                <a:gridCol w="1172318">
                  <a:extLst>
                    <a:ext uri="{9D8B030D-6E8A-4147-A177-3AD203B41FA5}">
                      <a16:colId xmlns:a16="http://schemas.microsoft.com/office/drawing/2014/main" val="695586246"/>
                    </a:ext>
                  </a:extLst>
                </a:gridCol>
              </a:tblGrid>
              <a:tr h="162213">
                <a:tc>
                  <a:txBody>
                    <a:bodyPr/>
                    <a:lstStyle/>
                    <a:p>
                      <a:pPr algn="ctr"/>
                      <a:r>
                        <a:rPr kumimoji="1" lang="en-US" altLang="ja-JP" sz="1200" dirty="0"/>
                        <a:t>Parameter</a:t>
                      </a:r>
                      <a:endParaRPr kumimoji="1" lang="ja-JP" altLang="en-US" sz="1200" dirty="0"/>
                    </a:p>
                  </a:txBody>
                  <a:tcPr marT="18000" marB="1800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200" dirty="0"/>
                        <a:t>Value</a:t>
                      </a:r>
                      <a:endParaRPr kumimoji="1" lang="ja-JP" altLang="en-US" sz="1200" dirty="0"/>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2990473709"/>
                  </a:ext>
                </a:extLst>
              </a:tr>
              <a:tr h="184802">
                <a:tc>
                  <a:txBody>
                    <a:bodyPr/>
                    <a:lstStyle/>
                    <a:p>
                      <a:r>
                        <a:rPr kumimoji="1" lang="en-US" altLang="ja-JP" sz="1050" dirty="0"/>
                        <a:t>Gate – source voltage (DC)</a:t>
                      </a:r>
                      <a:endParaRPr kumimoji="1" lang="ja-JP" altLang="en-US" sz="1050" dirty="0"/>
                    </a:p>
                  </a:txBody>
                  <a:tcPr marT="18000" marB="180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mj-lt"/>
                        </a:rPr>
                        <a:t>-4 to +21 V</a:t>
                      </a:r>
                      <a:endParaRPr kumimoji="1" lang="ja-JP" altLang="en-US" sz="1400" dirty="0">
                        <a:latin typeface="+mj-lt"/>
                      </a:endParaRP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6797985"/>
                  </a:ext>
                </a:extLst>
              </a:tr>
              <a:tr h="184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t>Gate</a:t>
                      </a:r>
                      <a:r>
                        <a:rPr kumimoji="1" lang="ja-JP" altLang="en-US" sz="1050" dirty="0"/>
                        <a:t> </a:t>
                      </a:r>
                      <a:r>
                        <a:rPr kumimoji="1" lang="en-US" altLang="ja-JP" sz="1050" dirty="0"/>
                        <a:t>–</a:t>
                      </a:r>
                      <a:r>
                        <a:rPr kumimoji="1" lang="ja-JP" altLang="en-US" sz="1050" dirty="0"/>
                        <a:t> </a:t>
                      </a:r>
                      <a:r>
                        <a:rPr kumimoji="1" lang="en-US" altLang="ja-JP" sz="1050" dirty="0"/>
                        <a:t>source surge voltage (t</a:t>
                      </a:r>
                      <a:r>
                        <a:rPr kumimoji="1" lang="en-US" altLang="ja-JP" sz="1050" baseline="-25000" dirty="0"/>
                        <a:t>surge</a:t>
                      </a:r>
                      <a:r>
                        <a:rPr kumimoji="1" lang="en-US" altLang="ja-JP" sz="1050" dirty="0"/>
                        <a:t>&lt;300ns)</a:t>
                      </a:r>
                      <a:endParaRPr kumimoji="1" lang="ja-JP" altLang="en-US" sz="1050" dirty="0"/>
                    </a:p>
                  </a:txBody>
                  <a:tcPr marT="18000" marB="18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mj-lt"/>
                        </a:rPr>
                        <a:t>-4 to +23 V</a:t>
                      </a:r>
                      <a:endParaRPr kumimoji="1" lang="ja-JP" altLang="en-US" sz="1400" dirty="0">
                        <a:latin typeface="+mj-lt"/>
                      </a:endParaRP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8215399"/>
                  </a:ext>
                </a:extLst>
              </a:tr>
              <a:tr h="184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t>Recommended turn-on gate – source drive voltage</a:t>
                      </a:r>
                      <a:endParaRPr kumimoji="1" lang="ja-JP" altLang="en-US" sz="1050" dirty="0"/>
                    </a:p>
                  </a:txBody>
                  <a:tcPr marT="18000" marB="18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dirty="0">
                          <a:solidFill>
                            <a:srgbClr val="00B050"/>
                          </a:solidFill>
                          <a:latin typeface="+mj-lt"/>
                        </a:rPr>
                        <a:t>+15 to 18 V</a:t>
                      </a:r>
                      <a:endParaRPr kumimoji="1" lang="ja-JP" altLang="en-US" sz="1400" b="1" dirty="0">
                        <a:solidFill>
                          <a:srgbClr val="00B050"/>
                        </a:solidFill>
                        <a:latin typeface="+mj-lt"/>
                      </a:endParaRP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282164"/>
                  </a:ext>
                </a:extLst>
              </a:tr>
              <a:tr h="184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t>Recommended turn-off gate – source drive voltage</a:t>
                      </a:r>
                      <a:endParaRPr kumimoji="1" lang="ja-JP" altLang="en-US" sz="1050" dirty="0"/>
                    </a:p>
                  </a:txBody>
                  <a:tcPr marT="18000" marB="18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mj-lt"/>
                        </a:rPr>
                        <a:t>0 V</a:t>
                      </a:r>
                      <a:endParaRPr kumimoji="1" lang="ja-JP" altLang="en-US" sz="1400" dirty="0">
                        <a:latin typeface="+mj-lt"/>
                      </a:endParaRP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5425757"/>
                  </a:ext>
                </a:extLst>
              </a:tr>
            </a:tbl>
          </a:graphicData>
        </a:graphic>
      </p:graphicFrame>
      <p:sp>
        <p:nvSpPr>
          <p:cNvPr id="44" name="テキスト ボックス 43">
            <a:extLst>
              <a:ext uri="{FF2B5EF4-FFF2-40B4-BE49-F238E27FC236}">
                <a16:creationId xmlns:a16="http://schemas.microsoft.com/office/drawing/2014/main" id="{0502F046-1F59-4CED-8A71-933144719850}"/>
              </a:ext>
            </a:extLst>
          </p:cNvPr>
          <p:cNvSpPr txBox="1"/>
          <p:nvPr/>
        </p:nvSpPr>
        <p:spPr>
          <a:xfrm>
            <a:off x="511277" y="1744851"/>
            <a:ext cx="2753831" cy="307777"/>
          </a:xfrm>
          <a:prstGeom prst="rect">
            <a:avLst/>
          </a:prstGeom>
          <a:noFill/>
        </p:spPr>
        <p:txBody>
          <a:bodyPr wrap="none" rtlCol="0">
            <a:spAutoFit/>
          </a:bodyPr>
          <a:lstStyle/>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 voltage specifications</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5" name="正方形/長方形 54">
            <a:extLst>
              <a:ext uri="{FF2B5EF4-FFF2-40B4-BE49-F238E27FC236}">
                <a16:creationId xmlns:a16="http://schemas.microsoft.com/office/drawing/2014/main" id="{92F64B82-C111-4189-B744-3EB4A9E071CB}"/>
              </a:ext>
            </a:extLst>
          </p:cNvPr>
          <p:cNvSpPr/>
          <p:nvPr/>
        </p:nvSpPr>
        <p:spPr>
          <a:xfrm>
            <a:off x="5650648" y="1872984"/>
            <a:ext cx="6030076" cy="1240630"/>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34" name="グラフィックス 33" descr="アイデアが浮かんだ人 単色塗りつぶし">
            <a:extLst>
              <a:ext uri="{FF2B5EF4-FFF2-40B4-BE49-F238E27FC236}">
                <a16:creationId xmlns:a16="http://schemas.microsoft.com/office/drawing/2014/main" id="{9E685278-B4DC-46CC-A2A2-0091ABCDC9C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1363" y="2038985"/>
            <a:ext cx="720000" cy="720000"/>
          </a:xfrm>
          <a:prstGeom prst="rect">
            <a:avLst/>
          </a:prstGeom>
        </p:spPr>
      </p:pic>
      <p:sp>
        <p:nvSpPr>
          <p:cNvPr id="39" name="テキスト ボックス 38">
            <a:extLst>
              <a:ext uri="{FF2B5EF4-FFF2-40B4-BE49-F238E27FC236}">
                <a16:creationId xmlns:a16="http://schemas.microsoft.com/office/drawing/2014/main" id="{82BEC90C-B05D-40C5-ABDE-578479F35E30}"/>
              </a:ext>
            </a:extLst>
          </p:cNvPr>
          <p:cNvSpPr txBox="1"/>
          <p:nvPr/>
        </p:nvSpPr>
        <p:spPr>
          <a:xfrm>
            <a:off x="5815062" y="2674392"/>
            <a:ext cx="813941" cy="369332"/>
          </a:xfrm>
          <a:prstGeom prst="rect">
            <a:avLst/>
          </a:prstGeom>
          <a:noFill/>
        </p:spPr>
        <p:txBody>
          <a:bodyPr wrap="none" rtlCol="0">
            <a:spAutoFit/>
          </a:bodyPr>
          <a:lstStyle/>
          <a:p>
            <a:pPr>
              <a:spcBef>
                <a:spcPts val="400"/>
              </a:spcBef>
            </a:pPr>
            <a:r>
              <a:rPr kumimoji="1" lang="en-US" altLang="ja-JP"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Point</a:t>
            </a:r>
            <a:endParaRPr kumimoji="1" lang="ja-JP" altLang="en-US"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4" name="テキスト ボックス 53">
            <a:extLst>
              <a:ext uri="{FF2B5EF4-FFF2-40B4-BE49-F238E27FC236}">
                <a16:creationId xmlns:a16="http://schemas.microsoft.com/office/drawing/2014/main" id="{7ADA57F6-6287-47FB-9124-578ADF429476}"/>
              </a:ext>
            </a:extLst>
          </p:cNvPr>
          <p:cNvSpPr txBox="1"/>
          <p:nvPr/>
        </p:nvSpPr>
        <p:spPr>
          <a:xfrm>
            <a:off x="6597935" y="2416936"/>
            <a:ext cx="4412965" cy="738664"/>
          </a:xfrm>
          <a:prstGeom prst="rect">
            <a:avLst/>
          </a:prstGeom>
          <a:noFill/>
        </p:spPr>
        <p:txBody>
          <a:bodyPr wrap="square" rtlCol="0">
            <a:spAutoFit/>
          </a:bodyPr>
          <a:lstStyle/>
          <a:p>
            <a:pPr marL="285750" indent="-285750">
              <a:spcBef>
                <a:spcPts val="400"/>
              </a:spcBef>
              <a:buFont typeface="Wingdings" panose="05000000000000000000" pitchFamily="2" charset="2"/>
              <a:buChar char="ü"/>
            </a:pP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导通损耗非主要因素的轻负载下，</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电压</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15V</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或</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18V</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的转换效率差小</a:t>
            </a: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b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重负载状态下，</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18V</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仍有优势</a:t>
            </a: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7" name="テキスト ボックス 56">
            <a:extLst>
              <a:ext uri="{FF2B5EF4-FFF2-40B4-BE49-F238E27FC236}">
                <a16:creationId xmlns:a16="http://schemas.microsoft.com/office/drawing/2014/main" id="{15C45038-83E2-4DC7-8B92-7F2E26032B24}"/>
              </a:ext>
            </a:extLst>
          </p:cNvPr>
          <p:cNvSpPr txBox="1"/>
          <p:nvPr/>
        </p:nvSpPr>
        <p:spPr>
          <a:xfrm>
            <a:off x="6597935" y="1954220"/>
            <a:ext cx="3475631" cy="307777"/>
          </a:xfrm>
          <a:prstGeom prst="rect">
            <a:avLst/>
          </a:prstGeom>
          <a:noFill/>
        </p:spPr>
        <p:txBody>
          <a:bodyPr wrap="none" rtlCol="0">
            <a:spAutoFit/>
          </a:bodyPr>
          <a:lstStyle/>
          <a:p>
            <a:pPr marL="285750" indent="-285750">
              <a:spcBef>
                <a:spcPts val="400"/>
              </a:spcBef>
              <a:buFont typeface="Wingdings" panose="05000000000000000000" pitchFamily="2" charset="2"/>
              <a:buChar char="ü"/>
            </a:pP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电压</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15V-18V</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范围</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阻抗差</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7%</a:t>
            </a: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1" name="矢印: 右 60">
            <a:extLst>
              <a:ext uri="{FF2B5EF4-FFF2-40B4-BE49-F238E27FC236}">
                <a16:creationId xmlns:a16="http://schemas.microsoft.com/office/drawing/2014/main" id="{7578CB4D-BED4-46CF-9ED7-260C5289D935}"/>
              </a:ext>
            </a:extLst>
          </p:cNvPr>
          <p:cNvSpPr/>
          <p:nvPr/>
        </p:nvSpPr>
        <p:spPr>
          <a:xfrm rot="5400000" flipV="1">
            <a:off x="8068097" y="2166044"/>
            <a:ext cx="197469" cy="360000"/>
          </a:xfrm>
          <a:prstGeom prs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40" name="図 39">
            <a:extLst>
              <a:ext uri="{FF2B5EF4-FFF2-40B4-BE49-F238E27FC236}">
                <a16:creationId xmlns:a16="http://schemas.microsoft.com/office/drawing/2014/main" id="{D1B9E14B-47D6-4A74-B91E-AEFB3404A547}"/>
              </a:ext>
            </a:extLst>
          </p:cNvPr>
          <p:cNvPicPr>
            <a:picLocks noChangeAspect="1"/>
          </p:cNvPicPr>
          <p:nvPr/>
        </p:nvPicPr>
        <p:blipFill>
          <a:blip r:embed="rId6"/>
          <a:stretch>
            <a:fillRect/>
          </a:stretch>
        </p:blipFill>
        <p:spPr>
          <a:xfrm>
            <a:off x="789761" y="3273306"/>
            <a:ext cx="3619048" cy="3238095"/>
          </a:xfrm>
          <a:prstGeom prst="rect">
            <a:avLst/>
          </a:prstGeom>
        </p:spPr>
      </p:pic>
      <p:sp>
        <p:nvSpPr>
          <p:cNvPr id="41" name="テキスト ボックス 40">
            <a:extLst>
              <a:ext uri="{FF2B5EF4-FFF2-40B4-BE49-F238E27FC236}">
                <a16:creationId xmlns:a16="http://schemas.microsoft.com/office/drawing/2014/main" id="{877782B0-A029-4169-9F83-BE9109255DB2}"/>
              </a:ext>
            </a:extLst>
          </p:cNvPr>
          <p:cNvSpPr txBox="1"/>
          <p:nvPr/>
        </p:nvSpPr>
        <p:spPr>
          <a:xfrm>
            <a:off x="2480912" y="4677848"/>
            <a:ext cx="835678" cy="276999"/>
          </a:xfrm>
          <a:prstGeom prst="rect">
            <a:avLst/>
          </a:prstGeom>
          <a:noFill/>
        </p:spPr>
        <p:txBody>
          <a:bodyPr wrap="none" rtlCol="0">
            <a:spAutoFit/>
          </a:bodyPr>
          <a:lstStyle/>
          <a:p>
            <a:pPr>
              <a:spcBef>
                <a:spcPts val="400"/>
              </a:spcBef>
            </a:pPr>
            <a:r>
              <a:rPr lang="en-US" altLang="ja-JP" sz="1200" b="1" dirty="0">
                <a:solidFill>
                  <a:srgbClr val="0070C0"/>
                </a:solidFill>
                <a:latin typeface="+mn-ea"/>
                <a:ea typeface="+mn-ea"/>
                <a:cs typeface="メイリオ" panose="020B0604030504040204" pitchFamily="50" charset="-128"/>
              </a:rPr>
              <a:t>3</a:t>
            </a:r>
            <a:r>
              <a:rPr lang="en-US" altLang="ja-JP" sz="1200" b="1" baseline="30000" dirty="0">
                <a:solidFill>
                  <a:srgbClr val="0070C0"/>
                </a:solidFill>
                <a:latin typeface="+mn-ea"/>
                <a:ea typeface="+mn-ea"/>
                <a:cs typeface="メイリオ" panose="020B0604030504040204" pitchFamily="50" charset="-128"/>
              </a:rPr>
              <a:t>rd</a:t>
            </a:r>
            <a:r>
              <a:rPr lang="en-US" altLang="ja-JP" sz="1200" b="1" dirty="0">
                <a:solidFill>
                  <a:srgbClr val="0070C0"/>
                </a:solidFill>
                <a:latin typeface="+mn-ea"/>
                <a:ea typeface="+mn-ea"/>
                <a:cs typeface="メイリオ" panose="020B0604030504040204" pitchFamily="50" charset="-128"/>
              </a:rPr>
              <a:t> Gen.</a:t>
            </a:r>
            <a:endParaRPr kumimoji="1" lang="ja-JP" altLang="en-US" sz="1200" b="1" dirty="0">
              <a:solidFill>
                <a:srgbClr val="0070C0"/>
              </a:solidFill>
              <a:latin typeface="+mn-ea"/>
              <a:ea typeface="+mn-ea"/>
              <a:cs typeface="メイリオ" panose="020B0604030504040204" pitchFamily="50" charset="-128"/>
            </a:endParaRPr>
          </a:p>
        </p:txBody>
      </p:sp>
      <p:sp>
        <p:nvSpPr>
          <p:cNvPr id="42" name="テキスト ボックス 41">
            <a:extLst>
              <a:ext uri="{FF2B5EF4-FFF2-40B4-BE49-F238E27FC236}">
                <a16:creationId xmlns:a16="http://schemas.microsoft.com/office/drawing/2014/main" id="{EB6B9CEB-10D7-4445-B6CC-9AFD66C0B473}"/>
              </a:ext>
            </a:extLst>
          </p:cNvPr>
          <p:cNvSpPr txBox="1"/>
          <p:nvPr/>
        </p:nvSpPr>
        <p:spPr>
          <a:xfrm>
            <a:off x="1613834" y="4985988"/>
            <a:ext cx="833241" cy="276999"/>
          </a:xfrm>
          <a:prstGeom prst="rect">
            <a:avLst/>
          </a:prstGeom>
          <a:noFill/>
        </p:spPr>
        <p:txBody>
          <a:bodyPr wrap="none" rtlCol="0">
            <a:spAutoFit/>
          </a:bodyPr>
          <a:lstStyle/>
          <a:p>
            <a:pPr>
              <a:spcBef>
                <a:spcPts val="400"/>
              </a:spcBef>
            </a:pPr>
            <a:r>
              <a:rPr lang="en-US" altLang="ja-JP" sz="1200" b="1" dirty="0">
                <a:solidFill>
                  <a:schemeClr val="accent1">
                    <a:lumMod val="60000"/>
                    <a:lumOff val="40000"/>
                  </a:schemeClr>
                </a:solidFill>
                <a:latin typeface="+mn-ea"/>
                <a:ea typeface="+mn-ea"/>
                <a:cs typeface="メイリオ" panose="020B0604030504040204" pitchFamily="50" charset="-128"/>
              </a:rPr>
              <a:t>4</a:t>
            </a:r>
            <a:r>
              <a:rPr lang="en-US" altLang="ja-JP" sz="1200" b="1" baseline="30000" dirty="0">
                <a:solidFill>
                  <a:schemeClr val="accent1">
                    <a:lumMod val="60000"/>
                    <a:lumOff val="40000"/>
                  </a:schemeClr>
                </a:solidFill>
                <a:latin typeface="+mn-ea"/>
                <a:ea typeface="+mn-ea"/>
                <a:cs typeface="メイリオ" panose="020B0604030504040204" pitchFamily="50" charset="-128"/>
              </a:rPr>
              <a:t>th</a:t>
            </a:r>
            <a:r>
              <a:rPr lang="en-US" altLang="ja-JP" sz="1200" b="1" dirty="0">
                <a:solidFill>
                  <a:schemeClr val="accent1">
                    <a:lumMod val="60000"/>
                    <a:lumOff val="40000"/>
                  </a:schemeClr>
                </a:solidFill>
                <a:latin typeface="+mn-ea"/>
                <a:ea typeface="+mn-ea"/>
                <a:cs typeface="メイリオ" panose="020B0604030504040204" pitchFamily="50" charset="-128"/>
              </a:rPr>
              <a:t> Gen.</a:t>
            </a:r>
            <a:endParaRPr kumimoji="1" lang="ja-JP" altLang="en-US" sz="1200" b="1" dirty="0">
              <a:solidFill>
                <a:schemeClr val="accent1">
                  <a:lumMod val="60000"/>
                  <a:lumOff val="40000"/>
                </a:schemeClr>
              </a:solidFill>
              <a:latin typeface="+mn-ea"/>
              <a:ea typeface="+mn-ea"/>
              <a:cs typeface="メイリオ" panose="020B0604030504040204" pitchFamily="50" charset="-128"/>
            </a:endParaRPr>
          </a:p>
        </p:txBody>
      </p:sp>
      <p:cxnSp>
        <p:nvCxnSpPr>
          <p:cNvPr id="43" name="直線コネクタ 42">
            <a:extLst>
              <a:ext uri="{FF2B5EF4-FFF2-40B4-BE49-F238E27FC236}">
                <a16:creationId xmlns:a16="http://schemas.microsoft.com/office/drawing/2014/main" id="{DF801667-A319-42B6-88CD-B03EA002F9D3}"/>
              </a:ext>
            </a:extLst>
          </p:cNvPr>
          <p:cNvCxnSpPr>
            <a:cxnSpLocks/>
          </p:cNvCxnSpPr>
          <p:nvPr/>
        </p:nvCxnSpPr>
        <p:spPr>
          <a:xfrm flipH="1">
            <a:off x="2858635" y="4920717"/>
            <a:ext cx="0" cy="108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3754E43F-F7E2-42DC-9D54-AEC6037403F2}"/>
              </a:ext>
            </a:extLst>
          </p:cNvPr>
          <p:cNvCxnSpPr>
            <a:cxnSpLocks/>
          </p:cNvCxnSpPr>
          <p:nvPr/>
        </p:nvCxnSpPr>
        <p:spPr>
          <a:xfrm>
            <a:off x="3527055" y="4939455"/>
            <a:ext cx="0" cy="1020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楕円 58">
            <a:extLst>
              <a:ext uri="{FF2B5EF4-FFF2-40B4-BE49-F238E27FC236}">
                <a16:creationId xmlns:a16="http://schemas.microsoft.com/office/drawing/2014/main" id="{A8A44C8A-77E9-4DE5-A8A2-EACC60D9B872}"/>
              </a:ext>
            </a:extLst>
          </p:cNvPr>
          <p:cNvSpPr/>
          <p:nvPr/>
        </p:nvSpPr>
        <p:spPr>
          <a:xfrm>
            <a:off x="3077635" y="5062573"/>
            <a:ext cx="72000" cy="72000"/>
          </a:xfrm>
          <a:prstGeom prst="ellipse">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楕円 59">
            <a:extLst>
              <a:ext uri="{FF2B5EF4-FFF2-40B4-BE49-F238E27FC236}">
                <a16:creationId xmlns:a16="http://schemas.microsoft.com/office/drawing/2014/main" id="{CEC81355-481E-4379-8B5D-031327A7168B}"/>
              </a:ext>
            </a:extLst>
          </p:cNvPr>
          <p:cNvSpPr/>
          <p:nvPr/>
        </p:nvSpPr>
        <p:spPr>
          <a:xfrm>
            <a:off x="3501504" y="5224499"/>
            <a:ext cx="72000" cy="72000"/>
          </a:xfrm>
          <a:prstGeom prst="ellipse">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a:extLst>
              <a:ext uri="{FF2B5EF4-FFF2-40B4-BE49-F238E27FC236}">
                <a16:creationId xmlns:a16="http://schemas.microsoft.com/office/drawing/2014/main" id="{55651528-EC37-4905-B6DB-59AF87088906}"/>
              </a:ext>
            </a:extLst>
          </p:cNvPr>
          <p:cNvSpPr txBox="1"/>
          <p:nvPr/>
        </p:nvSpPr>
        <p:spPr>
          <a:xfrm>
            <a:off x="1595005" y="5326266"/>
            <a:ext cx="1211935" cy="276999"/>
          </a:xfrm>
          <a:prstGeom prst="rect">
            <a:avLst/>
          </a:prstGeom>
          <a:solidFill>
            <a:schemeClr val="bg1">
              <a:lumMod val="95000"/>
            </a:schemeClr>
          </a:solidFill>
        </p:spPr>
        <p:txBody>
          <a:bodyPr wrap="none" rtlCol="0">
            <a:spAutoFit/>
          </a:bodyPr>
          <a:lstStyle/>
          <a:p>
            <a:pPr>
              <a:spcBef>
                <a:spcPts val="400"/>
              </a:spcBef>
            </a:pPr>
            <a:r>
              <a:rPr lang="en-US" altLang="ja-JP" sz="1200" dirty="0">
                <a:solidFill>
                  <a:schemeClr val="accent1">
                    <a:lumMod val="60000"/>
                    <a:lumOff val="40000"/>
                  </a:schemeClr>
                </a:solidFill>
                <a:latin typeface="+mn-ea"/>
                <a:ea typeface="+mn-ea"/>
                <a:cs typeface="メイリオ" panose="020B0604030504040204" pitchFamily="50" charset="-128"/>
              </a:rPr>
              <a:t>ΔRon : +11%</a:t>
            </a:r>
            <a:endParaRPr kumimoji="1" lang="ja-JP" altLang="en-US" sz="1200" dirty="0">
              <a:solidFill>
                <a:schemeClr val="accent1">
                  <a:lumMod val="60000"/>
                  <a:lumOff val="40000"/>
                </a:schemeClr>
              </a:solidFill>
              <a:latin typeface="+mn-ea"/>
              <a:ea typeface="+mn-ea"/>
              <a:cs typeface="メイリオ" panose="020B0604030504040204" pitchFamily="50" charset="-128"/>
            </a:endParaRPr>
          </a:p>
        </p:txBody>
      </p:sp>
      <p:sp>
        <p:nvSpPr>
          <p:cNvPr id="65" name="テキスト ボックス 64">
            <a:extLst>
              <a:ext uri="{FF2B5EF4-FFF2-40B4-BE49-F238E27FC236}">
                <a16:creationId xmlns:a16="http://schemas.microsoft.com/office/drawing/2014/main" id="{886BEC65-E4C9-4282-A729-7BEA71D19000}"/>
              </a:ext>
            </a:extLst>
          </p:cNvPr>
          <p:cNvSpPr txBox="1"/>
          <p:nvPr/>
        </p:nvSpPr>
        <p:spPr>
          <a:xfrm>
            <a:off x="3606867" y="4772519"/>
            <a:ext cx="1226874" cy="276999"/>
          </a:xfrm>
          <a:prstGeom prst="rect">
            <a:avLst/>
          </a:prstGeom>
          <a:solidFill>
            <a:schemeClr val="bg1">
              <a:lumMod val="95000"/>
            </a:schemeClr>
          </a:solidFill>
        </p:spPr>
        <p:txBody>
          <a:bodyPr wrap="none" rtlCol="0">
            <a:spAutoFit/>
          </a:bodyPr>
          <a:lstStyle/>
          <a:p>
            <a:pPr>
              <a:spcBef>
                <a:spcPts val="400"/>
              </a:spcBef>
            </a:pPr>
            <a:r>
              <a:rPr lang="en-US" altLang="ja-JP" sz="1200" dirty="0">
                <a:solidFill>
                  <a:srgbClr val="0070C0"/>
                </a:solidFill>
                <a:latin typeface="+mn-ea"/>
                <a:ea typeface="+mn-ea"/>
                <a:cs typeface="メイリオ" panose="020B0604030504040204" pitchFamily="50" charset="-128"/>
              </a:rPr>
              <a:t>ΔRon : +30%</a:t>
            </a:r>
            <a:endParaRPr kumimoji="1" lang="ja-JP" altLang="en-US" sz="1200" dirty="0">
              <a:solidFill>
                <a:srgbClr val="0070C0"/>
              </a:solidFill>
              <a:latin typeface="+mn-ea"/>
              <a:ea typeface="+mn-ea"/>
              <a:cs typeface="メイリオ" panose="020B0604030504040204" pitchFamily="50" charset="-128"/>
            </a:endParaRPr>
          </a:p>
        </p:txBody>
      </p:sp>
      <p:cxnSp>
        <p:nvCxnSpPr>
          <p:cNvPr id="66" name="直線コネクタ 65">
            <a:extLst>
              <a:ext uri="{FF2B5EF4-FFF2-40B4-BE49-F238E27FC236}">
                <a16:creationId xmlns:a16="http://schemas.microsoft.com/office/drawing/2014/main" id="{ED651C38-67E2-415E-931C-4B8FC800925D}"/>
              </a:ext>
            </a:extLst>
          </p:cNvPr>
          <p:cNvCxnSpPr>
            <a:cxnSpLocks/>
          </p:cNvCxnSpPr>
          <p:nvPr/>
        </p:nvCxnSpPr>
        <p:spPr>
          <a:xfrm flipH="1">
            <a:off x="2447441" y="5079521"/>
            <a:ext cx="1519722"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7" name="矢印: 下 66">
            <a:extLst>
              <a:ext uri="{FF2B5EF4-FFF2-40B4-BE49-F238E27FC236}">
                <a16:creationId xmlns:a16="http://schemas.microsoft.com/office/drawing/2014/main" id="{825148E8-4AB3-4DA9-BED5-2BA4999E4A83}"/>
              </a:ext>
            </a:extLst>
          </p:cNvPr>
          <p:cNvSpPr/>
          <p:nvPr/>
        </p:nvSpPr>
        <p:spPr>
          <a:xfrm flipV="1">
            <a:off x="2572758" y="5193838"/>
            <a:ext cx="206068" cy="72001"/>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矢印: 下 67">
            <a:extLst>
              <a:ext uri="{FF2B5EF4-FFF2-40B4-BE49-F238E27FC236}">
                <a16:creationId xmlns:a16="http://schemas.microsoft.com/office/drawing/2014/main" id="{6EF31208-EC43-4CB0-86B4-A1C677120315}"/>
              </a:ext>
            </a:extLst>
          </p:cNvPr>
          <p:cNvSpPr/>
          <p:nvPr/>
        </p:nvSpPr>
        <p:spPr>
          <a:xfrm flipV="1">
            <a:off x="3611828" y="5079520"/>
            <a:ext cx="206068" cy="176683"/>
          </a:xfrm>
          <a:prstGeom prst="downArrow">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9" name="直線コネクタ 68">
            <a:extLst>
              <a:ext uri="{FF2B5EF4-FFF2-40B4-BE49-F238E27FC236}">
                <a16:creationId xmlns:a16="http://schemas.microsoft.com/office/drawing/2014/main" id="{25A1CF2A-3586-44C3-92FE-39644F7F941D}"/>
              </a:ext>
            </a:extLst>
          </p:cNvPr>
          <p:cNvCxnSpPr>
            <a:cxnSpLocks/>
          </p:cNvCxnSpPr>
          <p:nvPr/>
        </p:nvCxnSpPr>
        <p:spPr>
          <a:xfrm rot="5400000" flipH="1">
            <a:off x="2970296" y="4724140"/>
            <a:ext cx="0" cy="1086024"/>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CB08E2DA-B2D3-4A7B-8F54-86C554B1FCC6}"/>
              </a:ext>
            </a:extLst>
          </p:cNvPr>
          <p:cNvCxnSpPr>
            <a:cxnSpLocks/>
          </p:cNvCxnSpPr>
          <p:nvPr/>
        </p:nvCxnSpPr>
        <p:spPr>
          <a:xfrm rot="5400000" flipH="1">
            <a:off x="2984043" y="4660860"/>
            <a:ext cx="0" cy="1086024"/>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71" name="楕円 70">
            <a:extLst>
              <a:ext uri="{FF2B5EF4-FFF2-40B4-BE49-F238E27FC236}">
                <a16:creationId xmlns:a16="http://schemas.microsoft.com/office/drawing/2014/main" id="{5526DCC2-6903-40D0-A225-9864E19A4819}"/>
              </a:ext>
            </a:extLst>
          </p:cNvPr>
          <p:cNvSpPr/>
          <p:nvPr/>
        </p:nvSpPr>
        <p:spPr>
          <a:xfrm>
            <a:off x="2818880" y="5161005"/>
            <a:ext cx="72000" cy="72000"/>
          </a:xfrm>
          <a:prstGeom prst="ellipse">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楕円 71">
            <a:extLst>
              <a:ext uri="{FF2B5EF4-FFF2-40B4-BE49-F238E27FC236}">
                <a16:creationId xmlns:a16="http://schemas.microsoft.com/office/drawing/2014/main" id="{5750B2B9-53C5-41BF-999C-6F388C27BEE2}"/>
              </a:ext>
            </a:extLst>
          </p:cNvPr>
          <p:cNvSpPr/>
          <p:nvPr/>
        </p:nvSpPr>
        <p:spPr>
          <a:xfrm>
            <a:off x="2820467" y="5040355"/>
            <a:ext cx="72000" cy="72000"/>
          </a:xfrm>
          <a:prstGeom prst="ellipse">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テキスト ボックス 72">
            <a:extLst>
              <a:ext uri="{FF2B5EF4-FFF2-40B4-BE49-F238E27FC236}">
                <a16:creationId xmlns:a16="http://schemas.microsoft.com/office/drawing/2014/main" id="{0FD217AF-4037-4BCC-9E24-AD77D6607B36}"/>
              </a:ext>
            </a:extLst>
          </p:cNvPr>
          <p:cNvSpPr txBox="1"/>
          <p:nvPr/>
        </p:nvSpPr>
        <p:spPr>
          <a:xfrm>
            <a:off x="2958420" y="4126900"/>
            <a:ext cx="1261884" cy="253916"/>
          </a:xfrm>
          <a:prstGeom prst="rect">
            <a:avLst/>
          </a:prstGeom>
          <a:noFill/>
        </p:spPr>
        <p:txBody>
          <a:bodyPr wrap="none" rtlCol="0">
            <a:spAutoFit/>
          </a:bodyPr>
          <a:lstStyle/>
          <a:p>
            <a:pPr>
              <a:spcBef>
                <a:spcPts val="400"/>
              </a:spcBef>
            </a:pPr>
            <a:r>
              <a:rPr kumimoji="1" lang="en-US" altLang="ja-JP" sz="1050" dirty="0">
                <a:solidFill>
                  <a:schemeClr val="tx2"/>
                </a:solidFill>
                <a:latin typeface="+mj-lt"/>
                <a:ea typeface="+mn-ea"/>
                <a:cs typeface="メイリオ" panose="020B0604030504040204" pitchFamily="50" charset="-128"/>
              </a:rPr>
              <a:t>18V</a:t>
            </a:r>
            <a:r>
              <a:rPr kumimoji="1" lang="ja-JP" altLang="en-US" sz="1050" dirty="0">
                <a:solidFill>
                  <a:schemeClr val="tx2"/>
                </a:solidFill>
                <a:latin typeface="+mj-lt"/>
                <a:ea typeface="+mn-ea"/>
                <a:cs typeface="メイリオ" panose="020B0604030504040204" pitchFamily="50" charset="-128"/>
              </a:rPr>
              <a:t>の</a:t>
            </a:r>
            <a:r>
              <a:rPr kumimoji="1" lang="en-US" altLang="ja-JP" sz="1050" dirty="0">
                <a:solidFill>
                  <a:schemeClr val="tx2"/>
                </a:solidFill>
                <a:latin typeface="+mj-lt"/>
                <a:ea typeface="+mn-ea"/>
                <a:cs typeface="メイリオ" panose="020B0604030504040204" pitchFamily="50" charset="-128"/>
              </a:rPr>
              <a:t>Ron</a:t>
            </a:r>
            <a:r>
              <a:rPr kumimoji="1" lang="ja-JP" altLang="en-US" sz="1050" dirty="0">
                <a:solidFill>
                  <a:schemeClr val="tx2"/>
                </a:solidFill>
                <a:latin typeface="+mj-lt"/>
                <a:ea typeface="+mn-ea"/>
                <a:cs typeface="メイリオ" panose="020B0604030504040204" pitchFamily="50" charset="-128"/>
              </a:rPr>
              <a:t>を</a:t>
            </a:r>
            <a:r>
              <a:rPr kumimoji="1" lang="en-US" altLang="ja-JP" sz="1050" dirty="0">
                <a:solidFill>
                  <a:schemeClr val="tx2"/>
                </a:solidFill>
                <a:latin typeface="+mj-lt"/>
                <a:ea typeface="+mn-ea"/>
                <a:cs typeface="メイリオ" panose="020B0604030504040204" pitchFamily="50" charset="-128"/>
              </a:rPr>
              <a:t>1</a:t>
            </a:r>
            <a:r>
              <a:rPr kumimoji="1" lang="ja-JP" altLang="en-US" sz="1050" dirty="0">
                <a:solidFill>
                  <a:schemeClr val="tx2"/>
                </a:solidFill>
                <a:latin typeface="+mj-lt"/>
                <a:ea typeface="+mn-ea"/>
                <a:cs typeface="メイリオ" panose="020B0604030504040204" pitchFamily="50" charset="-128"/>
              </a:rPr>
              <a:t>とする</a:t>
            </a:r>
          </a:p>
        </p:txBody>
      </p:sp>
      <p:cxnSp>
        <p:nvCxnSpPr>
          <p:cNvPr id="74" name="直線矢印コネクタ 73">
            <a:extLst>
              <a:ext uri="{FF2B5EF4-FFF2-40B4-BE49-F238E27FC236}">
                <a16:creationId xmlns:a16="http://schemas.microsoft.com/office/drawing/2014/main" id="{4560DF90-04E4-4F06-AA12-183BEEC8AFC6}"/>
              </a:ext>
            </a:extLst>
          </p:cNvPr>
          <p:cNvCxnSpPr/>
          <p:nvPr/>
        </p:nvCxnSpPr>
        <p:spPr>
          <a:xfrm>
            <a:off x="3527055" y="4548808"/>
            <a:ext cx="0" cy="5497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846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5BE0528-F858-4788-A605-64F185A67FE2}"/>
              </a:ext>
            </a:extLst>
          </p:cNvPr>
          <p:cNvPicPr>
            <a:picLocks noChangeAspect="1"/>
          </p:cNvPicPr>
          <p:nvPr/>
        </p:nvPicPr>
        <p:blipFill>
          <a:blip r:embed="rId3"/>
          <a:stretch>
            <a:fillRect/>
          </a:stretch>
        </p:blipFill>
        <p:spPr>
          <a:xfrm>
            <a:off x="1241146" y="4340550"/>
            <a:ext cx="2174748" cy="1801368"/>
          </a:xfrm>
          <a:prstGeom prst="rect">
            <a:avLst/>
          </a:prstGeom>
        </p:spPr>
      </p:pic>
      <p:sp>
        <p:nvSpPr>
          <p:cNvPr id="155" name="正方形/長方形 154">
            <a:extLst>
              <a:ext uri="{FF2B5EF4-FFF2-40B4-BE49-F238E27FC236}">
                <a16:creationId xmlns:a16="http://schemas.microsoft.com/office/drawing/2014/main" id="{7D655956-EB43-4E9F-86EC-106EADF036DF}"/>
              </a:ext>
            </a:extLst>
          </p:cNvPr>
          <p:cNvSpPr/>
          <p:nvPr/>
        </p:nvSpPr>
        <p:spPr>
          <a:xfrm>
            <a:off x="5930661" y="3275058"/>
            <a:ext cx="5772968" cy="3156222"/>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9" name="図 8">
            <a:extLst>
              <a:ext uri="{FF2B5EF4-FFF2-40B4-BE49-F238E27FC236}">
                <a16:creationId xmlns:a16="http://schemas.microsoft.com/office/drawing/2014/main" id="{A64D20E1-4E33-432D-882E-B95E1D17B23D}"/>
              </a:ext>
            </a:extLst>
          </p:cNvPr>
          <p:cNvPicPr>
            <a:picLocks noChangeAspect="1"/>
          </p:cNvPicPr>
          <p:nvPr/>
        </p:nvPicPr>
        <p:blipFill>
          <a:blip r:embed="rId4"/>
          <a:stretch>
            <a:fillRect/>
          </a:stretch>
        </p:blipFill>
        <p:spPr>
          <a:xfrm>
            <a:off x="6595517" y="5323729"/>
            <a:ext cx="1941634" cy="1080000"/>
          </a:xfrm>
          <a:prstGeom prst="rect">
            <a:avLst/>
          </a:prstGeom>
        </p:spPr>
      </p:pic>
      <p:pic>
        <p:nvPicPr>
          <p:cNvPr id="8" name="図 7">
            <a:extLst>
              <a:ext uri="{FF2B5EF4-FFF2-40B4-BE49-F238E27FC236}">
                <a16:creationId xmlns:a16="http://schemas.microsoft.com/office/drawing/2014/main" id="{4FCEF6B4-232A-4ACF-8FD6-6507866733F3}"/>
              </a:ext>
            </a:extLst>
          </p:cNvPr>
          <p:cNvPicPr>
            <a:picLocks noChangeAspect="1"/>
          </p:cNvPicPr>
          <p:nvPr/>
        </p:nvPicPr>
        <p:blipFill>
          <a:blip r:embed="rId5"/>
          <a:stretch>
            <a:fillRect/>
          </a:stretch>
        </p:blipFill>
        <p:spPr>
          <a:xfrm>
            <a:off x="9055876" y="4398881"/>
            <a:ext cx="2581109" cy="1440000"/>
          </a:xfrm>
          <a:prstGeom prst="rect">
            <a:avLst/>
          </a:prstGeom>
        </p:spPr>
      </p:pic>
      <p:pic>
        <p:nvPicPr>
          <p:cNvPr id="7" name="図 6">
            <a:extLst>
              <a:ext uri="{FF2B5EF4-FFF2-40B4-BE49-F238E27FC236}">
                <a16:creationId xmlns:a16="http://schemas.microsoft.com/office/drawing/2014/main" id="{4F81FD36-5926-464B-ABB7-4E7D9B77B696}"/>
              </a:ext>
            </a:extLst>
          </p:cNvPr>
          <p:cNvPicPr>
            <a:picLocks noChangeAspect="1"/>
          </p:cNvPicPr>
          <p:nvPr/>
        </p:nvPicPr>
        <p:blipFill>
          <a:blip r:embed="rId6"/>
          <a:stretch>
            <a:fillRect/>
          </a:stretch>
        </p:blipFill>
        <p:spPr>
          <a:xfrm>
            <a:off x="6594026" y="4414204"/>
            <a:ext cx="1936739" cy="1080000"/>
          </a:xfrm>
          <a:prstGeom prst="rect">
            <a:avLst/>
          </a:prstGeom>
        </p:spPr>
      </p:pic>
      <p:pic>
        <p:nvPicPr>
          <p:cNvPr id="6" name="図 5">
            <a:extLst>
              <a:ext uri="{FF2B5EF4-FFF2-40B4-BE49-F238E27FC236}">
                <a16:creationId xmlns:a16="http://schemas.microsoft.com/office/drawing/2014/main" id="{277F07B5-3929-488C-8F95-EC110F6771F4}"/>
              </a:ext>
            </a:extLst>
          </p:cNvPr>
          <p:cNvPicPr>
            <a:picLocks noChangeAspect="1"/>
          </p:cNvPicPr>
          <p:nvPr/>
        </p:nvPicPr>
        <p:blipFill>
          <a:blip r:embed="rId7"/>
          <a:stretch>
            <a:fillRect/>
          </a:stretch>
        </p:blipFill>
        <p:spPr>
          <a:xfrm>
            <a:off x="6597152" y="3502288"/>
            <a:ext cx="1936739" cy="1080000"/>
          </a:xfrm>
          <a:prstGeom prst="rect">
            <a:avLst/>
          </a:prstGeom>
        </p:spPr>
      </p:pic>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a:xfrm>
            <a:off x="335360" y="242790"/>
            <a:ext cx="10801200" cy="449037"/>
          </a:xfrm>
        </p:spPr>
        <p:txBody>
          <a:bodyPr/>
          <a:lstStyle/>
          <a:p>
            <a:r>
              <a:rPr lang="zh-CN" altLang="en-US" dirty="0">
                <a:latin typeface="微软雅黑" panose="020B0503020204020204" pitchFamily="34" charset="-122"/>
                <a:ea typeface="微软雅黑" panose="020B0503020204020204" pitchFamily="34" charset="-122"/>
              </a:rPr>
              <a:t>负</a:t>
            </a:r>
            <a:r>
              <a:rPr lang="en-US" altLang="zh-CN" dirty="0">
                <a:latin typeface="微软雅黑" panose="020B0503020204020204" pitchFamily="34" charset="-122"/>
                <a:ea typeface="微软雅黑" panose="020B0503020204020204" pitchFamily="34" charset="-122"/>
              </a:rPr>
              <a:t>Bias</a:t>
            </a:r>
            <a:r>
              <a:rPr lang="zh-CN" altLang="en-US" dirty="0">
                <a:latin typeface="微软雅黑" panose="020B0503020204020204" pitchFamily="34" charset="-122"/>
                <a:ea typeface="微软雅黑" panose="020B0503020204020204" pitchFamily="34" charset="-122"/>
              </a:rPr>
              <a:t>设计</a:t>
            </a:r>
            <a:endParaRPr kumimoji="1" lang="ja-JP" altLang="en-US" dirty="0">
              <a:latin typeface="微软雅黑" panose="020B0503020204020204" pitchFamily="34" charset="-122"/>
              <a:ea typeface="微软雅黑" panose="020B0503020204020204" pitchFamily="34" charset="-122"/>
            </a:endParaRPr>
          </a:p>
        </p:txBody>
      </p:sp>
      <p:sp>
        <p:nvSpPr>
          <p:cNvPr id="2" name="正方形/長方形 1">
            <a:extLst>
              <a:ext uri="{FF2B5EF4-FFF2-40B4-BE49-F238E27FC236}">
                <a16:creationId xmlns:a16="http://schemas.microsoft.com/office/drawing/2014/main" id="{34F1856C-2F8E-450A-AC55-67A31C98FA86}"/>
              </a:ext>
            </a:extLst>
          </p:cNvPr>
          <p:cNvSpPr/>
          <p:nvPr/>
        </p:nvSpPr>
        <p:spPr>
          <a:xfrm>
            <a:off x="0" y="-2566"/>
            <a:ext cx="2160000" cy="281649"/>
          </a:xfrm>
          <a:prstGeom prst="rect">
            <a:avLst/>
          </a:prstGeom>
          <a:solidFill>
            <a:srgbClr val="5FE53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使用简便</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 name="テキスト ボックス 3">
            <a:extLst>
              <a:ext uri="{FF2B5EF4-FFF2-40B4-BE49-F238E27FC236}">
                <a16:creationId xmlns:a16="http://schemas.microsoft.com/office/drawing/2014/main" id="{514BD31F-BBE9-4013-8754-347601CBE8C8}"/>
              </a:ext>
            </a:extLst>
          </p:cNvPr>
          <p:cNvSpPr txBox="1"/>
          <p:nvPr/>
        </p:nvSpPr>
        <p:spPr>
          <a:xfrm>
            <a:off x="359340" y="880265"/>
            <a:ext cx="11208773" cy="400110"/>
          </a:xfrm>
          <a:prstGeom prst="rect">
            <a:avLst/>
          </a:prstGeom>
          <a:noFill/>
        </p:spPr>
        <p:txBody>
          <a:bodyPr wrap="square" rtlCol="0">
            <a:spAutoFit/>
          </a:bodyPr>
          <a:lstStyle/>
          <a:p>
            <a:pPr lvl="0">
              <a:spcBef>
                <a:spcPts val="400"/>
              </a:spcBef>
            </a:pPr>
            <a:r>
              <a:rPr lang="en-US" altLang="zh-CN" sz="2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Gate Threshold</a:t>
            </a:r>
            <a:r>
              <a:rPr lang="zh-CN" altLang="en-US" sz="2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电压高，高温时</a:t>
            </a:r>
            <a:r>
              <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(Tj:175°C)</a:t>
            </a:r>
            <a:r>
              <a:rPr lang="zh-CN" altLang="en-US" sz="2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也能避免</a:t>
            </a:r>
            <a:r>
              <a:rPr lang="en-US" altLang="zh-CN" sz="2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Self Turn ON</a:t>
            </a:r>
            <a:r>
              <a:rPr lang="zh-CN" altLang="en-US" sz="2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的危险，无需负</a:t>
            </a:r>
            <a:r>
              <a:rPr lang="en-US" altLang="zh-CN" sz="2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Bias</a:t>
            </a:r>
            <a:endParaRPr kumimoji="1" lang="ja-JP" altLang="en-US" sz="2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50769207-2575-440E-A113-A9701946E290}"/>
              </a:ext>
            </a:extLst>
          </p:cNvPr>
          <p:cNvSpPr txBox="1"/>
          <p:nvPr/>
        </p:nvSpPr>
        <p:spPr>
          <a:xfrm>
            <a:off x="292877" y="1603591"/>
            <a:ext cx="2182521" cy="369332"/>
          </a:xfrm>
          <a:prstGeom prst="rect">
            <a:avLst/>
          </a:prstGeom>
          <a:noFill/>
        </p:spPr>
        <p:txBody>
          <a:bodyPr wrap="none" rtlCol="0">
            <a:spAutoFit/>
          </a:bodyPr>
          <a:lstStyle/>
          <a:p>
            <a:pPr>
              <a:spcBef>
                <a:spcPts val="400"/>
              </a:spcBef>
            </a:pPr>
            <a:r>
              <a:rPr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Self Turn ON</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是？</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3" name="直線コネクタ 12">
            <a:extLst>
              <a:ext uri="{FF2B5EF4-FFF2-40B4-BE49-F238E27FC236}">
                <a16:creationId xmlns:a16="http://schemas.microsoft.com/office/drawing/2014/main" id="{EE133837-45CE-4236-B937-5DA1098C2A2C}"/>
              </a:ext>
            </a:extLst>
          </p:cNvPr>
          <p:cNvCxnSpPr>
            <a:cxnSpLocks/>
          </p:cNvCxnSpPr>
          <p:nvPr/>
        </p:nvCxnSpPr>
        <p:spPr>
          <a:xfrm flipH="1">
            <a:off x="3453183" y="3115186"/>
            <a:ext cx="636796" cy="0"/>
          </a:xfrm>
          <a:prstGeom prst="line">
            <a:avLst/>
          </a:prstGeom>
          <a:ln w="1905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5A757D06-30F9-4A53-8AD7-9D3E0D229263}"/>
              </a:ext>
            </a:extLst>
          </p:cNvPr>
          <p:cNvPicPr>
            <a:picLocks noChangeAspect="1"/>
          </p:cNvPicPr>
          <p:nvPr/>
        </p:nvPicPr>
        <p:blipFill>
          <a:blip r:embed="rId8"/>
          <a:stretch>
            <a:fillRect/>
          </a:stretch>
        </p:blipFill>
        <p:spPr>
          <a:xfrm>
            <a:off x="4251484" y="2862503"/>
            <a:ext cx="274678" cy="335717"/>
          </a:xfrm>
          <a:prstGeom prst="rect">
            <a:avLst/>
          </a:prstGeom>
        </p:spPr>
      </p:pic>
      <p:grpSp>
        <p:nvGrpSpPr>
          <p:cNvPr id="15" name="グループ化 14">
            <a:extLst>
              <a:ext uri="{FF2B5EF4-FFF2-40B4-BE49-F238E27FC236}">
                <a16:creationId xmlns:a16="http://schemas.microsoft.com/office/drawing/2014/main" id="{C8260D6D-89FE-4DFF-8E54-824FAA986CA4}"/>
              </a:ext>
            </a:extLst>
          </p:cNvPr>
          <p:cNvGrpSpPr/>
          <p:nvPr/>
        </p:nvGrpSpPr>
        <p:grpSpPr>
          <a:xfrm rot="5400000">
            <a:off x="4045090" y="2867028"/>
            <a:ext cx="64169" cy="180001"/>
            <a:chOff x="248653" y="4953938"/>
            <a:chExt cx="64169" cy="180001"/>
          </a:xfrm>
        </p:grpSpPr>
        <p:cxnSp>
          <p:nvCxnSpPr>
            <p:cNvPr id="45" name="直線コネクタ 44">
              <a:extLst>
                <a:ext uri="{FF2B5EF4-FFF2-40B4-BE49-F238E27FC236}">
                  <a16:creationId xmlns:a16="http://schemas.microsoft.com/office/drawing/2014/main" id="{1124AE14-D028-4710-8006-1C603091425C}"/>
                </a:ext>
              </a:extLst>
            </p:cNvPr>
            <p:cNvCxnSpPr/>
            <p:nvPr/>
          </p:nvCxnSpPr>
          <p:spPr>
            <a:xfrm>
              <a:off x="248653" y="4953938"/>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AE4FA5C-A7DF-4E20-8686-2330A6E2403B}"/>
                </a:ext>
              </a:extLst>
            </p:cNvPr>
            <p:cNvCxnSpPr/>
            <p:nvPr/>
          </p:nvCxnSpPr>
          <p:spPr>
            <a:xfrm>
              <a:off x="312822" y="4953939"/>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a:extLst>
              <a:ext uri="{FF2B5EF4-FFF2-40B4-BE49-F238E27FC236}">
                <a16:creationId xmlns:a16="http://schemas.microsoft.com/office/drawing/2014/main" id="{DB322358-AFCC-4B09-B861-150D2722DF47}"/>
              </a:ext>
            </a:extLst>
          </p:cNvPr>
          <p:cNvGrpSpPr/>
          <p:nvPr/>
        </p:nvGrpSpPr>
        <p:grpSpPr>
          <a:xfrm rot="5400000">
            <a:off x="4056508" y="3161773"/>
            <a:ext cx="64169" cy="180001"/>
            <a:chOff x="248653" y="4953938"/>
            <a:chExt cx="64169" cy="180001"/>
          </a:xfrm>
        </p:grpSpPr>
        <p:cxnSp>
          <p:nvCxnSpPr>
            <p:cNvPr id="43" name="直線コネクタ 42">
              <a:extLst>
                <a:ext uri="{FF2B5EF4-FFF2-40B4-BE49-F238E27FC236}">
                  <a16:creationId xmlns:a16="http://schemas.microsoft.com/office/drawing/2014/main" id="{CE9B1D6C-820B-4013-8180-B268B24BEFA5}"/>
                </a:ext>
              </a:extLst>
            </p:cNvPr>
            <p:cNvCxnSpPr/>
            <p:nvPr/>
          </p:nvCxnSpPr>
          <p:spPr>
            <a:xfrm>
              <a:off x="248653" y="4953938"/>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AF222C6-EC92-45B2-8C7F-60F517F1D64E}"/>
                </a:ext>
              </a:extLst>
            </p:cNvPr>
            <p:cNvCxnSpPr/>
            <p:nvPr/>
          </p:nvCxnSpPr>
          <p:spPr>
            <a:xfrm>
              <a:off x="312822" y="4953939"/>
              <a:ext cx="0" cy="18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7" name="直線コネクタ 16">
            <a:extLst>
              <a:ext uri="{FF2B5EF4-FFF2-40B4-BE49-F238E27FC236}">
                <a16:creationId xmlns:a16="http://schemas.microsoft.com/office/drawing/2014/main" id="{BC7F9A57-DD21-4B24-A8E7-E23436A6A921}"/>
              </a:ext>
            </a:extLst>
          </p:cNvPr>
          <p:cNvCxnSpPr>
            <a:cxnSpLocks/>
          </p:cNvCxnSpPr>
          <p:nvPr/>
        </p:nvCxnSpPr>
        <p:spPr>
          <a:xfrm flipH="1">
            <a:off x="4088592" y="3115186"/>
            <a:ext cx="181414" cy="0"/>
          </a:xfrm>
          <a:prstGeom prst="line">
            <a:avLst/>
          </a:prstGeom>
          <a:ln w="190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64A218E-471A-48B8-A605-675040C43A64}"/>
              </a:ext>
            </a:extLst>
          </p:cNvPr>
          <p:cNvCxnSpPr>
            <a:cxnSpLocks/>
          </p:cNvCxnSpPr>
          <p:nvPr/>
        </p:nvCxnSpPr>
        <p:spPr>
          <a:xfrm flipV="1">
            <a:off x="4504372" y="3113681"/>
            <a:ext cx="0" cy="273789"/>
          </a:xfrm>
          <a:prstGeom prst="line">
            <a:avLst/>
          </a:prstGeom>
          <a:ln w="1905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1F339CD-404D-4182-829F-099A0A3C3DF0}"/>
              </a:ext>
            </a:extLst>
          </p:cNvPr>
          <p:cNvCxnSpPr>
            <a:cxnSpLocks/>
          </p:cNvCxnSpPr>
          <p:nvPr/>
        </p:nvCxnSpPr>
        <p:spPr>
          <a:xfrm flipH="1">
            <a:off x="4088592" y="3387280"/>
            <a:ext cx="64095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7534058D-50B4-4D21-A217-8D92B0EE8317}"/>
              </a:ext>
            </a:extLst>
          </p:cNvPr>
          <p:cNvSpPr txBox="1"/>
          <p:nvPr/>
        </p:nvSpPr>
        <p:spPr>
          <a:xfrm>
            <a:off x="3634882" y="2612853"/>
            <a:ext cx="444352" cy="276999"/>
          </a:xfrm>
          <a:prstGeom prst="rect">
            <a:avLst/>
          </a:prstGeom>
          <a:noFill/>
        </p:spPr>
        <p:txBody>
          <a:bodyPr wrap="none" rtlCol="0">
            <a:spAutoFit/>
          </a:bodyPr>
          <a:lstStyle/>
          <a:p>
            <a:pPr>
              <a:spcBef>
                <a:spcPts val="400"/>
              </a:spcBef>
            </a:pPr>
            <a:r>
              <a:rPr kumimoji="1" lang="en-US" altLang="ja-JP"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gd</a:t>
            </a:r>
            <a:endParaRPr kumimoji="1" lang="ja-JP" altLang="en-US"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21" name="直線コネクタ 20">
            <a:extLst>
              <a:ext uri="{FF2B5EF4-FFF2-40B4-BE49-F238E27FC236}">
                <a16:creationId xmlns:a16="http://schemas.microsoft.com/office/drawing/2014/main" id="{E3D00F0F-872E-4626-B9E7-BEF506B67DFB}"/>
              </a:ext>
            </a:extLst>
          </p:cNvPr>
          <p:cNvCxnSpPr>
            <a:cxnSpLocks/>
          </p:cNvCxnSpPr>
          <p:nvPr/>
        </p:nvCxnSpPr>
        <p:spPr>
          <a:xfrm flipV="1">
            <a:off x="4504372" y="2697796"/>
            <a:ext cx="0" cy="235170"/>
          </a:xfrm>
          <a:prstGeom prst="line">
            <a:avLst/>
          </a:prstGeom>
          <a:ln w="190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0A2FDB1B-E1BE-4585-8484-5327DBD25EB4}"/>
              </a:ext>
            </a:extLst>
          </p:cNvPr>
          <p:cNvCxnSpPr>
            <a:cxnSpLocks/>
          </p:cNvCxnSpPr>
          <p:nvPr/>
        </p:nvCxnSpPr>
        <p:spPr>
          <a:xfrm flipH="1">
            <a:off x="4088592" y="2697796"/>
            <a:ext cx="64095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5BE3A343-6FD2-4BE7-AE2E-AD190EC71C0F}"/>
              </a:ext>
            </a:extLst>
          </p:cNvPr>
          <p:cNvCxnSpPr>
            <a:cxnSpLocks/>
          </p:cNvCxnSpPr>
          <p:nvPr/>
        </p:nvCxnSpPr>
        <p:spPr>
          <a:xfrm flipV="1">
            <a:off x="4729550" y="2697796"/>
            <a:ext cx="0" cy="31191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 name="グループ化 23">
            <a:extLst>
              <a:ext uri="{FF2B5EF4-FFF2-40B4-BE49-F238E27FC236}">
                <a16:creationId xmlns:a16="http://schemas.microsoft.com/office/drawing/2014/main" id="{559853DA-8B60-47F6-8285-983698A6BA19}"/>
              </a:ext>
            </a:extLst>
          </p:cNvPr>
          <p:cNvGrpSpPr/>
          <p:nvPr/>
        </p:nvGrpSpPr>
        <p:grpSpPr>
          <a:xfrm rot="5400000">
            <a:off x="4697466" y="2953626"/>
            <a:ext cx="64169" cy="180001"/>
            <a:chOff x="248653" y="4953938"/>
            <a:chExt cx="64169" cy="180001"/>
          </a:xfrm>
        </p:grpSpPr>
        <p:cxnSp>
          <p:nvCxnSpPr>
            <p:cNvPr id="41" name="直線コネクタ 40">
              <a:extLst>
                <a:ext uri="{FF2B5EF4-FFF2-40B4-BE49-F238E27FC236}">
                  <a16:creationId xmlns:a16="http://schemas.microsoft.com/office/drawing/2014/main" id="{C0B101FC-E71F-4381-A4C5-29C25E004750}"/>
                </a:ext>
              </a:extLst>
            </p:cNvPr>
            <p:cNvCxnSpPr/>
            <p:nvPr/>
          </p:nvCxnSpPr>
          <p:spPr>
            <a:xfrm>
              <a:off x="248653" y="4953938"/>
              <a:ext cx="0"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9D82E9CE-55CB-4C13-A2A7-5C5C0A6FF1DD}"/>
                </a:ext>
              </a:extLst>
            </p:cNvPr>
            <p:cNvCxnSpPr/>
            <p:nvPr/>
          </p:nvCxnSpPr>
          <p:spPr>
            <a:xfrm>
              <a:off x="312822" y="4953939"/>
              <a:ext cx="0" cy="1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5" name="テキスト ボックス 24">
            <a:extLst>
              <a:ext uri="{FF2B5EF4-FFF2-40B4-BE49-F238E27FC236}">
                <a16:creationId xmlns:a16="http://schemas.microsoft.com/office/drawing/2014/main" id="{94DB56F0-5A77-43FE-9D45-D49DA0209E90}"/>
              </a:ext>
            </a:extLst>
          </p:cNvPr>
          <p:cNvSpPr txBox="1"/>
          <p:nvPr/>
        </p:nvSpPr>
        <p:spPr>
          <a:xfrm>
            <a:off x="3711956" y="3204231"/>
            <a:ext cx="431528" cy="276999"/>
          </a:xfrm>
          <a:prstGeom prst="rect">
            <a:avLst/>
          </a:prstGeom>
          <a:noFill/>
        </p:spPr>
        <p:txBody>
          <a:bodyPr wrap="none" rtlCol="0">
            <a:spAutoFit/>
          </a:bodyPr>
          <a:lstStyle/>
          <a:p>
            <a:pPr>
              <a:spcBef>
                <a:spcPts val="400"/>
              </a:spcBef>
            </a:pPr>
            <a:r>
              <a:rPr kumimoji="1" lang="en-US" altLang="ja-JP"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C</a:t>
            </a:r>
            <a:r>
              <a:rPr kumimoji="1" lang="en-US" altLang="ja-JP" sz="9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gs</a:t>
            </a:r>
            <a:endParaRPr kumimoji="1" lang="ja-JP" altLang="en-US"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27" name="直線コネクタ 26">
            <a:extLst>
              <a:ext uri="{FF2B5EF4-FFF2-40B4-BE49-F238E27FC236}">
                <a16:creationId xmlns:a16="http://schemas.microsoft.com/office/drawing/2014/main" id="{7E992CE0-44E6-4BEE-97C4-80AA7AD50E62}"/>
              </a:ext>
            </a:extLst>
          </p:cNvPr>
          <p:cNvCxnSpPr>
            <a:cxnSpLocks/>
          </p:cNvCxnSpPr>
          <p:nvPr/>
        </p:nvCxnSpPr>
        <p:spPr>
          <a:xfrm flipV="1">
            <a:off x="4729550" y="3082222"/>
            <a:ext cx="0" cy="29553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0CAA5D4-A3D7-4DE6-B5F4-788DF875290F}"/>
              </a:ext>
            </a:extLst>
          </p:cNvPr>
          <p:cNvCxnSpPr>
            <a:cxnSpLocks/>
          </p:cNvCxnSpPr>
          <p:nvPr/>
        </p:nvCxnSpPr>
        <p:spPr>
          <a:xfrm flipV="1">
            <a:off x="4088592" y="2697796"/>
            <a:ext cx="0" cy="21598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90D8A28-1EDE-4655-A5A3-FB765B74460F}"/>
              </a:ext>
            </a:extLst>
          </p:cNvPr>
          <p:cNvCxnSpPr>
            <a:cxnSpLocks/>
          </p:cNvCxnSpPr>
          <p:nvPr/>
        </p:nvCxnSpPr>
        <p:spPr>
          <a:xfrm flipV="1">
            <a:off x="4092902" y="2989113"/>
            <a:ext cx="0" cy="21598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39E7464-14FE-4C1F-BF8B-87CE52EC0C3C}"/>
              </a:ext>
            </a:extLst>
          </p:cNvPr>
          <p:cNvCxnSpPr>
            <a:cxnSpLocks/>
          </p:cNvCxnSpPr>
          <p:nvPr/>
        </p:nvCxnSpPr>
        <p:spPr>
          <a:xfrm flipV="1">
            <a:off x="4088592" y="3283858"/>
            <a:ext cx="0" cy="9389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A08CCA42-3825-49E0-BB90-FFB88DC53FDF}"/>
              </a:ext>
            </a:extLst>
          </p:cNvPr>
          <p:cNvSpPr/>
          <p:nvPr/>
        </p:nvSpPr>
        <p:spPr>
          <a:xfrm>
            <a:off x="4600616" y="2533810"/>
            <a:ext cx="216000" cy="36000"/>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47" name="図 46">
            <a:extLst>
              <a:ext uri="{FF2B5EF4-FFF2-40B4-BE49-F238E27FC236}">
                <a16:creationId xmlns:a16="http://schemas.microsoft.com/office/drawing/2014/main" id="{A7187996-6BCC-4AE4-B562-0A7C13DBFA4E}"/>
              </a:ext>
            </a:extLst>
          </p:cNvPr>
          <p:cNvPicPr>
            <a:picLocks noChangeAspect="1"/>
          </p:cNvPicPr>
          <p:nvPr/>
        </p:nvPicPr>
        <p:blipFill>
          <a:blip r:embed="rId8"/>
          <a:stretch>
            <a:fillRect/>
          </a:stretch>
        </p:blipFill>
        <p:spPr>
          <a:xfrm>
            <a:off x="4251484" y="2078679"/>
            <a:ext cx="274678" cy="335717"/>
          </a:xfrm>
          <a:prstGeom prst="rect">
            <a:avLst/>
          </a:prstGeom>
        </p:spPr>
      </p:pic>
      <p:cxnSp>
        <p:nvCxnSpPr>
          <p:cNvPr id="54" name="直線コネクタ 53">
            <a:extLst>
              <a:ext uri="{FF2B5EF4-FFF2-40B4-BE49-F238E27FC236}">
                <a16:creationId xmlns:a16="http://schemas.microsoft.com/office/drawing/2014/main" id="{7FE29DE4-F406-493C-9413-9373AAA6CDD5}"/>
              </a:ext>
            </a:extLst>
          </p:cNvPr>
          <p:cNvCxnSpPr>
            <a:cxnSpLocks/>
          </p:cNvCxnSpPr>
          <p:nvPr/>
        </p:nvCxnSpPr>
        <p:spPr>
          <a:xfrm flipH="1">
            <a:off x="4500762" y="2005141"/>
            <a:ext cx="181414" cy="0"/>
          </a:xfrm>
          <a:prstGeom prst="line">
            <a:avLst/>
          </a:prstGeom>
          <a:ln w="190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A27425B-3841-4E19-B6A3-F153F0AC904D}"/>
              </a:ext>
            </a:extLst>
          </p:cNvPr>
          <p:cNvCxnSpPr>
            <a:cxnSpLocks/>
          </p:cNvCxnSpPr>
          <p:nvPr/>
        </p:nvCxnSpPr>
        <p:spPr>
          <a:xfrm>
            <a:off x="4504372" y="2331846"/>
            <a:ext cx="0" cy="4802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FB8B07F8-4A74-4B91-8C27-5A8DE2DE9CB6}"/>
              </a:ext>
            </a:extLst>
          </p:cNvPr>
          <p:cNvCxnSpPr>
            <a:cxnSpLocks/>
          </p:cNvCxnSpPr>
          <p:nvPr/>
        </p:nvCxnSpPr>
        <p:spPr>
          <a:xfrm>
            <a:off x="4500762" y="1848626"/>
            <a:ext cx="0" cy="2967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F5E59F4D-D619-4584-8A9E-30C26621137C}"/>
              </a:ext>
            </a:extLst>
          </p:cNvPr>
          <p:cNvCxnSpPr>
            <a:cxnSpLocks/>
          </p:cNvCxnSpPr>
          <p:nvPr/>
        </p:nvCxnSpPr>
        <p:spPr>
          <a:xfrm flipH="1">
            <a:off x="4505554" y="1850934"/>
            <a:ext cx="7953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A7FF17FB-6338-4A2D-A71E-BE6F7AE43C08}"/>
              </a:ext>
            </a:extLst>
          </p:cNvPr>
          <p:cNvCxnSpPr>
            <a:cxnSpLocks/>
          </p:cNvCxnSpPr>
          <p:nvPr/>
        </p:nvCxnSpPr>
        <p:spPr>
          <a:xfrm flipH="1">
            <a:off x="5208622" y="2650135"/>
            <a:ext cx="1585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38C93E96-1723-4BAF-8DC2-70C1A033F5FF}"/>
              </a:ext>
            </a:extLst>
          </p:cNvPr>
          <p:cNvCxnSpPr>
            <a:cxnSpLocks/>
          </p:cNvCxnSpPr>
          <p:nvPr/>
        </p:nvCxnSpPr>
        <p:spPr>
          <a:xfrm>
            <a:off x="5288162" y="1848626"/>
            <a:ext cx="0" cy="7141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33983B6-0148-4336-AB46-2F660AEDBAED}"/>
              </a:ext>
            </a:extLst>
          </p:cNvPr>
          <p:cNvCxnSpPr>
            <a:cxnSpLocks/>
          </p:cNvCxnSpPr>
          <p:nvPr/>
        </p:nvCxnSpPr>
        <p:spPr>
          <a:xfrm flipH="1">
            <a:off x="5140554" y="2558927"/>
            <a:ext cx="2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E492B935-6825-40AD-9059-7228207D35E7}"/>
              </a:ext>
            </a:extLst>
          </p:cNvPr>
          <p:cNvCxnSpPr>
            <a:cxnSpLocks/>
          </p:cNvCxnSpPr>
          <p:nvPr/>
        </p:nvCxnSpPr>
        <p:spPr>
          <a:xfrm>
            <a:off x="4500762" y="3387280"/>
            <a:ext cx="0" cy="223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E6A45980-EC00-410E-88F8-4D794A254548}"/>
              </a:ext>
            </a:extLst>
          </p:cNvPr>
          <p:cNvCxnSpPr>
            <a:cxnSpLocks/>
          </p:cNvCxnSpPr>
          <p:nvPr/>
        </p:nvCxnSpPr>
        <p:spPr>
          <a:xfrm>
            <a:off x="5288162" y="2634998"/>
            <a:ext cx="0" cy="968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5A805F5C-84BF-44E7-B48B-386ECAAC03B3}"/>
              </a:ext>
            </a:extLst>
          </p:cNvPr>
          <p:cNvCxnSpPr>
            <a:cxnSpLocks/>
          </p:cNvCxnSpPr>
          <p:nvPr/>
        </p:nvCxnSpPr>
        <p:spPr>
          <a:xfrm flipH="1">
            <a:off x="4505554" y="3603046"/>
            <a:ext cx="7953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3" name="グループ化 92">
            <a:extLst>
              <a:ext uri="{FF2B5EF4-FFF2-40B4-BE49-F238E27FC236}">
                <a16:creationId xmlns:a16="http://schemas.microsoft.com/office/drawing/2014/main" id="{2B59F2AD-7CA2-4874-B1A4-AD2E35CE5C35}"/>
              </a:ext>
            </a:extLst>
          </p:cNvPr>
          <p:cNvGrpSpPr/>
          <p:nvPr/>
        </p:nvGrpSpPr>
        <p:grpSpPr>
          <a:xfrm>
            <a:off x="4635054" y="2176072"/>
            <a:ext cx="108000" cy="84357"/>
            <a:chOff x="2838214" y="2654300"/>
            <a:chExt cx="108000" cy="84357"/>
          </a:xfrm>
        </p:grpSpPr>
        <p:sp>
          <p:nvSpPr>
            <p:cNvPr id="91" name="二等辺三角形 90">
              <a:extLst>
                <a:ext uri="{FF2B5EF4-FFF2-40B4-BE49-F238E27FC236}">
                  <a16:creationId xmlns:a16="http://schemas.microsoft.com/office/drawing/2014/main" id="{4C09FC58-4A60-41E5-9527-283A6B4E1C9F}"/>
                </a:ext>
              </a:extLst>
            </p:cNvPr>
            <p:cNvSpPr/>
            <p:nvPr/>
          </p:nvSpPr>
          <p:spPr>
            <a:xfrm>
              <a:off x="2844800" y="2654300"/>
              <a:ext cx="97854" cy="84357"/>
            </a:xfrm>
            <a:prstGeom prst="triangl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92" name="直線コネクタ 91">
              <a:extLst>
                <a:ext uri="{FF2B5EF4-FFF2-40B4-BE49-F238E27FC236}">
                  <a16:creationId xmlns:a16="http://schemas.microsoft.com/office/drawing/2014/main" id="{46926243-D8BC-4D2F-8FAC-595059016A75}"/>
                </a:ext>
              </a:extLst>
            </p:cNvPr>
            <p:cNvCxnSpPr>
              <a:cxnSpLocks/>
            </p:cNvCxnSpPr>
            <p:nvPr/>
          </p:nvCxnSpPr>
          <p:spPr>
            <a:xfrm flipH="1">
              <a:off x="2838214" y="2654300"/>
              <a:ext cx="10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4" name="直線コネクタ 93">
            <a:extLst>
              <a:ext uri="{FF2B5EF4-FFF2-40B4-BE49-F238E27FC236}">
                <a16:creationId xmlns:a16="http://schemas.microsoft.com/office/drawing/2014/main" id="{43B94C1E-62B9-4F7F-BCDB-54857CFD62DE}"/>
              </a:ext>
            </a:extLst>
          </p:cNvPr>
          <p:cNvCxnSpPr>
            <a:cxnSpLocks/>
          </p:cNvCxnSpPr>
          <p:nvPr/>
        </p:nvCxnSpPr>
        <p:spPr>
          <a:xfrm>
            <a:off x="4689054" y="2003334"/>
            <a:ext cx="0" cy="4342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344D1461-3A52-4048-9AAC-FFABF96A42B5}"/>
              </a:ext>
            </a:extLst>
          </p:cNvPr>
          <p:cNvCxnSpPr>
            <a:cxnSpLocks/>
          </p:cNvCxnSpPr>
          <p:nvPr/>
        </p:nvCxnSpPr>
        <p:spPr>
          <a:xfrm flipH="1">
            <a:off x="4507640" y="2437561"/>
            <a:ext cx="181414" cy="0"/>
          </a:xfrm>
          <a:prstGeom prst="line">
            <a:avLst/>
          </a:prstGeom>
          <a:ln w="190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53535AE2-CC30-4459-9371-4AEB4092AE11}"/>
              </a:ext>
            </a:extLst>
          </p:cNvPr>
          <p:cNvCxnSpPr>
            <a:cxnSpLocks/>
          </p:cNvCxnSpPr>
          <p:nvPr/>
        </p:nvCxnSpPr>
        <p:spPr>
          <a:xfrm>
            <a:off x="4616004" y="2558927"/>
            <a:ext cx="0" cy="1020468"/>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正方形/長方形 100">
            <a:extLst>
              <a:ext uri="{FF2B5EF4-FFF2-40B4-BE49-F238E27FC236}">
                <a16:creationId xmlns:a16="http://schemas.microsoft.com/office/drawing/2014/main" id="{62F25AC9-2FFF-4F94-83FC-27E033194669}"/>
              </a:ext>
            </a:extLst>
          </p:cNvPr>
          <p:cNvSpPr/>
          <p:nvPr/>
        </p:nvSpPr>
        <p:spPr>
          <a:xfrm rot="5400000">
            <a:off x="4511606" y="2263326"/>
            <a:ext cx="576000" cy="36000"/>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2" name="正方形/長方形 101">
            <a:extLst>
              <a:ext uri="{FF2B5EF4-FFF2-40B4-BE49-F238E27FC236}">
                <a16:creationId xmlns:a16="http://schemas.microsoft.com/office/drawing/2014/main" id="{59FEBD4C-1746-48E9-8F62-B6414DC2F2BE}"/>
              </a:ext>
            </a:extLst>
          </p:cNvPr>
          <p:cNvSpPr/>
          <p:nvPr/>
        </p:nvSpPr>
        <p:spPr>
          <a:xfrm>
            <a:off x="4785237" y="1974683"/>
            <a:ext cx="216000" cy="36000"/>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3" name="正方形/長方形 102">
            <a:extLst>
              <a:ext uri="{FF2B5EF4-FFF2-40B4-BE49-F238E27FC236}">
                <a16:creationId xmlns:a16="http://schemas.microsoft.com/office/drawing/2014/main" id="{CE1823A8-FAA9-4E9E-9C2B-D9C597B6CB70}"/>
              </a:ext>
            </a:extLst>
          </p:cNvPr>
          <p:cNvSpPr/>
          <p:nvPr/>
        </p:nvSpPr>
        <p:spPr>
          <a:xfrm>
            <a:off x="4575687" y="1898483"/>
            <a:ext cx="432000" cy="36000"/>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04" name="直線矢印コネクタ 103">
            <a:extLst>
              <a:ext uri="{FF2B5EF4-FFF2-40B4-BE49-F238E27FC236}">
                <a16:creationId xmlns:a16="http://schemas.microsoft.com/office/drawing/2014/main" id="{D47DCDC7-575A-4195-B8CC-4D58E4B171F4}"/>
              </a:ext>
            </a:extLst>
          </p:cNvPr>
          <p:cNvCxnSpPr>
            <a:cxnSpLocks/>
          </p:cNvCxnSpPr>
          <p:nvPr/>
        </p:nvCxnSpPr>
        <p:spPr>
          <a:xfrm>
            <a:off x="4567269" y="1897499"/>
            <a:ext cx="0" cy="16549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504DEEB-13F5-4DCB-A3EB-A662E78A6851}"/>
              </a:ext>
            </a:extLst>
          </p:cNvPr>
          <p:cNvSpPr txBox="1"/>
          <p:nvPr/>
        </p:nvSpPr>
        <p:spPr>
          <a:xfrm>
            <a:off x="3654370" y="2999203"/>
            <a:ext cx="271332" cy="197934"/>
          </a:xfrm>
          <a:prstGeom prst="rect">
            <a:avLst/>
          </a:prstGeom>
          <a:solidFill>
            <a:schemeClr val="bg1">
              <a:lumMod val="95000"/>
            </a:schemeClr>
          </a:solidFill>
          <a:ln>
            <a:solidFill>
              <a:schemeClr val="tx2"/>
            </a:solidFill>
          </a:ln>
        </p:spPr>
        <p:txBody>
          <a:bodyPr wrap="square" lIns="36000" tIns="18000" rIns="36000" bIns="18000"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Rg</a:t>
            </a: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06" name="直線コネクタ 105">
            <a:extLst>
              <a:ext uri="{FF2B5EF4-FFF2-40B4-BE49-F238E27FC236}">
                <a16:creationId xmlns:a16="http://schemas.microsoft.com/office/drawing/2014/main" id="{CE259278-8E9A-46C2-A9B6-F2C53B5C45FD}"/>
              </a:ext>
            </a:extLst>
          </p:cNvPr>
          <p:cNvCxnSpPr>
            <a:cxnSpLocks/>
          </p:cNvCxnSpPr>
          <p:nvPr/>
        </p:nvCxnSpPr>
        <p:spPr>
          <a:xfrm flipH="1">
            <a:off x="3492374" y="2331846"/>
            <a:ext cx="7953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a:extLst>
              <a:ext uri="{FF2B5EF4-FFF2-40B4-BE49-F238E27FC236}">
                <a16:creationId xmlns:a16="http://schemas.microsoft.com/office/drawing/2014/main" id="{97721D8C-F15E-484D-BAC7-B0ADAAEBC134}"/>
              </a:ext>
            </a:extLst>
          </p:cNvPr>
          <p:cNvSpPr txBox="1"/>
          <p:nvPr/>
        </p:nvSpPr>
        <p:spPr>
          <a:xfrm>
            <a:off x="4777546" y="2061969"/>
            <a:ext cx="1069524" cy="246221"/>
          </a:xfrm>
          <a:prstGeom prst="rect">
            <a:avLst/>
          </a:prstGeom>
          <a:noFill/>
        </p:spPr>
        <p:txBody>
          <a:bodyPr wrap="none" rtlCol="0">
            <a:spAutoFit/>
          </a:bodyPr>
          <a:lstStyle/>
          <a:p>
            <a:pPr>
              <a:spcBef>
                <a:spcPts val="400"/>
              </a:spcBef>
            </a:pPr>
            <a:r>
              <a:rPr kumimoji="1" lang="en-US" altLang="zh-CN" sz="1000" b="1" dirty="0">
                <a:solidFill>
                  <a:schemeClr val="accent1">
                    <a:lumMod val="40000"/>
                    <a:lumOff val="60000"/>
                  </a:schemeClr>
                </a:solidFill>
                <a:latin typeface="微软雅黑" panose="020B0503020204020204" pitchFamily="34" charset="-122"/>
                <a:ea typeface="微软雅黑" panose="020B0503020204020204" pitchFamily="34" charset="-122"/>
                <a:cs typeface="メイリオ" panose="020B0604030504040204" pitchFamily="50" charset="-128"/>
              </a:rPr>
              <a:t>Recovery</a:t>
            </a:r>
            <a:r>
              <a:rPr kumimoji="1" lang="zh-CN" altLang="en-US" sz="1000" b="1" dirty="0">
                <a:solidFill>
                  <a:schemeClr val="accent1">
                    <a:lumMod val="40000"/>
                    <a:lumOff val="60000"/>
                  </a:schemeClr>
                </a:solidFill>
                <a:latin typeface="微软雅黑" panose="020B0503020204020204" pitchFamily="34" charset="-122"/>
                <a:ea typeface="微软雅黑" panose="020B0503020204020204" pitchFamily="34" charset="-122"/>
                <a:cs typeface="メイリオ" panose="020B0604030504040204" pitchFamily="50" charset="-128"/>
              </a:rPr>
              <a:t>电流</a:t>
            </a:r>
            <a:endParaRPr kumimoji="1" lang="ja-JP" altLang="en-US" sz="1000" b="1" dirty="0">
              <a:solidFill>
                <a:schemeClr val="accent1">
                  <a:lumMod val="40000"/>
                  <a:lumOff val="6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8" name="テキスト ボックス 107">
            <a:extLst>
              <a:ext uri="{FF2B5EF4-FFF2-40B4-BE49-F238E27FC236}">
                <a16:creationId xmlns:a16="http://schemas.microsoft.com/office/drawing/2014/main" id="{3C86E477-AF5F-407A-B279-97734DC59CCE}"/>
              </a:ext>
            </a:extLst>
          </p:cNvPr>
          <p:cNvSpPr txBox="1"/>
          <p:nvPr/>
        </p:nvSpPr>
        <p:spPr>
          <a:xfrm>
            <a:off x="3653847" y="1609075"/>
            <a:ext cx="1821332" cy="246221"/>
          </a:xfrm>
          <a:prstGeom prst="rect">
            <a:avLst/>
          </a:prstGeom>
          <a:noFill/>
        </p:spPr>
        <p:txBody>
          <a:bodyPr wrap="none" rtlCol="0">
            <a:spAutoFit/>
          </a:bodyPr>
          <a:lstStyle/>
          <a:p>
            <a:pPr>
              <a:spcBef>
                <a:spcPts val="400"/>
              </a:spcBef>
            </a:pPr>
            <a:r>
              <a:rPr kumimoji="1" lang="en-US" altLang="zh-CN" sz="10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Self Turn ON</a:t>
            </a:r>
            <a:r>
              <a:rPr kumimoji="1" lang="zh-CN" altLang="en-US" sz="10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导致直通电流</a:t>
            </a:r>
            <a:endParaRPr kumimoji="1" lang="ja-JP" altLang="en-US" sz="10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9" name="テキスト ボックス 108">
            <a:extLst>
              <a:ext uri="{FF2B5EF4-FFF2-40B4-BE49-F238E27FC236}">
                <a16:creationId xmlns:a16="http://schemas.microsoft.com/office/drawing/2014/main" id="{1C1F11D0-0834-4BE2-BF41-19D0924E74D6}"/>
              </a:ext>
            </a:extLst>
          </p:cNvPr>
          <p:cNvSpPr txBox="1"/>
          <p:nvPr/>
        </p:nvSpPr>
        <p:spPr>
          <a:xfrm>
            <a:off x="3226860" y="2123542"/>
            <a:ext cx="994183" cy="246221"/>
          </a:xfrm>
          <a:prstGeom prst="rect">
            <a:avLst/>
          </a:prstGeom>
          <a:noFill/>
        </p:spPr>
        <p:txBody>
          <a:bodyPr wrap="none" rtlCol="0">
            <a:spAutoFit/>
          </a:bodyPr>
          <a:lstStyle/>
          <a:p>
            <a:pPr>
              <a:spcBef>
                <a:spcPts val="400"/>
              </a:spcBef>
            </a:pPr>
            <a:r>
              <a:rPr kumimoji="1" lang="en-US" altLang="ja-JP" sz="10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Q1:OFF</a:t>
            </a:r>
            <a:r>
              <a:rPr kumimoji="1" lang="en-US" altLang="ja-JP" sz="1000" b="1"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ja-JP" sz="10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a:t>
            </a:r>
            <a:endParaRPr kumimoji="1" lang="ja-JP" altLang="en-US" sz="10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11" name="直線矢印コネクタ 110">
            <a:extLst>
              <a:ext uri="{FF2B5EF4-FFF2-40B4-BE49-F238E27FC236}">
                <a16:creationId xmlns:a16="http://schemas.microsoft.com/office/drawing/2014/main" id="{973F67BD-AEEB-469F-A470-C73ABB3B4B63}"/>
              </a:ext>
            </a:extLst>
          </p:cNvPr>
          <p:cNvCxnSpPr/>
          <p:nvPr/>
        </p:nvCxnSpPr>
        <p:spPr>
          <a:xfrm>
            <a:off x="4447171" y="2437560"/>
            <a:ext cx="0" cy="118800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2" name="テキスト ボックス 111">
            <a:extLst>
              <a:ext uri="{FF2B5EF4-FFF2-40B4-BE49-F238E27FC236}">
                <a16:creationId xmlns:a16="http://schemas.microsoft.com/office/drawing/2014/main" id="{DE30408F-D467-48C5-ABC6-499601DF30CF}"/>
              </a:ext>
            </a:extLst>
          </p:cNvPr>
          <p:cNvSpPr txBox="1"/>
          <p:nvPr/>
        </p:nvSpPr>
        <p:spPr>
          <a:xfrm>
            <a:off x="3348669" y="2406667"/>
            <a:ext cx="1091966" cy="246221"/>
          </a:xfrm>
          <a:prstGeom prst="rect">
            <a:avLst/>
          </a:prstGeom>
          <a:noFill/>
        </p:spPr>
        <p:txBody>
          <a:bodyPr wrap="none" rtlCol="0">
            <a:spAutoFit/>
          </a:bodyPr>
          <a:lstStyle/>
          <a:p>
            <a:pPr>
              <a:spcBef>
                <a:spcPts val="400"/>
              </a:spcBef>
            </a:pPr>
            <a:r>
              <a:rPr kumimoji="1" lang="en-US" altLang="ja-JP" sz="1000" b="1" dirty="0" err="1">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dV</a:t>
            </a:r>
            <a:r>
              <a:rPr kumimoji="1" lang="en-US" altLang="ja-JP" sz="1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en-US" altLang="ja-JP" sz="1000" b="1" dirty="0" err="1">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dt</a:t>
            </a:r>
            <a:r>
              <a:rPr kumimoji="1" lang="zh-CN" altLang="en-US" sz="1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产生电流</a:t>
            </a:r>
            <a:endParaRPr kumimoji="1" lang="ja-JP" altLang="en-US" sz="1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13" name="テキスト ボックス 112">
            <a:extLst>
              <a:ext uri="{FF2B5EF4-FFF2-40B4-BE49-F238E27FC236}">
                <a16:creationId xmlns:a16="http://schemas.microsoft.com/office/drawing/2014/main" id="{4B9D228F-452F-4B8D-BD71-6A72737AEEE4}"/>
              </a:ext>
            </a:extLst>
          </p:cNvPr>
          <p:cNvSpPr txBox="1"/>
          <p:nvPr/>
        </p:nvSpPr>
        <p:spPr>
          <a:xfrm>
            <a:off x="469130" y="1921609"/>
            <a:ext cx="2816643" cy="830997"/>
          </a:xfrm>
          <a:prstGeom prst="rect">
            <a:avLst/>
          </a:prstGeom>
          <a:noFill/>
        </p:spPr>
        <p:txBody>
          <a:bodyPr wrap="square" rtlCol="0">
            <a:spAutoFit/>
          </a:bodyPr>
          <a:lstStyle/>
          <a:p>
            <a:pPr>
              <a:spcBef>
                <a:spcPts val="400"/>
              </a:spcBef>
            </a:pPr>
            <a:r>
              <a:rPr kumimoji="1"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在桥式电路中，</a:t>
            </a:r>
            <a:r>
              <a:rPr kumimoji="1"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MOSFET</a:t>
            </a:r>
            <a:r>
              <a:rPr kumimoji="1"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的</a:t>
            </a:r>
            <a:r>
              <a:rPr kumimoji="1"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lang="en-US" altLang="zh-CN" sz="1200" baseline="-20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r>
              <a:rPr kumimoji="1"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急剧变化，通过</a:t>
            </a:r>
            <a:r>
              <a:rPr lang="en-US" altLang="ja-JP" sz="1200"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Cdg,Cgs</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导致</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电压的变化，</a:t>
            </a:r>
            <a:b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升高至超过</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 Threshold</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电压时，导致预期以外的</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Turn ON</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14" name="テキスト ボックス 113">
            <a:extLst>
              <a:ext uri="{FF2B5EF4-FFF2-40B4-BE49-F238E27FC236}">
                <a16:creationId xmlns:a16="http://schemas.microsoft.com/office/drawing/2014/main" id="{ABF22A9C-2785-47C8-BF06-B3E8BA953594}"/>
              </a:ext>
            </a:extLst>
          </p:cNvPr>
          <p:cNvSpPr txBox="1"/>
          <p:nvPr/>
        </p:nvSpPr>
        <p:spPr>
          <a:xfrm>
            <a:off x="2889082" y="3419619"/>
            <a:ext cx="1614545" cy="246221"/>
          </a:xfrm>
          <a:prstGeom prst="rect">
            <a:avLst/>
          </a:prstGeom>
          <a:noFill/>
        </p:spPr>
        <p:txBody>
          <a:bodyPr wrap="none" rtlCol="0">
            <a:spAutoFit/>
          </a:bodyPr>
          <a:lstStyle/>
          <a:p>
            <a:pPr>
              <a:spcBef>
                <a:spcPts val="400"/>
              </a:spcBef>
            </a:pPr>
            <a:r>
              <a:rPr kumimoji="1" lang="en-US" altLang="ja-JP" sz="10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Q2:OFF</a:t>
            </a:r>
            <a:r>
              <a:rPr kumimoji="1" lang="en-US" altLang="ja-JP" sz="1000" b="1"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000" b="1" dirty="0">
                <a:solidFill>
                  <a:schemeClr val="accent1">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rPr>
              <a:t>Self Turn </a:t>
            </a:r>
            <a:r>
              <a:rPr kumimoji="1" lang="en-US" altLang="ja-JP" sz="10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ON</a:t>
            </a:r>
            <a:endParaRPr kumimoji="1" lang="ja-JP" altLang="en-US" sz="10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18" name="テキスト ボックス 117">
            <a:extLst>
              <a:ext uri="{FF2B5EF4-FFF2-40B4-BE49-F238E27FC236}">
                <a16:creationId xmlns:a16="http://schemas.microsoft.com/office/drawing/2014/main" id="{FB48B9D7-320E-4CEA-B2C3-520A04382522}"/>
              </a:ext>
            </a:extLst>
          </p:cNvPr>
          <p:cNvSpPr txBox="1"/>
          <p:nvPr/>
        </p:nvSpPr>
        <p:spPr>
          <a:xfrm>
            <a:off x="1529616" y="6001457"/>
            <a:ext cx="702308" cy="276999"/>
          </a:xfrm>
          <a:prstGeom prst="rect">
            <a:avLst/>
          </a:prstGeom>
          <a:noFill/>
        </p:spPr>
        <p:txBody>
          <a:bodyPr wrap="none" rtlCol="0">
            <a:spAutoFit/>
          </a:bodyPr>
          <a:lstStyle/>
          <a:p>
            <a:pPr algn="ct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24" name="直線コネクタ 123">
            <a:extLst>
              <a:ext uri="{FF2B5EF4-FFF2-40B4-BE49-F238E27FC236}">
                <a16:creationId xmlns:a16="http://schemas.microsoft.com/office/drawing/2014/main" id="{E20787BA-B6BD-4276-88CE-3DE89445488B}"/>
              </a:ext>
            </a:extLst>
          </p:cNvPr>
          <p:cNvCxnSpPr/>
          <p:nvPr/>
        </p:nvCxnSpPr>
        <p:spPr>
          <a:xfrm>
            <a:off x="1937930" y="5084826"/>
            <a:ext cx="1264920" cy="0"/>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F9A57FE6-E4DC-4DCD-915B-3FCF57473598}"/>
              </a:ext>
            </a:extLst>
          </p:cNvPr>
          <p:cNvSpPr txBox="1"/>
          <p:nvPr/>
        </p:nvSpPr>
        <p:spPr>
          <a:xfrm rot="10800000" flipV="1">
            <a:off x="1514973" y="4340550"/>
            <a:ext cx="609121" cy="276999"/>
          </a:xfrm>
          <a:prstGeom prst="rect">
            <a:avLst/>
          </a:prstGeom>
          <a:noFill/>
        </p:spPr>
        <p:txBody>
          <a:bodyPr wrap="square" rtlCol="0">
            <a:spAutoFit/>
          </a:bodyPr>
          <a:lstStyle/>
          <a:p>
            <a:pPr>
              <a:spcBef>
                <a:spcPts val="533"/>
              </a:spcBef>
            </a:pPr>
            <a:r>
              <a:rPr lang="en-US" altLang="ja-JP" sz="1200" b="1" dirty="0">
                <a:solidFill>
                  <a:srgbClr val="00B050"/>
                </a:solidFill>
                <a:latin typeface="微软雅黑" panose="020B0503020204020204" pitchFamily="34" charset="-122"/>
                <a:ea typeface="微软雅黑" panose="020B0503020204020204" pitchFamily="34" charset="-122"/>
              </a:rPr>
              <a:t>Good</a:t>
            </a:r>
            <a:endParaRPr lang="ja-JP" altLang="en-US" sz="1200" b="1" dirty="0">
              <a:solidFill>
                <a:srgbClr val="00B050"/>
              </a:solidFill>
              <a:latin typeface="微软雅黑" panose="020B0503020204020204" pitchFamily="34" charset="-122"/>
              <a:ea typeface="微软雅黑" panose="020B0503020204020204" pitchFamily="34" charset="-122"/>
            </a:endParaRPr>
          </a:p>
        </p:txBody>
      </p:sp>
      <p:sp>
        <p:nvSpPr>
          <p:cNvPr id="131" name="テキスト ボックス 130">
            <a:extLst>
              <a:ext uri="{FF2B5EF4-FFF2-40B4-BE49-F238E27FC236}">
                <a16:creationId xmlns:a16="http://schemas.microsoft.com/office/drawing/2014/main" id="{F5D06D7C-75C8-4DF2-B6EC-D81E773CA0FF}"/>
              </a:ext>
            </a:extLst>
          </p:cNvPr>
          <p:cNvSpPr txBox="1"/>
          <p:nvPr/>
        </p:nvSpPr>
        <p:spPr>
          <a:xfrm rot="16200000">
            <a:off x="-144377" y="5325378"/>
            <a:ext cx="2153154" cy="253916"/>
          </a:xfrm>
          <a:prstGeom prst="rect">
            <a:avLst/>
          </a:prstGeom>
          <a:noFill/>
        </p:spPr>
        <p:txBody>
          <a:bodyPr wrap="none"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 threshold voltage (MIN.)</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2" name="テキスト ボックス 131">
            <a:extLst>
              <a:ext uri="{FF2B5EF4-FFF2-40B4-BE49-F238E27FC236}">
                <a16:creationId xmlns:a16="http://schemas.microsoft.com/office/drawing/2014/main" id="{C98B49F5-91C4-44AC-BE37-B04B423C2E40}"/>
              </a:ext>
            </a:extLst>
          </p:cNvPr>
          <p:cNvSpPr txBox="1"/>
          <p:nvPr/>
        </p:nvSpPr>
        <p:spPr>
          <a:xfrm>
            <a:off x="1015243" y="4359242"/>
            <a:ext cx="340158" cy="230832"/>
          </a:xfrm>
          <a:prstGeom prst="rect">
            <a:avLst/>
          </a:prstGeom>
          <a:noFill/>
        </p:spPr>
        <p:txBody>
          <a:bodyPr wrap="none" rtlCol="0">
            <a:spAutoFit/>
          </a:bodyPr>
          <a:lstStyle/>
          <a:p>
            <a:pPr>
              <a:spcBef>
                <a:spcPts val="400"/>
              </a:spcBef>
            </a:pP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endParaRPr kumimoji="1" lang="ja-JP"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3" name="テキスト ボックス 142">
            <a:extLst>
              <a:ext uri="{FF2B5EF4-FFF2-40B4-BE49-F238E27FC236}">
                <a16:creationId xmlns:a16="http://schemas.microsoft.com/office/drawing/2014/main" id="{F9832B5E-6CE0-4B72-BE16-0F50F249628F}"/>
              </a:ext>
            </a:extLst>
          </p:cNvPr>
          <p:cNvSpPr txBox="1"/>
          <p:nvPr/>
        </p:nvSpPr>
        <p:spPr>
          <a:xfrm>
            <a:off x="2294676" y="5983477"/>
            <a:ext cx="1096199" cy="276999"/>
          </a:xfrm>
          <a:prstGeom prst="rect">
            <a:avLst/>
          </a:prstGeom>
          <a:noFill/>
        </p:spPr>
        <p:txBody>
          <a:bodyPr wrap="none" rtlCol="0">
            <a:spAutoFit/>
          </a:bodyPr>
          <a:lstStyle/>
          <a:p>
            <a:pPr algn="ctr">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Competitor</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6" name="正方形/長方形 155">
            <a:extLst>
              <a:ext uri="{FF2B5EF4-FFF2-40B4-BE49-F238E27FC236}">
                <a16:creationId xmlns:a16="http://schemas.microsoft.com/office/drawing/2014/main" id="{D4606BF4-AD3C-4BA2-8F02-29316E61686E}"/>
              </a:ext>
            </a:extLst>
          </p:cNvPr>
          <p:cNvSpPr/>
          <p:nvPr/>
        </p:nvSpPr>
        <p:spPr>
          <a:xfrm>
            <a:off x="5925746" y="1821002"/>
            <a:ext cx="5754977" cy="972000"/>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2" name="テキスト ボックス 161">
            <a:extLst>
              <a:ext uri="{FF2B5EF4-FFF2-40B4-BE49-F238E27FC236}">
                <a16:creationId xmlns:a16="http://schemas.microsoft.com/office/drawing/2014/main" id="{CF9E3D8B-0386-48D7-90D0-1EC163BA9A46}"/>
              </a:ext>
            </a:extLst>
          </p:cNvPr>
          <p:cNvSpPr txBox="1"/>
          <p:nvPr/>
        </p:nvSpPr>
        <p:spPr>
          <a:xfrm>
            <a:off x="6826022" y="1941917"/>
            <a:ext cx="3797835" cy="789960"/>
          </a:xfrm>
          <a:prstGeom prst="rect">
            <a:avLst/>
          </a:prstGeom>
          <a:noFill/>
        </p:spPr>
        <p:txBody>
          <a:bodyPr wrap="none" rtlCol="0">
            <a:spAutoFit/>
          </a:bodyPr>
          <a:lstStyle/>
          <a:p>
            <a:pPr marL="285750" indent="-285750">
              <a:spcBef>
                <a:spcPts val="400"/>
              </a:spcBef>
              <a:buFont typeface="Wingdings" panose="05000000000000000000" pitchFamily="2" charset="2"/>
              <a:buChar char="ü"/>
            </a:pP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ROHM</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品，</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Vth</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高，无需负</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Bias</a:t>
            </a: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marL="285750" indent="-285750">
              <a:spcBef>
                <a:spcPts val="400"/>
              </a:spcBef>
              <a:buFont typeface="Wingdings" panose="05000000000000000000" pitchFamily="2" charset="2"/>
              <a:buChar char="ü"/>
            </a:pP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容量比</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en-US" altLang="ja-JP" sz="1400"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Crss</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en-US" altLang="ja-JP" sz="1400"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Ciss</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改善效果，</a:t>
            </a:r>
            <a:b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使</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Vth</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下降的高温时，同样正</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Surge</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没问题</a:t>
            </a: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6" name="テキスト ボックス 165">
            <a:extLst>
              <a:ext uri="{FF2B5EF4-FFF2-40B4-BE49-F238E27FC236}">
                <a16:creationId xmlns:a16="http://schemas.microsoft.com/office/drawing/2014/main" id="{E9CBAC5C-7E5D-48C4-ABFF-6E84C4CF86C4}"/>
              </a:ext>
            </a:extLst>
          </p:cNvPr>
          <p:cNvSpPr txBox="1"/>
          <p:nvPr/>
        </p:nvSpPr>
        <p:spPr>
          <a:xfrm>
            <a:off x="6009556" y="4268320"/>
            <a:ext cx="761747"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400V/div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7" name="テキスト ボックス 166">
            <a:extLst>
              <a:ext uri="{FF2B5EF4-FFF2-40B4-BE49-F238E27FC236}">
                <a16:creationId xmlns:a16="http://schemas.microsoft.com/office/drawing/2014/main" id="{D5224027-F831-421B-9354-233432C44AB8}"/>
              </a:ext>
            </a:extLst>
          </p:cNvPr>
          <p:cNvSpPr txBox="1"/>
          <p:nvPr/>
        </p:nvSpPr>
        <p:spPr>
          <a:xfrm>
            <a:off x="6167603" y="4105496"/>
            <a:ext cx="466794"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8" name="二等辺三角形 167">
            <a:extLst>
              <a:ext uri="{FF2B5EF4-FFF2-40B4-BE49-F238E27FC236}">
                <a16:creationId xmlns:a16="http://schemas.microsoft.com/office/drawing/2014/main" id="{9BE13695-C824-4483-8EF3-158B5563B98D}"/>
              </a:ext>
            </a:extLst>
          </p:cNvPr>
          <p:cNvSpPr/>
          <p:nvPr/>
        </p:nvSpPr>
        <p:spPr>
          <a:xfrm rot="5400000">
            <a:off x="6555492" y="4213721"/>
            <a:ext cx="108000" cy="108000"/>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9" name="テキスト ボックス 168">
            <a:extLst>
              <a:ext uri="{FF2B5EF4-FFF2-40B4-BE49-F238E27FC236}">
                <a16:creationId xmlns:a16="http://schemas.microsoft.com/office/drawing/2014/main" id="{3185535C-9BFF-462C-88E1-E89B2B6C9F33}"/>
              </a:ext>
            </a:extLst>
          </p:cNvPr>
          <p:cNvSpPr txBox="1"/>
          <p:nvPr/>
        </p:nvSpPr>
        <p:spPr>
          <a:xfrm>
            <a:off x="6013168" y="5159710"/>
            <a:ext cx="761747"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400V/div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0" name="テキスト ボックス 169">
            <a:extLst>
              <a:ext uri="{FF2B5EF4-FFF2-40B4-BE49-F238E27FC236}">
                <a16:creationId xmlns:a16="http://schemas.microsoft.com/office/drawing/2014/main" id="{CDDED693-CD3B-4432-A989-984D61B87FF1}"/>
              </a:ext>
            </a:extLst>
          </p:cNvPr>
          <p:cNvSpPr txBox="1"/>
          <p:nvPr/>
        </p:nvSpPr>
        <p:spPr>
          <a:xfrm>
            <a:off x="6148355" y="5004506"/>
            <a:ext cx="466794"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1" name="二等辺三角形 170">
            <a:extLst>
              <a:ext uri="{FF2B5EF4-FFF2-40B4-BE49-F238E27FC236}">
                <a16:creationId xmlns:a16="http://schemas.microsoft.com/office/drawing/2014/main" id="{D0A7E7FA-71A9-44F3-BBA7-2DE915E3CBEE}"/>
              </a:ext>
            </a:extLst>
          </p:cNvPr>
          <p:cNvSpPr/>
          <p:nvPr/>
        </p:nvSpPr>
        <p:spPr>
          <a:xfrm rot="5400000">
            <a:off x="6559104" y="5120351"/>
            <a:ext cx="108000" cy="108000"/>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2" name="テキスト ボックス 171">
            <a:extLst>
              <a:ext uri="{FF2B5EF4-FFF2-40B4-BE49-F238E27FC236}">
                <a16:creationId xmlns:a16="http://schemas.microsoft.com/office/drawing/2014/main" id="{94BBE13B-2A34-4D5D-87D0-857E881D8396}"/>
              </a:ext>
            </a:extLst>
          </p:cNvPr>
          <p:cNvSpPr txBox="1"/>
          <p:nvPr/>
        </p:nvSpPr>
        <p:spPr>
          <a:xfrm>
            <a:off x="6107890" y="6220851"/>
            <a:ext cx="604653"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5V/div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3" name="テキスト ボックス 172">
            <a:extLst>
              <a:ext uri="{FF2B5EF4-FFF2-40B4-BE49-F238E27FC236}">
                <a16:creationId xmlns:a16="http://schemas.microsoft.com/office/drawing/2014/main" id="{841A3CBC-98BB-4B94-9F0A-6390AB909BAE}"/>
              </a:ext>
            </a:extLst>
          </p:cNvPr>
          <p:cNvSpPr txBox="1"/>
          <p:nvPr/>
        </p:nvSpPr>
        <p:spPr>
          <a:xfrm>
            <a:off x="6151637" y="5989447"/>
            <a:ext cx="463588"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4" name="二等辺三角形 173">
            <a:extLst>
              <a:ext uri="{FF2B5EF4-FFF2-40B4-BE49-F238E27FC236}">
                <a16:creationId xmlns:a16="http://schemas.microsoft.com/office/drawing/2014/main" id="{284338B6-B951-469A-B320-FDC7D4A283CD}"/>
              </a:ext>
            </a:extLst>
          </p:cNvPr>
          <p:cNvSpPr/>
          <p:nvPr/>
        </p:nvSpPr>
        <p:spPr>
          <a:xfrm rot="5400000">
            <a:off x="6531906" y="6067192"/>
            <a:ext cx="108000" cy="108000"/>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5" name="テキスト ボックス 174">
            <a:extLst>
              <a:ext uri="{FF2B5EF4-FFF2-40B4-BE49-F238E27FC236}">
                <a16:creationId xmlns:a16="http://schemas.microsoft.com/office/drawing/2014/main" id="{194EC90A-D42B-4199-9EA4-ACD2A9943AEE}"/>
              </a:ext>
            </a:extLst>
          </p:cNvPr>
          <p:cNvSpPr txBox="1"/>
          <p:nvPr/>
        </p:nvSpPr>
        <p:spPr>
          <a:xfrm>
            <a:off x="8394276" y="4360237"/>
            <a:ext cx="686406"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25A/div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6" name="テキスト ボックス 175">
            <a:extLst>
              <a:ext uri="{FF2B5EF4-FFF2-40B4-BE49-F238E27FC236}">
                <a16:creationId xmlns:a16="http://schemas.microsoft.com/office/drawing/2014/main" id="{9D2F4160-2166-4237-9E2E-F496DC229FF7}"/>
              </a:ext>
            </a:extLst>
          </p:cNvPr>
          <p:cNvSpPr txBox="1"/>
          <p:nvPr/>
        </p:nvSpPr>
        <p:spPr>
          <a:xfrm>
            <a:off x="8498983" y="4098353"/>
            <a:ext cx="393056"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7" name="二等辺三角形 176">
            <a:extLst>
              <a:ext uri="{FF2B5EF4-FFF2-40B4-BE49-F238E27FC236}">
                <a16:creationId xmlns:a16="http://schemas.microsoft.com/office/drawing/2014/main" id="{F783923F-53DF-4E76-90A7-B3B963E6A129}"/>
              </a:ext>
            </a:extLst>
          </p:cNvPr>
          <p:cNvSpPr/>
          <p:nvPr/>
        </p:nvSpPr>
        <p:spPr>
          <a:xfrm rot="16200000" flipH="1">
            <a:off x="8445648" y="4206215"/>
            <a:ext cx="108000" cy="108000"/>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8" name="テキスト ボックス 177">
            <a:extLst>
              <a:ext uri="{FF2B5EF4-FFF2-40B4-BE49-F238E27FC236}">
                <a16:creationId xmlns:a16="http://schemas.microsoft.com/office/drawing/2014/main" id="{03248A06-A632-44F1-8091-576AFC6325E3}"/>
              </a:ext>
            </a:extLst>
          </p:cNvPr>
          <p:cNvSpPr txBox="1"/>
          <p:nvPr/>
        </p:nvSpPr>
        <p:spPr>
          <a:xfrm>
            <a:off x="8394276" y="5270843"/>
            <a:ext cx="686406"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25A/div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9" name="テキスト ボックス 178">
            <a:extLst>
              <a:ext uri="{FF2B5EF4-FFF2-40B4-BE49-F238E27FC236}">
                <a16:creationId xmlns:a16="http://schemas.microsoft.com/office/drawing/2014/main" id="{3C64AC45-0C7E-4F53-BF7C-C805D81F4577}"/>
              </a:ext>
            </a:extLst>
          </p:cNvPr>
          <p:cNvSpPr txBox="1"/>
          <p:nvPr/>
        </p:nvSpPr>
        <p:spPr>
          <a:xfrm>
            <a:off x="8498983" y="5008959"/>
            <a:ext cx="393056"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0" name="二等辺三角形 179">
            <a:extLst>
              <a:ext uri="{FF2B5EF4-FFF2-40B4-BE49-F238E27FC236}">
                <a16:creationId xmlns:a16="http://schemas.microsoft.com/office/drawing/2014/main" id="{23FFD475-1CDD-480A-B137-4B0F47FF3440}"/>
              </a:ext>
            </a:extLst>
          </p:cNvPr>
          <p:cNvSpPr/>
          <p:nvPr/>
        </p:nvSpPr>
        <p:spPr>
          <a:xfrm rot="16200000" flipH="1">
            <a:off x="8445648" y="5116821"/>
            <a:ext cx="108000" cy="108000"/>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84" name="直線コネクタ 183">
            <a:extLst>
              <a:ext uri="{FF2B5EF4-FFF2-40B4-BE49-F238E27FC236}">
                <a16:creationId xmlns:a16="http://schemas.microsoft.com/office/drawing/2014/main" id="{61361ED4-5BF4-4201-A4C4-AEF8B0FF31C4}"/>
              </a:ext>
            </a:extLst>
          </p:cNvPr>
          <p:cNvCxnSpPr>
            <a:cxnSpLocks/>
          </p:cNvCxnSpPr>
          <p:nvPr/>
        </p:nvCxnSpPr>
        <p:spPr>
          <a:xfrm>
            <a:off x="9140752" y="4708814"/>
            <a:ext cx="2395928" cy="0"/>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85" name="テキスト ボックス 184">
            <a:extLst>
              <a:ext uri="{FF2B5EF4-FFF2-40B4-BE49-F238E27FC236}">
                <a16:creationId xmlns:a16="http://schemas.microsoft.com/office/drawing/2014/main" id="{C80EB718-04DD-4804-AB64-27E8A5301712}"/>
              </a:ext>
            </a:extLst>
          </p:cNvPr>
          <p:cNvSpPr txBox="1"/>
          <p:nvPr/>
        </p:nvSpPr>
        <p:spPr>
          <a:xfrm>
            <a:off x="10480817" y="4464389"/>
            <a:ext cx="1061509" cy="253916"/>
          </a:xfrm>
          <a:prstGeom prst="rect">
            <a:avLst/>
          </a:prstGeom>
          <a:noFill/>
        </p:spPr>
        <p:txBody>
          <a:bodyPr wrap="none" rtlCol="0">
            <a:spAutoFit/>
          </a:bodyPr>
          <a:lstStyle/>
          <a:p>
            <a:pPr>
              <a:spcBef>
                <a:spcPts val="400"/>
              </a:spcBef>
            </a:pPr>
            <a:r>
              <a:rPr kumimoji="1" lang="en-US" altLang="ja-JP" sz="105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Vth(Min):2.8V</a:t>
            </a:r>
            <a:endParaRPr kumimoji="1" lang="ja-JP" altLang="en-US" sz="105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7" name="楕円 186">
            <a:extLst>
              <a:ext uri="{FF2B5EF4-FFF2-40B4-BE49-F238E27FC236}">
                <a16:creationId xmlns:a16="http://schemas.microsoft.com/office/drawing/2014/main" id="{0988FC15-FD29-44C0-AA50-3D11F16FD0EC}"/>
              </a:ext>
            </a:extLst>
          </p:cNvPr>
          <p:cNvSpPr/>
          <p:nvPr/>
        </p:nvSpPr>
        <p:spPr>
          <a:xfrm>
            <a:off x="7194186" y="5958967"/>
            <a:ext cx="981008" cy="307777"/>
          </a:xfrm>
          <a:prstGeom prst="ellipse">
            <a:avLst/>
          </a:prstGeom>
          <a:noFill/>
          <a:ln w="9525">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89" name="グラフィックス 188" descr="矢印: 直線 単色塗りつぶし">
            <a:extLst>
              <a:ext uri="{FF2B5EF4-FFF2-40B4-BE49-F238E27FC236}">
                <a16:creationId xmlns:a16="http://schemas.microsoft.com/office/drawing/2014/main" id="{CD6165F0-8C98-4309-B3D1-ED6283FDB60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061982" flipH="1">
            <a:off x="8147610" y="5293107"/>
            <a:ext cx="1310349" cy="1101268"/>
          </a:xfrm>
          <a:prstGeom prst="rect">
            <a:avLst/>
          </a:prstGeom>
        </p:spPr>
      </p:pic>
      <p:sp>
        <p:nvSpPr>
          <p:cNvPr id="192" name="二等辺三角形 191">
            <a:extLst>
              <a:ext uri="{FF2B5EF4-FFF2-40B4-BE49-F238E27FC236}">
                <a16:creationId xmlns:a16="http://schemas.microsoft.com/office/drawing/2014/main" id="{AC0AFA1C-2B03-4593-93C2-09950B358360}"/>
              </a:ext>
            </a:extLst>
          </p:cNvPr>
          <p:cNvSpPr/>
          <p:nvPr/>
        </p:nvSpPr>
        <p:spPr>
          <a:xfrm rot="5400000">
            <a:off x="9053988" y="5153523"/>
            <a:ext cx="108000" cy="108000"/>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3" name="テキスト ボックス 192">
            <a:extLst>
              <a:ext uri="{FF2B5EF4-FFF2-40B4-BE49-F238E27FC236}">
                <a16:creationId xmlns:a16="http://schemas.microsoft.com/office/drawing/2014/main" id="{779ED62C-D126-4280-A4E4-ADEBA15094AC}"/>
              </a:ext>
            </a:extLst>
          </p:cNvPr>
          <p:cNvSpPr txBox="1"/>
          <p:nvPr/>
        </p:nvSpPr>
        <p:spPr>
          <a:xfrm>
            <a:off x="8852768" y="5589917"/>
            <a:ext cx="453970" cy="253916"/>
          </a:xfrm>
          <a:prstGeom prst="rect">
            <a:avLst/>
          </a:prstGeom>
          <a:noFill/>
        </p:spPr>
        <p:txBody>
          <a:bodyPr wrap="none" rtlCol="0">
            <a:spAutoFit/>
          </a:bodyPr>
          <a:lstStyle/>
          <a:p>
            <a:pPr>
              <a:spcBef>
                <a:spcPts val="400"/>
              </a:spcBef>
            </a:pPr>
            <a:r>
              <a:rPr lang="zh-CN" altLang="en-US" sz="105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放大</a:t>
            </a:r>
            <a:endParaRPr kumimoji="1"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4" name="テキスト ボックス 193">
            <a:extLst>
              <a:ext uri="{FF2B5EF4-FFF2-40B4-BE49-F238E27FC236}">
                <a16:creationId xmlns:a16="http://schemas.microsoft.com/office/drawing/2014/main" id="{47644569-D1A7-40F3-BB30-ED4541862F86}"/>
              </a:ext>
            </a:extLst>
          </p:cNvPr>
          <p:cNvSpPr txBox="1"/>
          <p:nvPr/>
        </p:nvSpPr>
        <p:spPr>
          <a:xfrm>
            <a:off x="6246607" y="3319936"/>
            <a:ext cx="2936830"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Hi-side Double Pulse Test (Tj:175</a:t>
            </a:r>
            <a:r>
              <a:rPr lang="en-US" altLang="ja-JP" sz="1200" b="1"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°C)</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5" name="テキスト ボックス 194">
            <a:extLst>
              <a:ext uri="{FF2B5EF4-FFF2-40B4-BE49-F238E27FC236}">
                <a16:creationId xmlns:a16="http://schemas.microsoft.com/office/drawing/2014/main" id="{BF741C6D-A0B8-47C6-9D7E-E79CB8110CA5}"/>
              </a:ext>
            </a:extLst>
          </p:cNvPr>
          <p:cNvSpPr txBox="1"/>
          <p:nvPr/>
        </p:nvSpPr>
        <p:spPr>
          <a:xfrm>
            <a:off x="6632225" y="3568709"/>
            <a:ext cx="854721" cy="253916"/>
          </a:xfrm>
          <a:prstGeom prst="rect">
            <a:avLst/>
          </a:prstGeom>
          <a:noFill/>
        </p:spPr>
        <p:txBody>
          <a:bodyPr wrap="none" rtlCol="0">
            <a:spAutoFit/>
          </a:bodyPr>
          <a:lstStyle/>
          <a:p>
            <a:pPr>
              <a:spcBef>
                <a:spcPts val="400"/>
              </a:spcBef>
            </a:pPr>
            <a:r>
              <a:rPr kumimoji="1" lang="en-US" altLang="ja-JP" sz="105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8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DS(Hi-side)</a:t>
            </a:r>
            <a:endParaRPr kumimoji="1" lang="ja-JP" altLang="en-US" sz="105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6" name="テキスト ボックス 195">
            <a:extLst>
              <a:ext uri="{FF2B5EF4-FFF2-40B4-BE49-F238E27FC236}">
                <a16:creationId xmlns:a16="http://schemas.microsoft.com/office/drawing/2014/main" id="{0E17299D-92F2-4B83-A792-79F1E1F991F7}"/>
              </a:ext>
            </a:extLst>
          </p:cNvPr>
          <p:cNvSpPr txBox="1"/>
          <p:nvPr/>
        </p:nvSpPr>
        <p:spPr>
          <a:xfrm>
            <a:off x="7656718" y="3764035"/>
            <a:ext cx="780983" cy="253916"/>
          </a:xfrm>
          <a:prstGeom prst="rect">
            <a:avLst/>
          </a:prstGeom>
          <a:noFill/>
        </p:spPr>
        <p:txBody>
          <a:bodyPr wrap="none" rtlCol="0">
            <a:spAutoFit/>
          </a:bodyPr>
          <a:lstStyle/>
          <a:p>
            <a:pPr>
              <a:spcBef>
                <a:spcPts val="400"/>
              </a:spcBef>
            </a:pPr>
            <a:r>
              <a:rPr kumimoji="1" lang="en-US" altLang="ja-JP" sz="1050"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I</a:t>
            </a:r>
            <a:r>
              <a:rPr kumimoji="1" lang="en-US" altLang="ja-JP" sz="800"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DS(Hi-side)</a:t>
            </a:r>
            <a:endParaRPr kumimoji="1" lang="ja-JP" altLang="en-US" sz="1050"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7" name="テキスト ボックス 196">
            <a:extLst>
              <a:ext uri="{FF2B5EF4-FFF2-40B4-BE49-F238E27FC236}">
                <a16:creationId xmlns:a16="http://schemas.microsoft.com/office/drawing/2014/main" id="{3D0473E7-10EC-48E9-BCAC-A66F4FD5462C}"/>
              </a:ext>
            </a:extLst>
          </p:cNvPr>
          <p:cNvSpPr txBox="1"/>
          <p:nvPr/>
        </p:nvSpPr>
        <p:spPr>
          <a:xfrm>
            <a:off x="7654150" y="4462766"/>
            <a:ext cx="870751" cy="253916"/>
          </a:xfrm>
          <a:prstGeom prst="rect">
            <a:avLst/>
          </a:prstGeom>
          <a:noFill/>
        </p:spPr>
        <p:txBody>
          <a:bodyPr wrap="none" rtlCol="0">
            <a:spAutoFit/>
          </a:bodyPr>
          <a:lstStyle/>
          <a:p>
            <a:pPr>
              <a:spcBef>
                <a:spcPts val="400"/>
              </a:spcBef>
            </a:pPr>
            <a:r>
              <a:rPr kumimoji="1" lang="en-US" altLang="ja-JP" sz="105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8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DS(Lo-side)</a:t>
            </a:r>
            <a:endParaRPr kumimoji="1" lang="ja-JP" altLang="en-US" sz="105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8" name="テキスト ボックス 197">
            <a:extLst>
              <a:ext uri="{FF2B5EF4-FFF2-40B4-BE49-F238E27FC236}">
                <a16:creationId xmlns:a16="http://schemas.microsoft.com/office/drawing/2014/main" id="{29861177-5328-443C-9F08-ED597B3E9453}"/>
              </a:ext>
            </a:extLst>
          </p:cNvPr>
          <p:cNvSpPr txBox="1"/>
          <p:nvPr/>
        </p:nvSpPr>
        <p:spPr>
          <a:xfrm>
            <a:off x="6644885" y="4458932"/>
            <a:ext cx="792205" cy="253916"/>
          </a:xfrm>
          <a:prstGeom prst="rect">
            <a:avLst/>
          </a:prstGeom>
          <a:noFill/>
        </p:spPr>
        <p:txBody>
          <a:bodyPr wrap="none" rtlCol="0">
            <a:spAutoFit/>
          </a:bodyPr>
          <a:lstStyle/>
          <a:p>
            <a:pPr>
              <a:spcBef>
                <a:spcPts val="400"/>
              </a:spcBef>
            </a:pPr>
            <a:r>
              <a:rPr kumimoji="1" lang="en-US" altLang="ja-JP" sz="1050"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I</a:t>
            </a:r>
            <a:r>
              <a:rPr kumimoji="1" lang="en-US" altLang="ja-JP" sz="800"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DS(Lo-side)</a:t>
            </a:r>
            <a:endParaRPr kumimoji="1" lang="ja-JP" altLang="en-US" sz="1050"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9" name="テキスト ボックス 198">
            <a:extLst>
              <a:ext uri="{FF2B5EF4-FFF2-40B4-BE49-F238E27FC236}">
                <a16:creationId xmlns:a16="http://schemas.microsoft.com/office/drawing/2014/main" id="{220D454B-DC65-4379-9F91-F10D2322DD16}"/>
              </a:ext>
            </a:extLst>
          </p:cNvPr>
          <p:cNvSpPr txBox="1"/>
          <p:nvPr/>
        </p:nvSpPr>
        <p:spPr>
          <a:xfrm>
            <a:off x="7654363" y="5270843"/>
            <a:ext cx="853119" cy="253916"/>
          </a:xfrm>
          <a:prstGeom prst="rect">
            <a:avLst/>
          </a:prstGeom>
          <a:noFill/>
        </p:spPr>
        <p:txBody>
          <a:bodyPr wrap="none" rtlCol="0">
            <a:spAutoFit/>
          </a:bodyPr>
          <a:lstStyle/>
          <a:p>
            <a:pPr>
              <a:spcBef>
                <a:spcPts val="400"/>
              </a:spcBef>
            </a:pPr>
            <a:r>
              <a:rPr kumimoji="1" lang="en-US" altLang="ja-JP" sz="105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8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GS(Hi-side)</a:t>
            </a:r>
            <a:endParaRPr kumimoji="1" lang="ja-JP" altLang="en-US" sz="105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0" name="テキスト ボックス 199">
            <a:extLst>
              <a:ext uri="{FF2B5EF4-FFF2-40B4-BE49-F238E27FC236}">
                <a16:creationId xmlns:a16="http://schemas.microsoft.com/office/drawing/2014/main" id="{EBA2FC4D-FF0C-4957-A879-B4462C05C9B7}"/>
              </a:ext>
            </a:extLst>
          </p:cNvPr>
          <p:cNvSpPr txBox="1"/>
          <p:nvPr/>
        </p:nvSpPr>
        <p:spPr>
          <a:xfrm>
            <a:off x="7658715" y="5713218"/>
            <a:ext cx="869149" cy="253916"/>
          </a:xfrm>
          <a:prstGeom prst="rect">
            <a:avLst/>
          </a:prstGeom>
          <a:noFill/>
        </p:spPr>
        <p:txBody>
          <a:bodyPr wrap="none" rtlCol="0">
            <a:spAutoFit/>
          </a:bodyPr>
          <a:lstStyle/>
          <a:p>
            <a:pPr>
              <a:spcBef>
                <a:spcPts val="400"/>
              </a:spcBef>
            </a:pPr>
            <a:r>
              <a:rPr kumimoji="1" lang="en-US" altLang="ja-JP" sz="1050"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800"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GS(Lo-side)</a:t>
            </a:r>
            <a:endParaRPr kumimoji="1" lang="ja-JP" altLang="en-US" sz="1050"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1" name="テキスト ボックス 200">
            <a:extLst>
              <a:ext uri="{FF2B5EF4-FFF2-40B4-BE49-F238E27FC236}">
                <a16:creationId xmlns:a16="http://schemas.microsoft.com/office/drawing/2014/main" id="{7DABBCDA-B074-48DC-B0AD-C54611CA45E3}"/>
              </a:ext>
            </a:extLst>
          </p:cNvPr>
          <p:cNvSpPr txBox="1"/>
          <p:nvPr/>
        </p:nvSpPr>
        <p:spPr>
          <a:xfrm>
            <a:off x="9134413" y="4462766"/>
            <a:ext cx="604653"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1V/div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9" name="テキスト ボックス 208">
            <a:extLst>
              <a:ext uri="{FF2B5EF4-FFF2-40B4-BE49-F238E27FC236}">
                <a16:creationId xmlns:a16="http://schemas.microsoft.com/office/drawing/2014/main" id="{77522216-CE8E-4234-AE00-4170ED636DC4}"/>
              </a:ext>
            </a:extLst>
          </p:cNvPr>
          <p:cNvSpPr txBox="1"/>
          <p:nvPr/>
        </p:nvSpPr>
        <p:spPr>
          <a:xfrm>
            <a:off x="9137281" y="5209663"/>
            <a:ext cx="869149" cy="253916"/>
          </a:xfrm>
          <a:prstGeom prst="rect">
            <a:avLst/>
          </a:prstGeom>
          <a:noFill/>
        </p:spPr>
        <p:txBody>
          <a:bodyPr wrap="none" rtlCol="0">
            <a:spAutoFit/>
          </a:bodyPr>
          <a:lstStyle/>
          <a:p>
            <a:pPr>
              <a:spcBef>
                <a:spcPts val="400"/>
              </a:spcBef>
            </a:pPr>
            <a:r>
              <a:rPr kumimoji="1" lang="en-US" altLang="ja-JP" sz="1050"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800"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GS(Lo-side)</a:t>
            </a:r>
            <a:endParaRPr kumimoji="1" lang="ja-JP" altLang="en-US" sz="1050"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10" name="テキスト ボックス 209">
            <a:extLst>
              <a:ext uri="{FF2B5EF4-FFF2-40B4-BE49-F238E27FC236}">
                <a16:creationId xmlns:a16="http://schemas.microsoft.com/office/drawing/2014/main" id="{83B5DD97-FFB1-49BF-8F97-87C2195B0574}"/>
              </a:ext>
            </a:extLst>
          </p:cNvPr>
          <p:cNvSpPr txBox="1"/>
          <p:nvPr/>
        </p:nvSpPr>
        <p:spPr>
          <a:xfrm>
            <a:off x="8380015" y="6220851"/>
            <a:ext cx="881973"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50nsec/div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11" name="テキスト ボックス 210">
            <a:extLst>
              <a:ext uri="{FF2B5EF4-FFF2-40B4-BE49-F238E27FC236}">
                <a16:creationId xmlns:a16="http://schemas.microsoft.com/office/drawing/2014/main" id="{8AA16E80-3991-4639-B06D-0952572884C9}"/>
              </a:ext>
            </a:extLst>
          </p:cNvPr>
          <p:cNvSpPr txBox="1"/>
          <p:nvPr/>
        </p:nvSpPr>
        <p:spPr>
          <a:xfrm>
            <a:off x="10761452" y="5517523"/>
            <a:ext cx="881973"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50nsec/div</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33" name="グラフィックス 132" descr="アイデアが浮かんだ人 単色塗りつぶし">
            <a:extLst>
              <a:ext uri="{FF2B5EF4-FFF2-40B4-BE49-F238E27FC236}">
                <a16:creationId xmlns:a16="http://schemas.microsoft.com/office/drawing/2014/main" id="{44A7514D-03CF-46A7-A1D5-A16587AEED7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18295" y="1824446"/>
            <a:ext cx="720000" cy="720000"/>
          </a:xfrm>
          <a:prstGeom prst="rect">
            <a:avLst/>
          </a:prstGeom>
        </p:spPr>
      </p:pic>
      <p:sp>
        <p:nvSpPr>
          <p:cNvPr id="137" name="テキスト ボックス 136">
            <a:extLst>
              <a:ext uri="{FF2B5EF4-FFF2-40B4-BE49-F238E27FC236}">
                <a16:creationId xmlns:a16="http://schemas.microsoft.com/office/drawing/2014/main" id="{050D6AEF-CAF0-4DF5-8FF2-DE42C652FB21}"/>
              </a:ext>
            </a:extLst>
          </p:cNvPr>
          <p:cNvSpPr txBox="1"/>
          <p:nvPr/>
        </p:nvSpPr>
        <p:spPr>
          <a:xfrm>
            <a:off x="6011994" y="2459853"/>
            <a:ext cx="813941" cy="369332"/>
          </a:xfrm>
          <a:prstGeom prst="rect">
            <a:avLst/>
          </a:prstGeom>
          <a:noFill/>
        </p:spPr>
        <p:txBody>
          <a:bodyPr wrap="none" rtlCol="0">
            <a:spAutoFit/>
          </a:bodyPr>
          <a:lstStyle/>
          <a:p>
            <a:pPr>
              <a:spcBef>
                <a:spcPts val="400"/>
              </a:spcBef>
            </a:pPr>
            <a:r>
              <a:rPr kumimoji="1" lang="en-US" altLang="ja-JP"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Point</a:t>
            </a:r>
            <a:endParaRPr kumimoji="1" lang="ja-JP" altLang="en-US"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3" name="テキスト ボックス 162">
            <a:extLst>
              <a:ext uri="{FF2B5EF4-FFF2-40B4-BE49-F238E27FC236}">
                <a16:creationId xmlns:a16="http://schemas.microsoft.com/office/drawing/2014/main" id="{0C19BA67-E22A-4BD3-9A69-14B7905D093F}"/>
              </a:ext>
            </a:extLst>
          </p:cNvPr>
          <p:cNvSpPr txBox="1"/>
          <p:nvPr/>
        </p:nvSpPr>
        <p:spPr>
          <a:xfrm>
            <a:off x="313236" y="3732186"/>
            <a:ext cx="2834430" cy="369332"/>
          </a:xfrm>
          <a:prstGeom prst="rect">
            <a:avLst/>
          </a:prstGeom>
          <a:noFill/>
        </p:spPr>
        <p:txBody>
          <a:bodyPr wrap="none" rtlCol="0">
            <a:spAutoFit/>
          </a:bodyPr>
          <a:lstStyle/>
          <a:p>
            <a:pPr>
              <a:spcBef>
                <a:spcPts val="400"/>
              </a:spcBef>
            </a:pP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为何</a:t>
            </a:r>
            <a:r>
              <a:rPr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ROHM</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无需负</a:t>
            </a:r>
            <a:r>
              <a:rPr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Bias</a:t>
            </a:r>
            <a:r>
              <a:rPr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4" name="テキスト ボックス 163">
            <a:extLst>
              <a:ext uri="{FF2B5EF4-FFF2-40B4-BE49-F238E27FC236}">
                <a16:creationId xmlns:a16="http://schemas.microsoft.com/office/drawing/2014/main" id="{916BA994-CFF8-4875-98F3-FFC6D74E7C85}"/>
              </a:ext>
            </a:extLst>
          </p:cNvPr>
          <p:cNvSpPr txBox="1"/>
          <p:nvPr/>
        </p:nvSpPr>
        <p:spPr>
          <a:xfrm>
            <a:off x="901919" y="4081389"/>
            <a:ext cx="3248903" cy="307777"/>
          </a:xfrm>
          <a:prstGeom prst="rect">
            <a:avLst/>
          </a:prstGeom>
          <a:solidFill>
            <a:schemeClr val="bg1">
              <a:lumMod val="95000"/>
            </a:schemeClr>
          </a:solidFill>
        </p:spPr>
        <p:txBody>
          <a:bodyPr wrap="none" rtlCol="0">
            <a:spAutoFit/>
          </a:bodyPr>
          <a:lstStyle/>
          <a:p>
            <a:pPr>
              <a:spcBef>
                <a:spcPts val="400"/>
              </a:spcBef>
            </a:pPr>
            <a:r>
              <a:rPr lang="en-US" altLang="zh-CN"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 Threshold</a:t>
            </a:r>
            <a:r>
              <a:rPr lang="zh-CN"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电压较竞品高，安心</a:t>
            </a:r>
            <a:endParaRPr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65" name="図 164">
            <a:extLst>
              <a:ext uri="{FF2B5EF4-FFF2-40B4-BE49-F238E27FC236}">
                <a16:creationId xmlns:a16="http://schemas.microsoft.com/office/drawing/2014/main" id="{9E066BB5-893B-47E7-A90E-00BD6951C5D2}"/>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0" b="99200" l="8929" r="87500">
                        <a14:foregroundMark x1="53571" y1="21600" x2="53571" y2="21600"/>
                        <a14:foregroundMark x1="48214" y1="34400" x2="50000" y2="52800"/>
                        <a14:foregroundMark x1="62500" y1="42400" x2="62500" y2="60000"/>
                        <a14:foregroundMark x1="55357" y1="36000" x2="58929" y2="40800"/>
                        <a14:foregroundMark x1="69643" y1="6400" x2="69643" y2="6400"/>
                        <a14:foregroundMark x1="39286" y1="50400" x2="39286" y2="50400"/>
                        <a14:foregroundMark x1="67857" y1="54400" x2="67857" y2="54400"/>
                        <a14:foregroundMark x1="69643" y1="52800" x2="69643" y2="52800"/>
                        <a14:foregroundMark x1="64286" y1="80000" x2="64286" y2="80000"/>
                        <a14:foregroundMark x1="51786" y1="68800" x2="51786" y2="68800"/>
                        <a14:foregroundMark x1="41071" y1="81600" x2="41071" y2="81600"/>
                      </a14:backgroundRemoval>
                    </a14:imgEffect>
                  </a14:imgLayer>
                </a14:imgProps>
              </a:ext>
            </a:extLst>
          </a:blip>
          <a:stretch>
            <a:fillRect/>
          </a:stretch>
        </p:blipFill>
        <p:spPr>
          <a:xfrm>
            <a:off x="3277755" y="4966274"/>
            <a:ext cx="504056" cy="1125125"/>
          </a:xfrm>
          <a:prstGeom prst="rect">
            <a:avLst/>
          </a:prstGeom>
        </p:spPr>
      </p:pic>
      <p:sp>
        <p:nvSpPr>
          <p:cNvPr id="33" name="楕円 32">
            <a:extLst>
              <a:ext uri="{FF2B5EF4-FFF2-40B4-BE49-F238E27FC236}">
                <a16:creationId xmlns:a16="http://schemas.microsoft.com/office/drawing/2014/main" id="{94155506-597F-4B06-AF59-F58FC0D6924D}"/>
              </a:ext>
            </a:extLst>
          </p:cNvPr>
          <p:cNvSpPr/>
          <p:nvPr/>
        </p:nvSpPr>
        <p:spPr>
          <a:xfrm>
            <a:off x="2294676" y="4922970"/>
            <a:ext cx="1137620" cy="343360"/>
          </a:xfrm>
          <a:prstGeom prst="ellipse">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4" name="二等辺三角形 33">
            <a:extLst>
              <a:ext uri="{FF2B5EF4-FFF2-40B4-BE49-F238E27FC236}">
                <a16:creationId xmlns:a16="http://schemas.microsoft.com/office/drawing/2014/main" id="{5E1F6608-2695-4023-A41B-3AF4F096B6F4}"/>
              </a:ext>
            </a:extLst>
          </p:cNvPr>
          <p:cNvSpPr/>
          <p:nvPr/>
        </p:nvSpPr>
        <p:spPr>
          <a:xfrm rot="13800148">
            <a:off x="3252285" y="4750231"/>
            <a:ext cx="171505" cy="332896"/>
          </a:xfrm>
          <a:prstGeom prst="triangle">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25" name="テキスト ボックス 124">
            <a:extLst>
              <a:ext uri="{FF2B5EF4-FFF2-40B4-BE49-F238E27FC236}">
                <a16:creationId xmlns:a16="http://schemas.microsoft.com/office/drawing/2014/main" id="{ACBE6742-CC76-4309-BB68-CF6DB00D1D7D}"/>
              </a:ext>
            </a:extLst>
          </p:cNvPr>
          <p:cNvSpPr txBox="1"/>
          <p:nvPr/>
        </p:nvSpPr>
        <p:spPr>
          <a:xfrm>
            <a:off x="3390875" y="4621285"/>
            <a:ext cx="1034992" cy="276999"/>
          </a:xfrm>
          <a:prstGeom prst="rect">
            <a:avLst/>
          </a:prstGeom>
          <a:solidFill>
            <a:schemeClr val="accent6">
              <a:lumMod val="60000"/>
              <a:lumOff val="40000"/>
            </a:schemeClr>
          </a:solidFill>
        </p:spPr>
        <p:txBody>
          <a:bodyPr wrap="square" rtlCol="0">
            <a:spAutoFit/>
          </a:bodyPr>
          <a:lstStyle/>
          <a:p>
            <a:pP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Vth</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低</a:t>
            </a:r>
            <a:endPar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2" name="テキスト ボックス 181">
            <a:extLst>
              <a:ext uri="{FF2B5EF4-FFF2-40B4-BE49-F238E27FC236}">
                <a16:creationId xmlns:a16="http://schemas.microsoft.com/office/drawing/2014/main" id="{D9360E78-A3EE-44AE-AE9C-073CCA0470EF}"/>
              </a:ext>
            </a:extLst>
          </p:cNvPr>
          <p:cNvSpPr txBox="1"/>
          <p:nvPr/>
        </p:nvSpPr>
        <p:spPr>
          <a:xfrm>
            <a:off x="2514416" y="6227488"/>
            <a:ext cx="593432" cy="246221"/>
          </a:xfrm>
          <a:prstGeom prst="rect">
            <a:avLst/>
          </a:prstGeom>
          <a:noFill/>
        </p:spPr>
        <p:txBody>
          <a:bodyPr wrap="none" rtlCol="0">
            <a:spAutoFit/>
          </a:bodyPr>
          <a:lstStyle/>
          <a:p>
            <a:pPr>
              <a:spcBef>
                <a:spcPts val="400"/>
              </a:spcBef>
            </a:pPr>
            <a:r>
              <a:rPr kumimoji="1" lang="en-US" altLang="ja-JP" sz="10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Planar</a:t>
            </a:r>
            <a:endParaRPr kumimoji="1" lang="ja-JP" altLang="en-US" sz="10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3" name="テキスト ボックス 182">
            <a:extLst>
              <a:ext uri="{FF2B5EF4-FFF2-40B4-BE49-F238E27FC236}">
                <a16:creationId xmlns:a16="http://schemas.microsoft.com/office/drawing/2014/main" id="{DA027C34-CDB4-43BC-909B-C2BDBB21E7D6}"/>
              </a:ext>
            </a:extLst>
          </p:cNvPr>
          <p:cNvSpPr txBox="1"/>
          <p:nvPr/>
        </p:nvSpPr>
        <p:spPr>
          <a:xfrm>
            <a:off x="1527263" y="6235527"/>
            <a:ext cx="627095" cy="246221"/>
          </a:xfrm>
          <a:prstGeom prst="rect">
            <a:avLst/>
          </a:prstGeom>
          <a:noFill/>
        </p:spPr>
        <p:txBody>
          <a:bodyPr wrap="none" rtlCol="0">
            <a:spAutoFit/>
          </a:bodyPr>
          <a:lstStyle/>
          <a:p>
            <a:pPr>
              <a:spcBef>
                <a:spcPts val="400"/>
              </a:spcBef>
            </a:pPr>
            <a:r>
              <a:rPr kumimoji="1" lang="en-US" altLang="ja-JP" sz="10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Trench</a:t>
            </a:r>
            <a:endParaRPr kumimoji="1" lang="ja-JP" altLang="en-US" sz="10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27" name="テキスト ボックス 126">
            <a:extLst>
              <a:ext uri="{FF2B5EF4-FFF2-40B4-BE49-F238E27FC236}">
                <a16:creationId xmlns:a16="http://schemas.microsoft.com/office/drawing/2014/main" id="{A5FAFF3E-2CFE-4E98-A477-D7AC200C4A82}"/>
              </a:ext>
            </a:extLst>
          </p:cNvPr>
          <p:cNvSpPr txBox="1"/>
          <p:nvPr/>
        </p:nvSpPr>
        <p:spPr>
          <a:xfrm rot="16200000">
            <a:off x="904099" y="5122587"/>
            <a:ext cx="556563" cy="230832"/>
          </a:xfrm>
          <a:prstGeom prst="rect">
            <a:avLst/>
          </a:prstGeom>
          <a:noFill/>
        </p:spPr>
        <p:txBody>
          <a:bodyPr wrap="none" rtlCol="0">
            <a:spAutoFit/>
          </a:bodyPr>
          <a:lstStyle/>
          <a:p>
            <a:pPr>
              <a:spcBef>
                <a:spcPts val="400"/>
              </a:spcBef>
            </a:pP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GS</a:t>
            </a: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(th)</a:t>
            </a:r>
            <a:endParaRPr kumimoji="1" lang="ja-JP"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4243372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62B73B87-C9E6-4A18-966F-612EAD606AA1}"/>
              </a:ext>
            </a:extLst>
          </p:cNvPr>
          <p:cNvSpPr/>
          <p:nvPr/>
        </p:nvSpPr>
        <p:spPr>
          <a:xfrm>
            <a:off x="2984288" y="5738272"/>
            <a:ext cx="5174904" cy="972000"/>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a:xfrm>
            <a:off x="335360" y="255124"/>
            <a:ext cx="10801200" cy="436703"/>
          </a:xfrm>
        </p:spPr>
        <p:txBody>
          <a:bodyPr/>
          <a:lstStyle/>
          <a:p>
            <a:r>
              <a:rPr lang="zh-CN" altLang="en-US" dirty="0">
                <a:latin typeface="微软雅黑" panose="020B0503020204020204" pitchFamily="34" charset="-122"/>
                <a:ea typeface="微软雅黑" panose="020B0503020204020204" pitchFamily="34" charset="-122"/>
              </a:rPr>
              <a:t>无需负</a:t>
            </a:r>
            <a:r>
              <a:rPr lang="en-US" altLang="zh-CN" dirty="0">
                <a:latin typeface="微软雅黑" panose="020B0503020204020204" pitchFamily="34" charset="-122"/>
                <a:ea typeface="微软雅黑" panose="020B0503020204020204" pitchFamily="34" charset="-122"/>
              </a:rPr>
              <a:t>Bias</a:t>
            </a:r>
            <a:r>
              <a:rPr lang="zh-CN" altLang="en-US" dirty="0">
                <a:latin typeface="微软雅黑" panose="020B0503020204020204" pitchFamily="34" charset="-122"/>
                <a:ea typeface="微软雅黑" panose="020B0503020204020204" pitchFamily="34" charset="-122"/>
              </a:rPr>
              <a:t>设计的优点</a:t>
            </a:r>
            <a:endParaRPr kumimoji="1" lang="ja-JP" altLang="en-US" dirty="0">
              <a:latin typeface="微软雅黑" panose="020B0503020204020204" pitchFamily="34" charset="-122"/>
              <a:ea typeface="微软雅黑" panose="020B0503020204020204" pitchFamily="34" charset="-122"/>
            </a:endParaRPr>
          </a:p>
        </p:txBody>
      </p:sp>
      <p:sp>
        <p:nvSpPr>
          <p:cNvPr id="2" name="正方形/長方形 1">
            <a:extLst>
              <a:ext uri="{FF2B5EF4-FFF2-40B4-BE49-F238E27FC236}">
                <a16:creationId xmlns:a16="http://schemas.microsoft.com/office/drawing/2014/main" id="{34F1856C-2F8E-450A-AC55-67A31C98FA86}"/>
              </a:ext>
            </a:extLst>
          </p:cNvPr>
          <p:cNvSpPr/>
          <p:nvPr/>
        </p:nvSpPr>
        <p:spPr>
          <a:xfrm>
            <a:off x="0" y="-2566"/>
            <a:ext cx="2160000" cy="281649"/>
          </a:xfrm>
          <a:prstGeom prst="rect">
            <a:avLst/>
          </a:prstGeom>
          <a:solidFill>
            <a:srgbClr val="5FE53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使用简便</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6" name="図 5">
            <a:extLst>
              <a:ext uri="{FF2B5EF4-FFF2-40B4-BE49-F238E27FC236}">
                <a16:creationId xmlns:a16="http://schemas.microsoft.com/office/drawing/2014/main" id="{8FA1F1C5-EF27-47FC-B698-11C7AAE14D4A}"/>
              </a:ext>
            </a:extLst>
          </p:cNvPr>
          <p:cNvPicPr>
            <a:picLocks noChangeAspect="1"/>
          </p:cNvPicPr>
          <p:nvPr/>
        </p:nvPicPr>
        <p:blipFill>
          <a:blip r:embed="rId3"/>
          <a:stretch>
            <a:fillRect/>
          </a:stretch>
        </p:blipFill>
        <p:spPr>
          <a:xfrm>
            <a:off x="709154" y="2115347"/>
            <a:ext cx="4104762" cy="2095238"/>
          </a:xfrm>
          <a:prstGeom prst="rect">
            <a:avLst/>
          </a:prstGeom>
        </p:spPr>
      </p:pic>
      <p:sp>
        <p:nvSpPr>
          <p:cNvPr id="10" name="テキスト ボックス 9">
            <a:extLst>
              <a:ext uri="{FF2B5EF4-FFF2-40B4-BE49-F238E27FC236}">
                <a16:creationId xmlns:a16="http://schemas.microsoft.com/office/drawing/2014/main" id="{5026E5C7-436F-400A-A9FE-0494DA7940C3}"/>
              </a:ext>
            </a:extLst>
          </p:cNvPr>
          <p:cNvSpPr txBox="1"/>
          <p:nvPr/>
        </p:nvSpPr>
        <p:spPr>
          <a:xfrm>
            <a:off x="648760" y="781050"/>
            <a:ext cx="5655266" cy="461665"/>
          </a:xfrm>
          <a:prstGeom prst="rect">
            <a:avLst/>
          </a:prstGeom>
          <a:noFill/>
        </p:spPr>
        <p:txBody>
          <a:bodyPr wrap="none" rtlCol="0">
            <a:spAutoFit/>
          </a:bodyPr>
          <a:lstStyle/>
          <a:p>
            <a:pPr>
              <a:spcBef>
                <a:spcPts val="400"/>
              </a:spcBef>
            </a:pPr>
            <a:r>
              <a:rPr kumimoji="1"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无需负</a:t>
            </a:r>
            <a:r>
              <a:rPr kumimoji="1"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Bias</a:t>
            </a:r>
            <a:r>
              <a:rPr kumimoji="1"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Gate Driver</a:t>
            </a:r>
            <a:r>
              <a:rPr kumimoji="1"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电路得以简化</a:t>
            </a:r>
            <a:endParaRPr kumimoji="1" lang="ja-JP"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1" name="正方形/長方形 10">
            <a:extLst>
              <a:ext uri="{FF2B5EF4-FFF2-40B4-BE49-F238E27FC236}">
                <a16:creationId xmlns:a16="http://schemas.microsoft.com/office/drawing/2014/main" id="{222521B7-C323-49D2-8155-76EF45AE5DD9}"/>
              </a:ext>
            </a:extLst>
          </p:cNvPr>
          <p:cNvSpPr/>
          <p:nvPr/>
        </p:nvSpPr>
        <p:spPr>
          <a:xfrm>
            <a:off x="458238" y="1898035"/>
            <a:ext cx="4667248" cy="72000"/>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D8382ABE-20F7-43DF-A85D-81794C1097AE}"/>
              </a:ext>
            </a:extLst>
          </p:cNvPr>
          <p:cNvSpPr txBox="1"/>
          <p:nvPr/>
        </p:nvSpPr>
        <p:spPr>
          <a:xfrm>
            <a:off x="479585" y="1588003"/>
            <a:ext cx="2081019" cy="369332"/>
          </a:xfrm>
          <a:prstGeom prst="rect">
            <a:avLst/>
          </a:prstGeom>
          <a:noFill/>
        </p:spPr>
        <p:txBody>
          <a:bodyPr wrap="none" rtlCol="0">
            <a:spAutoFit/>
          </a:bodyPr>
          <a:lstStyle/>
          <a:p>
            <a:pPr>
              <a:spcBef>
                <a:spcPts val="400"/>
              </a:spcBef>
            </a:pP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负</a:t>
            </a:r>
            <a:r>
              <a:rPr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Bias</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电源设计例</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 name="矢印: 右 12">
            <a:extLst>
              <a:ext uri="{FF2B5EF4-FFF2-40B4-BE49-F238E27FC236}">
                <a16:creationId xmlns:a16="http://schemas.microsoft.com/office/drawing/2014/main" id="{CFC3567F-525A-414D-8877-D55AB2165075}"/>
              </a:ext>
            </a:extLst>
          </p:cNvPr>
          <p:cNvSpPr/>
          <p:nvPr/>
        </p:nvSpPr>
        <p:spPr>
          <a:xfrm>
            <a:off x="5093488" y="2495960"/>
            <a:ext cx="1072915" cy="514316"/>
          </a:xfrm>
          <a:prstGeom prst="right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 name="正方形/長方形 8">
            <a:extLst>
              <a:ext uri="{FF2B5EF4-FFF2-40B4-BE49-F238E27FC236}">
                <a16:creationId xmlns:a16="http://schemas.microsoft.com/office/drawing/2014/main" id="{2EA3EDD0-0BB0-4705-85E4-7EA85A469599}"/>
              </a:ext>
            </a:extLst>
          </p:cNvPr>
          <p:cNvSpPr/>
          <p:nvPr/>
        </p:nvSpPr>
        <p:spPr>
          <a:xfrm>
            <a:off x="1580147" y="3251033"/>
            <a:ext cx="3233769" cy="959552"/>
          </a:xfrm>
          <a:prstGeom prst="rect">
            <a:avLst/>
          </a:prstGeom>
          <a:solidFill>
            <a:schemeClr val="accent1">
              <a:lumMod val="20000"/>
              <a:lumOff val="80000"/>
              <a:alpha val="20000"/>
            </a:schemeClr>
          </a:solidFill>
          <a:ln w="28575">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5A7BF71D-79ED-4CA1-847C-B03453C322F1}"/>
              </a:ext>
            </a:extLst>
          </p:cNvPr>
          <p:cNvSpPr txBox="1"/>
          <p:nvPr/>
        </p:nvSpPr>
        <p:spPr>
          <a:xfrm>
            <a:off x="3543430" y="4210585"/>
            <a:ext cx="1082348" cy="307777"/>
          </a:xfrm>
          <a:prstGeom prst="rect">
            <a:avLst/>
          </a:prstGeom>
          <a:noFill/>
        </p:spPr>
        <p:txBody>
          <a:bodyPr wrap="none" rtlCol="0">
            <a:spAutoFit/>
          </a:bodyPr>
          <a:lstStyle/>
          <a:p>
            <a:pPr>
              <a:spcBef>
                <a:spcPts val="400"/>
              </a:spcBef>
            </a:pPr>
            <a:r>
              <a:rPr kumimoji="1"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负</a:t>
            </a:r>
            <a:r>
              <a:rPr kumimoji="1" lang="en-US"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Bias</a:t>
            </a:r>
            <a:r>
              <a:rPr kumimoji="1"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电路</a:t>
            </a:r>
            <a:endParaRPr kumimoji="1" lang="ja-JP"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4EDF2AD1-FDF8-4471-A0AF-A3DDF1109837}"/>
              </a:ext>
            </a:extLst>
          </p:cNvPr>
          <p:cNvSpPr txBox="1"/>
          <p:nvPr/>
        </p:nvSpPr>
        <p:spPr>
          <a:xfrm>
            <a:off x="1707959" y="4494198"/>
            <a:ext cx="1077802" cy="461665"/>
          </a:xfrm>
          <a:prstGeom prst="rect">
            <a:avLst/>
          </a:prstGeom>
          <a:noFill/>
        </p:spPr>
        <p:txBody>
          <a:bodyPr wrap="square" rtlCol="0">
            <a:spAutoFit/>
          </a:bodyPr>
          <a:lstStyle/>
          <a:p>
            <a:pPr algn="ctr">
              <a:spcBef>
                <a:spcPts val="400"/>
              </a:spcBef>
            </a:pPr>
            <a:r>
              <a:rPr lang="zh-CN"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有</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负</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Bias</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的变压器设计</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 name="二等辺三角形 17">
            <a:extLst>
              <a:ext uri="{FF2B5EF4-FFF2-40B4-BE49-F238E27FC236}">
                <a16:creationId xmlns:a16="http://schemas.microsoft.com/office/drawing/2014/main" id="{41D827EE-F611-4FC6-94BE-00223B0D8CDD}"/>
              </a:ext>
            </a:extLst>
          </p:cNvPr>
          <p:cNvSpPr/>
          <p:nvPr/>
        </p:nvSpPr>
        <p:spPr>
          <a:xfrm rot="1421284">
            <a:off x="3830107" y="4446177"/>
            <a:ext cx="298971" cy="729748"/>
          </a:xfrm>
          <a:prstGeom prst="triangle">
            <a:avLst/>
          </a:prstGeom>
          <a:solidFill>
            <a:srgbClr val="FFC4C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 name="二等辺三角形 19">
            <a:extLst>
              <a:ext uri="{FF2B5EF4-FFF2-40B4-BE49-F238E27FC236}">
                <a16:creationId xmlns:a16="http://schemas.microsoft.com/office/drawing/2014/main" id="{9A078174-0AD0-4680-9089-6C3C3DE99557}"/>
              </a:ext>
            </a:extLst>
          </p:cNvPr>
          <p:cNvSpPr/>
          <p:nvPr/>
        </p:nvSpPr>
        <p:spPr>
          <a:xfrm rot="16413906">
            <a:off x="2859750" y="4573843"/>
            <a:ext cx="239878" cy="988709"/>
          </a:xfrm>
          <a:prstGeom prst="triangle">
            <a:avLst>
              <a:gd name="adj" fmla="val 91963"/>
            </a:avLst>
          </a:prstGeom>
          <a:solidFill>
            <a:srgbClr val="FFC4C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F22A4472-6342-4590-B262-9411208E70CA}"/>
              </a:ext>
            </a:extLst>
          </p:cNvPr>
          <p:cNvSpPr txBox="1"/>
          <p:nvPr/>
        </p:nvSpPr>
        <p:spPr>
          <a:xfrm>
            <a:off x="2968181" y="4717655"/>
            <a:ext cx="2032929" cy="646331"/>
          </a:xfrm>
          <a:prstGeom prst="rect">
            <a:avLst/>
          </a:prstGeom>
          <a:solidFill>
            <a:schemeClr val="accent1">
              <a:lumMod val="20000"/>
              <a:lumOff val="80000"/>
            </a:schemeClr>
          </a:solidFill>
        </p:spPr>
        <p:txBody>
          <a:bodyPr wrap="none" rtlCol="0">
            <a:spAutoFit/>
          </a:bodyPr>
          <a:lstStyle/>
          <a:p>
            <a:pPr>
              <a:spcBef>
                <a:spcPts val="400"/>
              </a:spcBef>
            </a:pPr>
            <a:r>
              <a:rPr kumimoji="1"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负</a:t>
            </a:r>
            <a:r>
              <a:rPr kumimoji="1"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Bias</a:t>
            </a:r>
            <a:r>
              <a:rPr kumimoji="1"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电路的</a:t>
            </a:r>
            <a:r>
              <a:rPr kumimoji="1" lang="zh-CN"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器件个数多，</a:t>
            </a:r>
            <a:b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负</a:t>
            </a:r>
            <a:r>
              <a:rPr kumimoji="1"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Bias</a:t>
            </a:r>
            <a:r>
              <a:rPr kumimoji="1"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生成的变压器设计</a:t>
            </a:r>
            <a:b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也更加复杂。</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25" name="図 24">
            <a:extLst>
              <a:ext uri="{FF2B5EF4-FFF2-40B4-BE49-F238E27FC236}">
                <a16:creationId xmlns:a16="http://schemas.microsoft.com/office/drawing/2014/main" id="{9D02B040-71CC-4FDC-8226-7CF7A0263868}"/>
              </a:ext>
            </a:extLst>
          </p:cNvPr>
          <p:cNvPicPr>
            <a:picLocks noChangeAspect="1"/>
          </p:cNvPicPr>
          <p:nvPr/>
        </p:nvPicPr>
        <p:blipFill>
          <a:blip r:embed="rId4"/>
          <a:stretch>
            <a:fillRect/>
          </a:stretch>
        </p:blipFill>
        <p:spPr>
          <a:xfrm>
            <a:off x="6717328" y="2241293"/>
            <a:ext cx="4104762" cy="1190476"/>
          </a:xfrm>
          <a:prstGeom prst="rect">
            <a:avLst/>
          </a:prstGeom>
        </p:spPr>
      </p:pic>
      <p:sp>
        <p:nvSpPr>
          <p:cNvPr id="32" name="テキスト ボックス 31">
            <a:extLst>
              <a:ext uri="{FF2B5EF4-FFF2-40B4-BE49-F238E27FC236}">
                <a16:creationId xmlns:a16="http://schemas.microsoft.com/office/drawing/2014/main" id="{B3C8D6AD-3091-429C-95C3-8E30116137DF}"/>
              </a:ext>
            </a:extLst>
          </p:cNvPr>
          <p:cNvSpPr txBox="1"/>
          <p:nvPr/>
        </p:nvSpPr>
        <p:spPr>
          <a:xfrm>
            <a:off x="4093783" y="5782940"/>
            <a:ext cx="4065409" cy="789960"/>
          </a:xfrm>
          <a:prstGeom prst="rect">
            <a:avLst/>
          </a:prstGeom>
          <a:noFill/>
        </p:spPr>
        <p:txBody>
          <a:bodyPr wrap="square" rtlCol="0">
            <a:spAutoFit/>
          </a:bodyPr>
          <a:lstStyle/>
          <a:p>
            <a:pPr marL="285750" indent="-285750">
              <a:spcBef>
                <a:spcPts val="400"/>
              </a:spcBef>
              <a:buFont typeface="Wingdings" panose="05000000000000000000" pitchFamily="2" charset="2"/>
              <a:buChar char="ü"/>
            </a:pP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无需负</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Bias</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时，电路简化</a:t>
            </a: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成本降低</a:t>
            </a: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marL="285750" indent="-285750">
              <a:spcBef>
                <a:spcPts val="400"/>
              </a:spcBef>
              <a:buFont typeface="Wingdings" panose="05000000000000000000" pitchFamily="2" charset="2"/>
              <a:buChar char="ü"/>
            </a:pP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变压器设计得以简化，多输出的</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 Driver</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电源设计方便</a:t>
            </a:r>
            <a:endParaRPr lang="en-US" altLang="ja-JP" sz="1400"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6" name="正方形/長方形 25">
            <a:extLst>
              <a:ext uri="{FF2B5EF4-FFF2-40B4-BE49-F238E27FC236}">
                <a16:creationId xmlns:a16="http://schemas.microsoft.com/office/drawing/2014/main" id="{31B0B546-37F8-4535-96CD-8E82C9D9BA4E}"/>
              </a:ext>
            </a:extLst>
          </p:cNvPr>
          <p:cNvSpPr/>
          <p:nvPr/>
        </p:nvSpPr>
        <p:spPr>
          <a:xfrm>
            <a:off x="8375760" y="3578408"/>
            <a:ext cx="3355204" cy="237435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35" name="図 34">
            <a:extLst>
              <a:ext uri="{FF2B5EF4-FFF2-40B4-BE49-F238E27FC236}">
                <a16:creationId xmlns:a16="http://schemas.microsoft.com/office/drawing/2014/main" id="{BEB9991B-AF28-409B-99EE-C7291CECCB3D}"/>
              </a:ext>
            </a:extLst>
          </p:cNvPr>
          <p:cNvPicPr>
            <a:picLocks noChangeAspect="1"/>
          </p:cNvPicPr>
          <p:nvPr/>
        </p:nvPicPr>
        <p:blipFill>
          <a:blip r:embed="rId5"/>
          <a:stretch>
            <a:fillRect/>
          </a:stretch>
        </p:blipFill>
        <p:spPr>
          <a:xfrm>
            <a:off x="9180422" y="4093294"/>
            <a:ext cx="2461587" cy="1768805"/>
          </a:xfrm>
          <a:prstGeom prst="rect">
            <a:avLst/>
          </a:prstGeom>
        </p:spPr>
      </p:pic>
      <p:sp>
        <p:nvSpPr>
          <p:cNvPr id="37" name="テキスト ボックス 36">
            <a:extLst>
              <a:ext uri="{FF2B5EF4-FFF2-40B4-BE49-F238E27FC236}">
                <a16:creationId xmlns:a16="http://schemas.microsoft.com/office/drawing/2014/main" id="{50B752CE-1643-46DE-AC5B-C574122C0FD5}"/>
              </a:ext>
            </a:extLst>
          </p:cNvPr>
          <p:cNvSpPr txBox="1"/>
          <p:nvPr/>
        </p:nvSpPr>
        <p:spPr>
          <a:xfrm>
            <a:off x="8559547" y="3585217"/>
            <a:ext cx="2165465" cy="574516"/>
          </a:xfrm>
          <a:prstGeom prst="rect">
            <a:avLst/>
          </a:prstGeom>
          <a:noFill/>
        </p:spPr>
        <p:txBody>
          <a:bodyPr wrap="none" rtlCol="0">
            <a:spAutoFit/>
          </a:bodyPr>
          <a:lstStyle/>
          <a:p>
            <a:pPr>
              <a:spcBef>
                <a:spcPts val="400"/>
              </a:spcBef>
            </a:pPr>
            <a:r>
              <a:rPr lang="zh-CN"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无负</a:t>
            </a:r>
            <a:r>
              <a:rPr lang="en-US" altLang="zh-CN"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Bias</a:t>
            </a:r>
            <a:r>
              <a:rPr lang="zh-CN"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的</a:t>
            </a:r>
            <a:r>
              <a:rPr lang="ja-JP"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４</a:t>
            </a:r>
            <a:r>
              <a:rPr lang="en-US" altLang="ja-JP" sz="1400" b="1"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ch</a:t>
            </a:r>
            <a:r>
              <a:rPr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p>
          <a:p>
            <a:pPr>
              <a:spcBef>
                <a:spcPts val="400"/>
              </a:spcBef>
            </a:pPr>
            <a:r>
              <a:rPr lang="en-US" altLang="zh-CN"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 Driver</a:t>
            </a:r>
            <a:r>
              <a:rPr lang="zh-CN"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电源设计例</a:t>
            </a:r>
            <a:endParaRPr kumimoji="1" lang="ja-JP"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3F150FC3-93F6-4396-94E3-E1AAF5884812}"/>
              </a:ext>
            </a:extLst>
          </p:cNvPr>
          <p:cNvSpPr txBox="1"/>
          <p:nvPr/>
        </p:nvSpPr>
        <p:spPr>
          <a:xfrm>
            <a:off x="4837480" y="2981918"/>
            <a:ext cx="1620957" cy="523220"/>
          </a:xfrm>
          <a:prstGeom prst="rect">
            <a:avLst/>
          </a:prstGeom>
          <a:noFill/>
        </p:spPr>
        <p:txBody>
          <a:bodyPr wrap="none" rtlCol="0">
            <a:spAutoFit/>
          </a:bodyPr>
          <a:lstStyle/>
          <a:p>
            <a:pPr algn="ctr">
              <a:spcBef>
                <a:spcPts val="400"/>
              </a:spcBef>
            </a:pPr>
            <a:r>
              <a:rPr kumimoji="1" lang="en-US" altLang="ja-JP" sz="14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ROHM 4</a:t>
            </a:r>
            <a:r>
              <a:rPr kumimoji="1" lang="en-US" altLang="ja-JP" sz="1400" baseline="300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th</a:t>
            </a:r>
            <a:r>
              <a:rPr kumimoji="1" lang="en-US" altLang="ja-JP" sz="14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 Gen</a:t>
            </a:r>
            <a:br>
              <a:rPr kumimoji="1" lang="en-US" altLang="ja-JP" sz="14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br>
            <a:r>
              <a:rPr kumimoji="1" lang="zh-CN" altLang="en-US" sz="14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无需</a:t>
            </a:r>
            <a:r>
              <a:rPr kumimoji="1" lang="zh-CN" altLang="en-US" sz="14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负</a:t>
            </a:r>
            <a:r>
              <a:rPr kumimoji="1" lang="en-US" altLang="zh-CN" sz="14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Bias</a:t>
            </a:r>
            <a:r>
              <a:rPr kumimoji="1" lang="zh-CN" altLang="en-US" sz="14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的场合</a:t>
            </a:r>
            <a:endParaRPr kumimoji="1" lang="ja-JP" altLang="en-US" sz="14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6" name="テキスト ボックス 35">
            <a:extLst>
              <a:ext uri="{FF2B5EF4-FFF2-40B4-BE49-F238E27FC236}">
                <a16:creationId xmlns:a16="http://schemas.microsoft.com/office/drawing/2014/main" id="{34C2C058-6013-402D-9C8C-D630C32B38A9}"/>
              </a:ext>
            </a:extLst>
          </p:cNvPr>
          <p:cNvSpPr txBox="1"/>
          <p:nvPr/>
        </p:nvSpPr>
        <p:spPr>
          <a:xfrm>
            <a:off x="3923466" y="1978488"/>
            <a:ext cx="551754" cy="261610"/>
          </a:xfrm>
          <a:prstGeom prst="rect">
            <a:avLst/>
          </a:prstGeom>
          <a:noFill/>
        </p:spPr>
        <p:txBody>
          <a:bodyPr wrap="none" rtlCol="0">
            <a:spAutoFit/>
          </a:bodyPr>
          <a:lstStyle/>
          <a:p>
            <a:pPr>
              <a:spcBef>
                <a:spcPts val="400"/>
              </a:spcBef>
            </a:pPr>
            <a:r>
              <a:rPr kumimoji="1" lang="en-US" altLang="ja-JP"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+15V</a:t>
            </a:r>
            <a:endParaRPr kumimoji="1" lang="ja-JP" altLang="en-US"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9" name="テキスト ボックス 38">
            <a:extLst>
              <a:ext uri="{FF2B5EF4-FFF2-40B4-BE49-F238E27FC236}">
                <a16:creationId xmlns:a16="http://schemas.microsoft.com/office/drawing/2014/main" id="{C94AABC9-192F-4429-B8A8-6F93592BD2F8}"/>
              </a:ext>
            </a:extLst>
          </p:cNvPr>
          <p:cNvSpPr txBox="1"/>
          <p:nvPr/>
        </p:nvSpPr>
        <p:spPr>
          <a:xfrm>
            <a:off x="4008732" y="3750317"/>
            <a:ext cx="466794" cy="261610"/>
          </a:xfrm>
          <a:prstGeom prst="rect">
            <a:avLst/>
          </a:prstGeom>
          <a:noFill/>
        </p:spPr>
        <p:txBody>
          <a:bodyPr wrap="none" rtlCol="0">
            <a:spAutoFit/>
          </a:bodyPr>
          <a:lstStyle/>
          <a:p>
            <a:pPr>
              <a:spcBef>
                <a:spcPts val="400"/>
              </a:spcBef>
            </a:pPr>
            <a:r>
              <a:rPr lang="en-US" altLang="ja-JP"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kumimoji="1" lang="en-US" altLang="ja-JP"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5V</a:t>
            </a:r>
            <a:endParaRPr kumimoji="1" lang="ja-JP" altLang="en-US"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0" name="テキスト ボックス 39">
            <a:extLst>
              <a:ext uri="{FF2B5EF4-FFF2-40B4-BE49-F238E27FC236}">
                <a16:creationId xmlns:a16="http://schemas.microsoft.com/office/drawing/2014/main" id="{91392D37-0404-4B27-8881-69A3BA6CDD25}"/>
              </a:ext>
            </a:extLst>
          </p:cNvPr>
          <p:cNvSpPr txBox="1"/>
          <p:nvPr/>
        </p:nvSpPr>
        <p:spPr>
          <a:xfrm>
            <a:off x="9915605" y="2119262"/>
            <a:ext cx="551754" cy="261610"/>
          </a:xfrm>
          <a:prstGeom prst="rect">
            <a:avLst/>
          </a:prstGeom>
          <a:noFill/>
        </p:spPr>
        <p:txBody>
          <a:bodyPr wrap="none" rtlCol="0">
            <a:spAutoFit/>
          </a:bodyPr>
          <a:lstStyle/>
          <a:p>
            <a:pPr>
              <a:spcBef>
                <a:spcPts val="400"/>
              </a:spcBef>
            </a:pPr>
            <a:r>
              <a:rPr kumimoji="1" lang="en-US" altLang="ja-JP"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+15V</a:t>
            </a:r>
            <a:endParaRPr kumimoji="1" lang="ja-JP" altLang="en-US"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2" name="テキスト ボックス 41">
            <a:extLst>
              <a:ext uri="{FF2B5EF4-FFF2-40B4-BE49-F238E27FC236}">
                <a16:creationId xmlns:a16="http://schemas.microsoft.com/office/drawing/2014/main" id="{BC9220C6-D403-4F1A-B6B6-5D779735D820}"/>
              </a:ext>
            </a:extLst>
          </p:cNvPr>
          <p:cNvSpPr txBox="1"/>
          <p:nvPr/>
        </p:nvSpPr>
        <p:spPr>
          <a:xfrm>
            <a:off x="10650263" y="4026126"/>
            <a:ext cx="482824" cy="230832"/>
          </a:xfrm>
          <a:prstGeom prst="rect">
            <a:avLst/>
          </a:prstGeom>
          <a:noFill/>
        </p:spPr>
        <p:txBody>
          <a:bodyPr wrap="none" rtlCol="0">
            <a:spAutoFit/>
          </a:bodyPr>
          <a:lstStyle/>
          <a:p>
            <a:pPr>
              <a:spcBef>
                <a:spcPts val="400"/>
              </a:spcBef>
            </a:pP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+15V</a:t>
            </a:r>
            <a:endParaRPr kumimoji="1" lang="ja-JP"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8" name="矢印: 右 37">
            <a:extLst>
              <a:ext uri="{FF2B5EF4-FFF2-40B4-BE49-F238E27FC236}">
                <a16:creationId xmlns:a16="http://schemas.microsoft.com/office/drawing/2014/main" id="{ABBDDEFD-CC1F-454F-86FF-05C8DA477EC8}"/>
              </a:ext>
            </a:extLst>
          </p:cNvPr>
          <p:cNvSpPr/>
          <p:nvPr/>
        </p:nvSpPr>
        <p:spPr>
          <a:xfrm>
            <a:off x="8147216" y="4118355"/>
            <a:ext cx="1076603" cy="1467475"/>
          </a:xfrm>
          <a:prstGeom prst="rightArrow">
            <a:avLst>
              <a:gd name="adj1" fmla="val 69202"/>
              <a:gd name="adj2" fmla="val 38782"/>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spcBef>
                <a:spcPts val="400"/>
              </a:spcBef>
            </a:pP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优良变压器设计应用例</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4" name="テキスト ボックス 33">
            <a:extLst>
              <a:ext uri="{FF2B5EF4-FFF2-40B4-BE49-F238E27FC236}">
                <a16:creationId xmlns:a16="http://schemas.microsoft.com/office/drawing/2014/main" id="{87760069-9E2A-472D-B87F-D068EF024C12}"/>
              </a:ext>
            </a:extLst>
          </p:cNvPr>
          <p:cNvSpPr txBox="1"/>
          <p:nvPr/>
        </p:nvSpPr>
        <p:spPr>
          <a:xfrm>
            <a:off x="579556" y="5512988"/>
            <a:ext cx="1107996" cy="276999"/>
          </a:xfrm>
          <a:prstGeom prst="rect">
            <a:avLst/>
          </a:prstGeom>
          <a:noFill/>
        </p:spPr>
        <p:txBody>
          <a:bodyPr wrap="none" rtlCol="0">
            <a:spAutoFit/>
          </a:bodyPr>
          <a:lstStyle/>
          <a:p>
            <a:pPr algn="ct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变压器截面图</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1" name="テキスト ボックス 40">
            <a:extLst>
              <a:ext uri="{FF2B5EF4-FFF2-40B4-BE49-F238E27FC236}">
                <a16:creationId xmlns:a16="http://schemas.microsoft.com/office/drawing/2014/main" id="{CFC17FCB-EC7A-4603-BDD6-9B215BA1F9F9}"/>
              </a:ext>
            </a:extLst>
          </p:cNvPr>
          <p:cNvSpPr txBox="1"/>
          <p:nvPr/>
        </p:nvSpPr>
        <p:spPr>
          <a:xfrm>
            <a:off x="6039025" y="5161042"/>
            <a:ext cx="1109599" cy="276999"/>
          </a:xfrm>
          <a:prstGeom prst="rect">
            <a:avLst/>
          </a:prstGeom>
          <a:noFill/>
        </p:spPr>
        <p:txBody>
          <a:bodyPr wrap="none" rtlCol="0">
            <a:spAutoFit/>
          </a:bodyPr>
          <a:lstStyle/>
          <a:p>
            <a:pPr algn="ct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变压器截面图</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8" name="図 7">
            <a:extLst>
              <a:ext uri="{FF2B5EF4-FFF2-40B4-BE49-F238E27FC236}">
                <a16:creationId xmlns:a16="http://schemas.microsoft.com/office/drawing/2014/main" id="{6C21C7F1-0FB6-4990-BF02-BB3B9A2BBBCD}"/>
              </a:ext>
            </a:extLst>
          </p:cNvPr>
          <p:cNvPicPr>
            <a:picLocks noChangeAspect="1"/>
          </p:cNvPicPr>
          <p:nvPr/>
        </p:nvPicPr>
        <p:blipFill>
          <a:blip r:embed="rId6"/>
          <a:stretch>
            <a:fillRect/>
          </a:stretch>
        </p:blipFill>
        <p:spPr>
          <a:xfrm>
            <a:off x="5794071" y="4510144"/>
            <a:ext cx="1280160" cy="609600"/>
          </a:xfrm>
          <a:prstGeom prst="rect">
            <a:avLst/>
          </a:prstGeom>
        </p:spPr>
      </p:pic>
      <p:pic>
        <p:nvPicPr>
          <p:cNvPr id="22" name="図 21">
            <a:extLst>
              <a:ext uri="{FF2B5EF4-FFF2-40B4-BE49-F238E27FC236}">
                <a16:creationId xmlns:a16="http://schemas.microsoft.com/office/drawing/2014/main" id="{23FB1F7F-86DB-48FB-B7E3-CF44891CAC78}"/>
              </a:ext>
            </a:extLst>
          </p:cNvPr>
          <p:cNvPicPr>
            <a:picLocks noChangeAspect="1"/>
          </p:cNvPicPr>
          <p:nvPr/>
        </p:nvPicPr>
        <p:blipFill>
          <a:blip r:embed="rId7"/>
          <a:stretch>
            <a:fillRect/>
          </a:stretch>
        </p:blipFill>
        <p:spPr>
          <a:xfrm>
            <a:off x="49629" y="4662186"/>
            <a:ext cx="1676190" cy="876190"/>
          </a:xfrm>
          <a:prstGeom prst="rect">
            <a:avLst/>
          </a:prstGeom>
        </p:spPr>
      </p:pic>
      <p:sp>
        <p:nvSpPr>
          <p:cNvPr id="43" name="四角形: 角を丸くする 42">
            <a:extLst>
              <a:ext uri="{FF2B5EF4-FFF2-40B4-BE49-F238E27FC236}">
                <a16:creationId xmlns:a16="http://schemas.microsoft.com/office/drawing/2014/main" id="{16D15D00-2FE2-4FCD-8547-DBA2745E2273}"/>
              </a:ext>
            </a:extLst>
          </p:cNvPr>
          <p:cNvSpPr/>
          <p:nvPr/>
        </p:nvSpPr>
        <p:spPr>
          <a:xfrm>
            <a:off x="1245859" y="5017761"/>
            <a:ext cx="127100" cy="141568"/>
          </a:xfrm>
          <a:prstGeom prst="roundRect">
            <a:avLst/>
          </a:prstGeom>
          <a:noFill/>
          <a:ln w="9525">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4" name="矢印: 下 43">
            <a:extLst>
              <a:ext uri="{FF2B5EF4-FFF2-40B4-BE49-F238E27FC236}">
                <a16:creationId xmlns:a16="http://schemas.microsoft.com/office/drawing/2014/main" id="{14414209-437E-413A-A26C-35C09CC239A7}"/>
              </a:ext>
            </a:extLst>
          </p:cNvPr>
          <p:cNvSpPr/>
          <p:nvPr/>
        </p:nvSpPr>
        <p:spPr>
          <a:xfrm>
            <a:off x="2160000" y="5017761"/>
            <a:ext cx="285944" cy="211289"/>
          </a:xfrm>
          <a:prstGeom prst="downArrow">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5" name="テキスト ボックス 44">
            <a:extLst>
              <a:ext uri="{FF2B5EF4-FFF2-40B4-BE49-F238E27FC236}">
                <a16:creationId xmlns:a16="http://schemas.microsoft.com/office/drawing/2014/main" id="{4D16BE51-9943-43D5-B316-4774CECBC886}"/>
              </a:ext>
            </a:extLst>
          </p:cNvPr>
          <p:cNvSpPr txBox="1"/>
          <p:nvPr/>
        </p:nvSpPr>
        <p:spPr>
          <a:xfrm>
            <a:off x="1906789" y="5269050"/>
            <a:ext cx="800219" cy="461665"/>
          </a:xfrm>
          <a:prstGeom prst="rect">
            <a:avLst/>
          </a:prstGeom>
          <a:noFill/>
        </p:spPr>
        <p:txBody>
          <a:bodyPr wrap="none" rtlCol="0">
            <a:spAutoFit/>
          </a:bodyPr>
          <a:lstStyle/>
          <a:p>
            <a:pPr algn="ct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密度不好</a:t>
            </a:r>
            <a:b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zh-CN" altLang="en-US" sz="12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性能恶化</a:t>
            </a:r>
            <a:endParaRPr kumimoji="1" lang="ja-JP" altLang="en-US" sz="12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47" name="直線矢印コネクタ 46">
            <a:extLst>
              <a:ext uri="{FF2B5EF4-FFF2-40B4-BE49-F238E27FC236}">
                <a16:creationId xmlns:a16="http://schemas.microsoft.com/office/drawing/2014/main" id="{C56C34E1-1C45-4C0C-AA38-640A0543CA4F}"/>
              </a:ext>
            </a:extLst>
          </p:cNvPr>
          <p:cNvCxnSpPr>
            <a:cxnSpLocks/>
          </p:cNvCxnSpPr>
          <p:nvPr/>
        </p:nvCxnSpPr>
        <p:spPr>
          <a:xfrm flipH="1" flipV="1">
            <a:off x="1278978" y="5088545"/>
            <a:ext cx="652072" cy="257726"/>
          </a:xfrm>
          <a:prstGeom prst="straightConnector1">
            <a:avLst/>
          </a:prstGeom>
          <a:ln>
            <a:solidFill>
              <a:schemeClr val="accent1">
                <a:lumMod val="60000"/>
                <a:lumOff val="40000"/>
              </a:schemeClr>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sp>
        <p:nvSpPr>
          <p:cNvPr id="50" name="矢印: 下 49">
            <a:extLst>
              <a:ext uri="{FF2B5EF4-FFF2-40B4-BE49-F238E27FC236}">
                <a16:creationId xmlns:a16="http://schemas.microsoft.com/office/drawing/2014/main" id="{3CF57169-23A3-4F39-BF68-5D63393A3CB4}"/>
              </a:ext>
            </a:extLst>
          </p:cNvPr>
          <p:cNvSpPr/>
          <p:nvPr/>
        </p:nvSpPr>
        <p:spPr>
          <a:xfrm>
            <a:off x="7430239" y="4743618"/>
            <a:ext cx="285944" cy="211289"/>
          </a:xfrm>
          <a:prstGeom prst="downArrow">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1" name="テキスト ボックス 50">
            <a:extLst>
              <a:ext uri="{FF2B5EF4-FFF2-40B4-BE49-F238E27FC236}">
                <a16:creationId xmlns:a16="http://schemas.microsoft.com/office/drawing/2014/main" id="{FD40011A-A0D6-40B8-B3BF-7C695ACF6B43}"/>
              </a:ext>
            </a:extLst>
          </p:cNvPr>
          <p:cNvSpPr txBox="1"/>
          <p:nvPr/>
        </p:nvSpPr>
        <p:spPr>
          <a:xfrm>
            <a:off x="7177028" y="4994907"/>
            <a:ext cx="800219" cy="461665"/>
          </a:xfrm>
          <a:prstGeom prst="rect">
            <a:avLst/>
          </a:prstGeom>
          <a:noFill/>
        </p:spPr>
        <p:txBody>
          <a:bodyPr wrap="none" rtlCol="0">
            <a:spAutoFit/>
          </a:bodyPr>
          <a:lstStyle/>
          <a:p>
            <a:pPr algn="ct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密度好</a:t>
            </a:r>
            <a:b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zh-CN" altLang="en-US" sz="12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性能良好</a:t>
            </a:r>
            <a:endParaRPr kumimoji="1" lang="ja-JP" altLang="en-US" sz="12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54" name="グラフィックス 53" descr="アイデアが浮かんだ人 単色塗りつぶし">
            <a:extLst>
              <a:ext uri="{FF2B5EF4-FFF2-40B4-BE49-F238E27FC236}">
                <a16:creationId xmlns:a16="http://schemas.microsoft.com/office/drawing/2014/main" id="{4515B808-97FE-4629-B191-B94A87400F1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20545" y="5750340"/>
            <a:ext cx="720000" cy="720000"/>
          </a:xfrm>
          <a:prstGeom prst="rect">
            <a:avLst/>
          </a:prstGeom>
        </p:spPr>
      </p:pic>
      <p:sp>
        <p:nvSpPr>
          <p:cNvPr id="55" name="テキスト ボックス 54">
            <a:extLst>
              <a:ext uri="{FF2B5EF4-FFF2-40B4-BE49-F238E27FC236}">
                <a16:creationId xmlns:a16="http://schemas.microsoft.com/office/drawing/2014/main" id="{09DB4710-DB69-4216-9776-8367C89A434B}"/>
              </a:ext>
            </a:extLst>
          </p:cNvPr>
          <p:cNvSpPr txBox="1"/>
          <p:nvPr/>
        </p:nvSpPr>
        <p:spPr>
          <a:xfrm>
            <a:off x="3114244" y="6385747"/>
            <a:ext cx="813941" cy="369332"/>
          </a:xfrm>
          <a:prstGeom prst="rect">
            <a:avLst/>
          </a:prstGeom>
          <a:noFill/>
        </p:spPr>
        <p:txBody>
          <a:bodyPr wrap="none" rtlCol="0">
            <a:spAutoFit/>
          </a:bodyPr>
          <a:lstStyle/>
          <a:p>
            <a:pPr>
              <a:spcBef>
                <a:spcPts val="400"/>
              </a:spcBef>
            </a:pPr>
            <a:r>
              <a:rPr kumimoji="1" lang="en-US" altLang="ja-JP"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Point</a:t>
            </a:r>
            <a:endParaRPr kumimoji="1" lang="ja-JP" altLang="en-US"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6" name="正方形/長方形 55">
            <a:extLst>
              <a:ext uri="{FF2B5EF4-FFF2-40B4-BE49-F238E27FC236}">
                <a16:creationId xmlns:a16="http://schemas.microsoft.com/office/drawing/2014/main" id="{8C91D02D-6F9D-4BA8-A940-8F2844DAE514}"/>
              </a:ext>
            </a:extLst>
          </p:cNvPr>
          <p:cNvSpPr/>
          <p:nvPr/>
        </p:nvSpPr>
        <p:spPr>
          <a:xfrm>
            <a:off x="6225923" y="1902569"/>
            <a:ext cx="4667248" cy="72000"/>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7" name="テキスト ボックス 56">
            <a:extLst>
              <a:ext uri="{FF2B5EF4-FFF2-40B4-BE49-F238E27FC236}">
                <a16:creationId xmlns:a16="http://schemas.microsoft.com/office/drawing/2014/main" id="{6B788C09-B580-4455-9EAD-D8DDF84516B0}"/>
              </a:ext>
            </a:extLst>
          </p:cNvPr>
          <p:cNvSpPr txBox="1"/>
          <p:nvPr/>
        </p:nvSpPr>
        <p:spPr>
          <a:xfrm>
            <a:off x="6247270" y="1602062"/>
            <a:ext cx="2311851" cy="369332"/>
          </a:xfrm>
          <a:prstGeom prst="rect">
            <a:avLst/>
          </a:prstGeom>
          <a:noFill/>
        </p:spPr>
        <p:txBody>
          <a:bodyPr wrap="none" rtlCol="0">
            <a:spAutoFit/>
          </a:bodyPr>
          <a:lstStyle/>
          <a:p>
            <a:pPr>
              <a:spcBef>
                <a:spcPts val="400"/>
              </a:spcBef>
            </a:pP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无负</a:t>
            </a:r>
            <a:r>
              <a:rPr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Bias</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电源设计例</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6" name="テキスト ボックス 45">
            <a:extLst>
              <a:ext uri="{FF2B5EF4-FFF2-40B4-BE49-F238E27FC236}">
                <a16:creationId xmlns:a16="http://schemas.microsoft.com/office/drawing/2014/main" id="{4EDF2AD1-FDF8-4471-A0AF-A3DDF1109837}"/>
              </a:ext>
            </a:extLst>
          </p:cNvPr>
          <p:cNvSpPr txBox="1"/>
          <p:nvPr/>
        </p:nvSpPr>
        <p:spPr>
          <a:xfrm>
            <a:off x="7034310" y="4277897"/>
            <a:ext cx="1077802" cy="461665"/>
          </a:xfrm>
          <a:prstGeom prst="rect">
            <a:avLst/>
          </a:prstGeom>
          <a:noFill/>
        </p:spPr>
        <p:txBody>
          <a:bodyPr wrap="square" rtlCol="0">
            <a:spAutoFit/>
          </a:bodyPr>
          <a:lstStyle/>
          <a:p>
            <a:pPr algn="ctr">
              <a:spcBef>
                <a:spcPts val="400"/>
              </a:spcBef>
            </a:pPr>
            <a:r>
              <a:rPr lang="zh-CN"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无</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负</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Bias</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的变压器设计</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3581118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図 74">
            <a:extLst>
              <a:ext uri="{FF2B5EF4-FFF2-40B4-BE49-F238E27FC236}">
                <a16:creationId xmlns:a16="http://schemas.microsoft.com/office/drawing/2014/main" id="{40F99303-877D-4175-B327-9144D7EAC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4090" y="1999426"/>
            <a:ext cx="991371" cy="925944"/>
          </a:xfrm>
          <a:prstGeom prst="rect">
            <a:avLst/>
          </a:prstGeom>
        </p:spPr>
      </p:pic>
      <p:sp>
        <p:nvSpPr>
          <p:cNvPr id="27" name="平行四辺形 26">
            <a:extLst>
              <a:ext uri="{FF2B5EF4-FFF2-40B4-BE49-F238E27FC236}">
                <a16:creationId xmlns:a16="http://schemas.microsoft.com/office/drawing/2014/main" id="{9AD3AC96-DFE7-4BA1-9716-957F6202BD67}"/>
              </a:ext>
            </a:extLst>
          </p:cNvPr>
          <p:cNvSpPr/>
          <p:nvPr/>
        </p:nvSpPr>
        <p:spPr>
          <a:xfrm>
            <a:off x="1323838" y="2980382"/>
            <a:ext cx="2806472" cy="1451409"/>
          </a:xfrm>
          <a:prstGeom prst="parallelogram">
            <a:avLst>
              <a:gd name="adj" fmla="val 47218"/>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 name="正方形/長方形 15">
            <a:extLst>
              <a:ext uri="{FF2B5EF4-FFF2-40B4-BE49-F238E27FC236}">
                <a16:creationId xmlns:a16="http://schemas.microsoft.com/office/drawing/2014/main" id="{74AB0FFD-4398-419F-991B-78585AE1181F}"/>
              </a:ext>
            </a:extLst>
          </p:cNvPr>
          <p:cNvSpPr/>
          <p:nvPr/>
        </p:nvSpPr>
        <p:spPr>
          <a:xfrm>
            <a:off x="5316578" y="2679368"/>
            <a:ext cx="6388210" cy="312135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a:xfrm>
            <a:off x="335360" y="273890"/>
            <a:ext cx="10801200" cy="417937"/>
          </a:xfrm>
        </p:spPr>
        <p:txBody>
          <a:bodyPr/>
          <a:lstStyle/>
          <a:p>
            <a:r>
              <a:rPr kumimoji="1" lang="zh-CN" altLang="en-US" dirty="0">
                <a:latin typeface="微软雅黑" panose="020B0503020204020204" pitchFamily="34" charset="-122"/>
                <a:ea typeface="微软雅黑" panose="020B0503020204020204" pitchFamily="34" charset="-122"/>
              </a:rPr>
              <a:t>内部</a:t>
            </a:r>
            <a:r>
              <a:rPr kumimoji="1" lang="en-US" altLang="zh-CN" dirty="0">
                <a:latin typeface="微软雅黑" panose="020B0503020204020204" pitchFamily="34" charset="-122"/>
                <a:ea typeface="微软雅黑" panose="020B0503020204020204" pitchFamily="34" charset="-122"/>
              </a:rPr>
              <a:t>Gate</a:t>
            </a:r>
            <a:r>
              <a:rPr kumimoji="1" lang="zh-CN" altLang="en-US" dirty="0">
                <a:latin typeface="微软雅黑" panose="020B0503020204020204" pitchFamily="34" charset="-122"/>
                <a:ea typeface="微软雅黑" panose="020B0503020204020204" pitchFamily="34" charset="-122"/>
              </a:rPr>
              <a:t>电阻</a:t>
            </a:r>
            <a:endParaRPr kumimoji="1" lang="ja-JP" altLang="en-US" dirty="0">
              <a:latin typeface="微软雅黑" panose="020B0503020204020204" pitchFamily="34" charset="-122"/>
              <a:ea typeface="微软雅黑" panose="020B0503020204020204" pitchFamily="34" charset="-122"/>
            </a:endParaRPr>
          </a:p>
        </p:txBody>
      </p:sp>
      <p:sp>
        <p:nvSpPr>
          <p:cNvPr id="4" name="テキスト ボックス 3">
            <a:extLst>
              <a:ext uri="{FF2B5EF4-FFF2-40B4-BE49-F238E27FC236}">
                <a16:creationId xmlns:a16="http://schemas.microsoft.com/office/drawing/2014/main" id="{21B05DDE-4911-4120-99B2-E0B3B58E58DB}"/>
              </a:ext>
            </a:extLst>
          </p:cNvPr>
          <p:cNvSpPr txBox="1"/>
          <p:nvPr/>
        </p:nvSpPr>
        <p:spPr>
          <a:xfrm>
            <a:off x="479585" y="798331"/>
            <a:ext cx="7164654" cy="461665"/>
          </a:xfrm>
          <a:prstGeom prst="rect">
            <a:avLst/>
          </a:prstGeom>
          <a:noFill/>
        </p:spPr>
        <p:txBody>
          <a:bodyPr wrap="none" rtlCol="0">
            <a:spAutoFit/>
          </a:bodyPr>
          <a:lstStyle/>
          <a:p>
            <a:pPr>
              <a:spcBef>
                <a:spcPts val="400"/>
              </a:spcBef>
            </a:pPr>
            <a:r>
              <a:rPr kumimoji="1"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内部</a:t>
            </a:r>
            <a:r>
              <a:rPr kumimoji="1"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Gate</a:t>
            </a:r>
            <a:r>
              <a:rPr kumimoji="1"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阻值降低，使外部</a:t>
            </a:r>
            <a:r>
              <a:rPr kumimoji="1"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Gate</a:t>
            </a:r>
            <a:r>
              <a:rPr kumimoji="1"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电阻的调整更灵活</a:t>
            </a:r>
            <a:endParaRPr kumimoji="1" lang="ja-JP"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6" name="図 5">
            <a:extLst>
              <a:ext uri="{FF2B5EF4-FFF2-40B4-BE49-F238E27FC236}">
                <a16:creationId xmlns:a16="http://schemas.microsoft.com/office/drawing/2014/main" id="{DADAD4D9-CC26-4C48-8593-F2B819155F97}"/>
              </a:ext>
            </a:extLst>
          </p:cNvPr>
          <p:cNvPicPr>
            <a:picLocks noChangeAspect="1"/>
          </p:cNvPicPr>
          <p:nvPr/>
        </p:nvPicPr>
        <p:blipFill>
          <a:blip r:embed="rId4"/>
          <a:stretch>
            <a:fillRect/>
          </a:stretch>
        </p:blipFill>
        <p:spPr>
          <a:xfrm>
            <a:off x="5332620" y="2945576"/>
            <a:ext cx="3256788" cy="2881884"/>
          </a:xfrm>
          <a:prstGeom prst="rect">
            <a:avLst/>
          </a:prstGeom>
        </p:spPr>
      </p:pic>
      <p:pic>
        <p:nvPicPr>
          <p:cNvPr id="7" name="図 6">
            <a:extLst>
              <a:ext uri="{FF2B5EF4-FFF2-40B4-BE49-F238E27FC236}">
                <a16:creationId xmlns:a16="http://schemas.microsoft.com/office/drawing/2014/main" id="{C1A82604-AD86-4A79-B8D5-EB99583A8715}"/>
              </a:ext>
            </a:extLst>
          </p:cNvPr>
          <p:cNvPicPr>
            <a:picLocks noChangeAspect="1"/>
          </p:cNvPicPr>
          <p:nvPr/>
        </p:nvPicPr>
        <p:blipFill>
          <a:blip r:embed="rId5"/>
          <a:stretch>
            <a:fillRect/>
          </a:stretch>
        </p:blipFill>
        <p:spPr>
          <a:xfrm>
            <a:off x="8391906" y="2918841"/>
            <a:ext cx="3256788" cy="2881884"/>
          </a:xfrm>
          <a:prstGeom prst="rect">
            <a:avLst/>
          </a:prstGeom>
        </p:spPr>
      </p:pic>
      <p:sp>
        <p:nvSpPr>
          <p:cNvPr id="8" name="テキスト ボックス 7">
            <a:extLst>
              <a:ext uri="{FF2B5EF4-FFF2-40B4-BE49-F238E27FC236}">
                <a16:creationId xmlns:a16="http://schemas.microsoft.com/office/drawing/2014/main" id="{0BC75279-9158-4ADF-8B9B-8A5AC9A7D460}"/>
              </a:ext>
            </a:extLst>
          </p:cNvPr>
          <p:cNvSpPr txBox="1"/>
          <p:nvPr/>
        </p:nvSpPr>
        <p:spPr>
          <a:xfrm>
            <a:off x="6584618" y="3402826"/>
            <a:ext cx="1335815" cy="276999"/>
          </a:xfrm>
          <a:prstGeom prst="rect">
            <a:avLst/>
          </a:prstGeom>
          <a:noFill/>
        </p:spPr>
        <p:txBody>
          <a:bodyPr wrap="none" rtlCol="0">
            <a:spAutoFit/>
          </a:bodyPr>
          <a:lstStyle/>
          <a:p>
            <a:pPr>
              <a:spcBef>
                <a:spcPts val="400"/>
              </a:spcBef>
            </a:pP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ROHM 3</a:t>
            </a:r>
            <a:r>
              <a:rPr lang="en-US" altLang="ja-JP" sz="12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 name="テキスト ボックス 8">
            <a:extLst>
              <a:ext uri="{FF2B5EF4-FFF2-40B4-BE49-F238E27FC236}">
                <a16:creationId xmlns:a16="http://schemas.microsoft.com/office/drawing/2014/main" id="{11A32003-1929-411C-9007-8767793E180F}"/>
              </a:ext>
            </a:extLst>
          </p:cNvPr>
          <p:cNvSpPr txBox="1"/>
          <p:nvPr/>
        </p:nvSpPr>
        <p:spPr>
          <a:xfrm>
            <a:off x="6250689" y="4109519"/>
            <a:ext cx="814903" cy="276999"/>
          </a:xfrm>
          <a:prstGeom prst="rect">
            <a:avLst/>
          </a:prstGeom>
          <a:noFill/>
        </p:spPr>
        <p:txBody>
          <a:bodyPr wrap="none" rtlCol="0">
            <a:spAutoFit/>
          </a:bodyPr>
          <a:lstStyle/>
          <a:p>
            <a:pPr>
              <a:spcBef>
                <a:spcPts val="400"/>
              </a:spcBef>
            </a:pPr>
            <a:r>
              <a:rPr kumimoji="1" lang="en-US" altLang="ja-JP"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Comp.B</a:t>
            </a:r>
            <a:endParaRPr kumimoji="1" lang="ja-JP" altLang="en-US"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 name="テキスト ボックス 9">
            <a:extLst>
              <a:ext uri="{FF2B5EF4-FFF2-40B4-BE49-F238E27FC236}">
                <a16:creationId xmlns:a16="http://schemas.microsoft.com/office/drawing/2014/main" id="{C40CA919-C335-495D-A2F1-1DD855ADE6D7}"/>
              </a:ext>
            </a:extLst>
          </p:cNvPr>
          <p:cNvSpPr txBox="1"/>
          <p:nvPr/>
        </p:nvSpPr>
        <p:spPr>
          <a:xfrm>
            <a:off x="7189211" y="4616044"/>
            <a:ext cx="1333378" cy="276999"/>
          </a:xfrm>
          <a:prstGeom prst="rect">
            <a:avLst/>
          </a:prstGeom>
          <a:noFill/>
        </p:spPr>
        <p:txBody>
          <a:bodyPr wrap="none" rtlCol="0">
            <a:spAutoFit/>
          </a:bodyPr>
          <a:lstStyle/>
          <a:p>
            <a:pP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 4</a:t>
            </a:r>
            <a:r>
              <a:rPr kumimoji="1" lang="en-US" altLang="ja-JP" sz="12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B6D6221B-240F-476B-9899-65A9F182B3FA}"/>
              </a:ext>
            </a:extLst>
          </p:cNvPr>
          <p:cNvSpPr txBox="1"/>
          <p:nvPr/>
        </p:nvSpPr>
        <p:spPr>
          <a:xfrm>
            <a:off x="10920919" y="4035076"/>
            <a:ext cx="814903" cy="276999"/>
          </a:xfrm>
          <a:prstGeom prst="rect">
            <a:avLst/>
          </a:prstGeom>
          <a:noFill/>
        </p:spPr>
        <p:txBody>
          <a:bodyPr wrap="none" rtlCol="0">
            <a:spAutoFit/>
          </a:bodyPr>
          <a:lstStyle/>
          <a:p>
            <a:pPr>
              <a:spcBef>
                <a:spcPts val="400"/>
              </a:spcBef>
            </a:pPr>
            <a:r>
              <a:rPr kumimoji="1" lang="en-US" altLang="ja-JP"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Comp.B</a:t>
            </a:r>
            <a:endParaRPr kumimoji="1" lang="ja-JP" altLang="en-US" sz="12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01288CF6-6261-4E36-BBC2-BF5BAD2BD3C1}"/>
              </a:ext>
            </a:extLst>
          </p:cNvPr>
          <p:cNvSpPr txBox="1"/>
          <p:nvPr/>
        </p:nvSpPr>
        <p:spPr>
          <a:xfrm>
            <a:off x="10433358" y="4993500"/>
            <a:ext cx="1333378" cy="276999"/>
          </a:xfrm>
          <a:prstGeom prst="rect">
            <a:avLst/>
          </a:prstGeom>
          <a:noFill/>
        </p:spPr>
        <p:txBody>
          <a:bodyPr wrap="none" rtlCol="0">
            <a:spAutoFit/>
          </a:bodyPr>
          <a:lstStyle/>
          <a:p>
            <a:pP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 4</a:t>
            </a:r>
            <a:r>
              <a:rPr kumimoji="1" lang="en-US" altLang="ja-JP" sz="12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 name="矢印: 下 13">
            <a:extLst>
              <a:ext uri="{FF2B5EF4-FFF2-40B4-BE49-F238E27FC236}">
                <a16:creationId xmlns:a16="http://schemas.microsoft.com/office/drawing/2014/main" id="{963722AC-FDB8-4529-AFCA-8428A3FAC3EB}"/>
              </a:ext>
            </a:extLst>
          </p:cNvPr>
          <p:cNvSpPr/>
          <p:nvPr/>
        </p:nvSpPr>
        <p:spPr>
          <a:xfrm>
            <a:off x="11050940" y="4509441"/>
            <a:ext cx="271679" cy="230833"/>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 name="矢印: 下 14">
            <a:extLst>
              <a:ext uri="{FF2B5EF4-FFF2-40B4-BE49-F238E27FC236}">
                <a16:creationId xmlns:a16="http://schemas.microsoft.com/office/drawing/2014/main" id="{5CD6143B-9A9D-4E8B-8ABB-8442803A6391}"/>
              </a:ext>
            </a:extLst>
          </p:cNvPr>
          <p:cNvSpPr/>
          <p:nvPr/>
        </p:nvSpPr>
        <p:spPr>
          <a:xfrm>
            <a:off x="8002185" y="3719025"/>
            <a:ext cx="271679" cy="230833"/>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7" name="図 16">
            <a:extLst>
              <a:ext uri="{FF2B5EF4-FFF2-40B4-BE49-F238E27FC236}">
                <a16:creationId xmlns:a16="http://schemas.microsoft.com/office/drawing/2014/main" id="{7D995D13-FBCB-4302-A145-B92269DACFEF}"/>
              </a:ext>
            </a:extLst>
          </p:cNvPr>
          <p:cNvPicPr>
            <a:picLocks noChangeAspect="1"/>
          </p:cNvPicPr>
          <p:nvPr/>
        </p:nvPicPr>
        <p:blipFill>
          <a:blip r:embed="rId6" cstate="print">
            <a:alphaModFix amt="30000"/>
            <a:extLst>
              <a:ext uri="{28A0092B-C50C-407E-A947-70E740481C1C}">
                <a14:useLocalDpi xmlns:a14="http://schemas.microsoft.com/office/drawing/2010/main" val="0"/>
              </a:ext>
            </a:extLst>
          </a:blip>
          <a:stretch>
            <a:fillRect/>
          </a:stretch>
        </p:blipFill>
        <p:spPr>
          <a:xfrm>
            <a:off x="1987449" y="1777610"/>
            <a:ext cx="1625316" cy="3143131"/>
          </a:xfrm>
          <a:prstGeom prst="rect">
            <a:avLst/>
          </a:prstGeom>
        </p:spPr>
      </p:pic>
      <p:pic>
        <p:nvPicPr>
          <p:cNvPr id="19" name="図 18">
            <a:extLst>
              <a:ext uri="{FF2B5EF4-FFF2-40B4-BE49-F238E27FC236}">
                <a16:creationId xmlns:a16="http://schemas.microsoft.com/office/drawing/2014/main" id="{ED2B0290-4454-49E2-988C-B926888EF5DD}"/>
              </a:ext>
            </a:extLst>
          </p:cNvPr>
          <p:cNvPicPr>
            <a:picLocks noChangeAspect="1"/>
          </p:cNvPicPr>
          <p:nvPr/>
        </p:nvPicPr>
        <p:blipFill>
          <a:blip r:embed="rId7"/>
          <a:stretch>
            <a:fillRect/>
          </a:stretch>
        </p:blipFill>
        <p:spPr>
          <a:xfrm>
            <a:off x="2728175" y="2160059"/>
            <a:ext cx="541300" cy="661588"/>
          </a:xfrm>
          <a:prstGeom prst="rect">
            <a:avLst/>
          </a:prstGeom>
        </p:spPr>
      </p:pic>
      <p:cxnSp>
        <p:nvCxnSpPr>
          <p:cNvPr id="23" name="直線コネクタ 22">
            <a:extLst>
              <a:ext uri="{FF2B5EF4-FFF2-40B4-BE49-F238E27FC236}">
                <a16:creationId xmlns:a16="http://schemas.microsoft.com/office/drawing/2014/main" id="{02CFE79F-9CED-4992-B3B0-FCF4EA7E8474}"/>
              </a:ext>
            </a:extLst>
          </p:cNvPr>
          <p:cNvCxnSpPr>
            <a:cxnSpLocks/>
          </p:cNvCxnSpPr>
          <p:nvPr/>
        </p:nvCxnSpPr>
        <p:spPr>
          <a:xfrm flipH="1">
            <a:off x="2345652" y="2654810"/>
            <a:ext cx="2742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C30F4EAE-CF5B-4E9D-880E-378E6DFA30BA}"/>
              </a:ext>
            </a:extLst>
          </p:cNvPr>
          <p:cNvSpPr/>
          <p:nvPr/>
        </p:nvSpPr>
        <p:spPr>
          <a:xfrm>
            <a:off x="1862207" y="3564085"/>
            <a:ext cx="1589707" cy="856234"/>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24" name="直線コネクタ 23">
            <a:extLst>
              <a:ext uri="{FF2B5EF4-FFF2-40B4-BE49-F238E27FC236}">
                <a16:creationId xmlns:a16="http://schemas.microsoft.com/office/drawing/2014/main" id="{41C6DDF5-C0C9-4D92-AF8E-FA9AF54B310D}"/>
              </a:ext>
            </a:extLst>
          </p:cNvPr>
          <p:cNvCxnSpPr>
            <a:cxnSpLocks/>
          </p:cNvCxnSpPr>
          <p:nvPr/>
        </p:nvCxnSpPr>
        <p:spPr>
          <a:xfrm flipV="1">
            <a:off x="2352002" y="2654810"/>
            <a:ext cx="0" cy="8562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6E7F382E-E63F-47FA-9177-94604D52969C}"/>
              </a:ext>
            </a:extLst>
          </p:cNvPr>
          <p:cNvSpPr/>
          <p:nvPr/>
        </p:nvSpPr>
        <p:spPr>
          <a:xfrm rot="5400000">
            <a:off x="2520252" y="2518185"/>
            <a:ext cx="180000" cy="288000"/>
          </a:xfrm>
          <a:prstGeom prst="rect">
            <a:avLst/>
          </a:prstGeom>
          <a:solidFill>
            <a:schemeClr val="bg1"/>
          </a:solid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1" name="正方形/長方形 20">
            <a:extLst>
              <a:ext uri="{FF2B5EF4-FFF2-40B4-BE49-F238E27FC236}">
                <a16:creationId xmlns:a16="http://schemas.microsoft.com/office/drawing/2014/main" id="{99A529AD-3408-48E7-81C1-D6F327BE9EEB}"/>
              </a:ext>
            </a:extLst>
          </p:cNvPr>
          <p:cNvSpPr/>
          <p:nvPr/>
        </p:nvSpPr>
        <p:spPr>
          <a:xfrm>
            <a:off x="2214417" y="2514927"/>
            <a:ext cx="791670" cy="42619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r>
              <a:rPr kumimoji="1" lang="en-US" altLang="ja-JP"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a:t>
            </a:r>
            <a:endParaRPr kumimoji="1" lang="ja-JP" altLang="en-US"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32" name="直線コネクタ 31">
            <a:extLst>
              <a:ext uri="{FF2B5EF4-FFF2-40B4-BE49-F238E27FC236}">
                <a16:creationId xmlns:a16="http://schemas.microsoft.com/office/drawing/2014/main" id="{88E0822C-8971-4E21-977D-74A15B2D9CDF}"/>
              </a:ext>
            </a:extLst>
          </p:cNvPr>
          <p:cNvCxnSpPr>
            <a:cxnSpLocks/>
          </p:cNvCxnSpPr>
          <p:nvPr/>
        </p:nvCxnSpPr>
        <p:spPr>
          <a:xfrm flipV="1">
            <a:off x="2046646" y="3493674"/>
            <a:ext cx="307729" cy="666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894B91F-EA8F-4C46-841A-559E27E47D06}"/>
              </a:ext>
            </a:extLst>
          </p:cNvPr>
          <p:cNvSpPr txBox="1"/>
          <p:nvPr/>
        </p:nvSpPr>
        <p:spPr>
          <a:xfrm>
            <a:off x="968739" y="2341573"/>
            <a:ext cx="1148070" cy="461665"/>
          </a:xfrm>
          <a:prstGeom prst="rect">
            <a:avLst/>
          </a:prstGeom>
          <a:solidFill>
            <a:schemeClr val="bg1">
              <a:lumMod val="95000"/>
            </a:schemeClr>
          </a:solidFill>
        </p:spPr>
        <p:txBody>
          <a:bodyPr wrap="none" rtlCol="0">
            <a:spAutoFit/>
          </a:bodyPr>
          <a:lstStyle/>
          <a:p>
            <a:pPr algn="ct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内部</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电阻</a:t>
            </a:r>
            <a:b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_INT)</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5" name="テキスト ボックス 34">
            <a:extLst>
              <a:ext uri="{FF2B5EF4-FFF2-40B4-BE49-F238E27FC236}">
                <a16:creationId xmlns:a16="http://schemas.microsoft.com/office/drawing/2014/main" id="{5CAB9403-C9F1-4A87-9E4D-FDB57770DB5B}"/>
              </a:ext>
            </a:extLst>
          </p:cNvPr>
          <p:cNvSpPr txBox="1"/>
          <p:nvPr/>
        </p:nvSpPr>
        <p:spPr>
          <a:xfrm>
            <a:off x="594425" y="3564084"/>
            <a:ext cx="1148070" cy="461665"/>
          </a:xfrm>
          <a:prstGeom prst="rect">
            <a:avLst/>
          </a:prstGeom>
          <a:solidFill>
            <a:schemeClr val="bg1">
              <a:lumMod val="95000"/>
            </a:schemeClr>
          </a:solidFill>
        </p:spPr>
        <p:txBody>
          <a:bodyPr wrap="none" rtlCol="0">
            <a:spAutoFit/>
          </a:bodyPr>
          <a:lstStyle/>
          <a:p>
            <a:pPr algn="ct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外部</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电阻</a:t>
            </a:r>
            <a:b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_EXT)</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grpSp>
        <p:nvGrpSpPr>
          <p:cNvPr id="48" name="グループ化 47">
            <a:extLst>
              <a:ext uri="{FF2B5EF4-FFF2-40B4-BE49-F238E27FC236}">
                <a16:creationId xmlns:a16="http://schemas.microsoft.com/office/drawing/2014/main" id="{60AE3A50-01D9-4657-A3D8-6833EF3432D5}"/>
              </a:ext>
            </a:extLst>
          </p:cNvPr>
          <p:cNvGrpSpPr/>
          <p:nvPr/>
        </p:nvGrpSpPr>
        <p:grpSpPr>
          <a:xfrm>
            <a:off x="2024944" y="3647984"/>
            <a:ext cx="337758" cy="350692"/>
            <a:chOff x="2499532" y="3744512"/>
            <a:chExt cx="337758" cy="350692"/>
          </a:xfrm>
        </p:grpSpPr>
        <p:sp>
          <p:nvSpPr>
            <p:cNvPr id="45" name="平行四辺形 44">
              <a:extLst>
                <a:ext uri="{FF2B5EF4-FFF2-40B4-BE49-F238E27FC236}">
                  <a16:creationId xmlns:a16="http://schemas.microsoft.com/office/drawing/2014/main" id="{CB0B8C75-9C82-48E6-9AD9-7F79897DB7F2}"/>
                </a:ext>
              </a:extLst>
            </p:cNvPr>
            <p:cNvSpPr/>
            <p:nvPr/>
          </p:nvSpPr>
          <p:spPr>
            <a:xfrm rot="16200000" flipV="1">
              <a:off x="2602486" y="3854680"/>
              <a:ext cx="336299" cy="126050"/>
            </a:xfrm>
            <a:prstGeom prst="parallelogram">
              <a:avLst>
                <a:gd name="adj" fmla="val 20919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grpSp>
          <p:nvGrpSpPr>
            <p:cNvPr id="44" name="グループ化 43">
              <a:extLst>
                <a:ext uri="{FF2B5EF4-FFF2-40B4-BE49-F238E27FC236}">
                  <a16:creationId xmlns:a16="http://schemas.microsoft.com/office/drawing/2014/main" id="{5AD39CFB-EA34-4E44-BE0F-78B811C248C9}"/>
                </a:ext>
              </a:extLst>
            </p:cNvPr>
            <p:cNvGrpSpPr/>
            <p:nvPr/>
          </p:nvGrpSpPr>
          <p:grpSpPr>
            <a:xfrm>
              <a:off x="2499532" y="3744512"/>
              <a:ext cx="337758" cy="350692"/>
              <a:chOff x="3415057" y="4033143"/>
              <a:chExt cx="337758" cy="350692"/>
            </a:xfrm>
          </p:grpSpPr>
          <p:sp>
            <p:nvSpPr>
              <p:cNvPr id="36" name="平行四辺形 35">
                <a:extLst>
                  <a:ext uri="{FF2B5EF4-FFF2-40B4-BE49-F238E27FC236}">
                    <a16:creationId xmlns:a16="http://schemas.microsoft.com/office/drawing/2014/main" id="{F13ED23F-C220-46D3-A35C-AB9192A8D73C}"/>
                  </a:ext>
                </a:extLst>
              </p:cNvPr>
              <p:cNvSpPr/>
              <p:nvPr/>
            </p:nvSpPr>
            <p:spPr>
              <a:xfrm>
                <a:off x="3415058" y="4033143"/>
                <a:ext cx="335748" cy="276999"/>
              </a:xfrm>
              <a:prstGeom prst="parallelogram">
                <a:avLst>
                  <a:gd name="adj" fmla="val 47007"/>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7" name="正方形/長方形 36">
                <a:extLst>
                  <a:ext uri="{FF2B5EF4-FFF2-40B4-BE49-F238E27FC236}">
                    <a16:creationId xmlns:a16="http://schemas.microsoft.com/office/drawing/2014/main" id="{F7CD3E05-A780-4B49-B316-5541AA46F51E}"/>
                  </a:ext>
                </a:extLst>
              </p:cNvPr>
              <p:cNvSpPr/>
              <p:nvPr/>
            </p:nvSpPr>
            <p:spPr>
              <a:xfrm>
                <a:off x="3415057" y="4308082"/>
                <a:ext cx="201665" cy="72000"/>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8" name="平行四辺形 37">
                <a:extLst>
                  <a:ext uri="{FF2B5EF4-FFF2-40B4-BE49-F238E27FC236}">
                    <a16:creationId xmlns:a16="http://schemas.microsoft.com/office/drawing/2014/main" id="{E1B4B8CD-1D9D-42A0-8F30-A8A69E56C6FE}"/>
                  </a:ext>
                </a:extLst>
              </p:cNvPr>
              <p:cNvSpPr/>
              <p:nvPr/>
            </p:nvSpPr>
            <p:spPr>
              <a:xfrm>
                <a:off x="3450954" y="4081811"/>
                <a:ext cx="275702" cy="163957"/>
              </a:xfrm>
              <a:prstGeom prst="parallelogram">
                <a:avLst>
                  <a:gd name="adj" fmla="val 47007"/>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41" name="直線コネクタ 40">
                <a:extLst>
                  <a:ext uri="{FF2B5EF4-FFF2-40B4-BE49-F238E27FC236}">
                    <a16:creationId xmlns:a16="http://schemas.microsoft.com/office/drawing/2014/main" id="{70C11ABB-2CDA-4773-AA94-234380E371AA}"/>
                  </a:ext>
                </a:extLst>
              </p:cNvPr>
              <p:cNvCxnSpPr>
                <a:cxnSpLocks/>
              </p:cNvCxnSpPr>
              <p:nvPr/>
            </p:nvCxnSpPr>
            <p:spPr>
              <a:xfrm flipV="1">
                <a:off x="3617853" y="4106837"/>
                <a:ext cx="133200" cy="27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5CCD5920-AEB9-4EE9-A882-01B26B5DF399}"/>
                  </a:ext>
                </a:extLst>
              </p:cNvPr>
              <p:cNvCxnSpPr>
                <a:cxnSpLocks/>
              </p:cNvCxnSpPr>
              <p:nvPr/>
            </p:nvCxnSpPr>
            <p:spPr>
              <a:xfrm flipV="1">
                <a:off x="3752815" y="4036218"/>
                <a:ext cx="0" cy="72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49" name="正方形/長方形 48">
            <a:extLst>
              <a:ext uri="{FF2B5EF4-FFF2-40B4-BE49-F238E27FC236}">
                <a16:creationId xmlns:a16="http://schemas.microsoft.com/office/drawing/2014/main" id="{7D72FFE9-B5AA-458D-93AC-03714E11FFC9}"/>
              </a:ext>
            </a:extLst>
          </p:cNvPr>
          <p:cNvSpPr/>
          <p:nvPr/>
        </p:nvSpPr>
        <p:spPr>
          <a:xfrm>
            <a:off x="1800433" y="3630453"/>
            <a:ext cx="791670" cy="42619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r>
              <a:rPr kumimoji="1" lang="en-US" altLang="ja-JP"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R</a:t>
            </a:r>
            <a:endParaRPr kumimoji="1" lang="ja-JP"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51" name="直線矢印コネクタ 50">
            <a:extLst>
              <a:ext uri="{FF2B5EF4-FFF2-40B4-BE49-F238E27FC236}">
                <a16:creationId xmlns:a16="http://schemas.microsoft.com/office/drawing/2014/main" id="{80449DE3-3FC4-436C-8C6E-8EDE5C0CD568}"/>
              </a:ext>
            </a:extLst>
          </p:cNvPr>
          <p:cNvCxnSpPr>
            <a:cxnSpLocks/>
          </p:cNvCxnSpPr>
          <p:nvPr/>
        </p:nvCxnSpPr>
        <p:spPr>
          <a:xfrm>
            <a:off x="2117958" y="2554670"/>
            <a:ext cx="348294"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6C74AE7B-7EEC-4A90-99EE-D63BF567CF74}"/>
              </a:ext>
            </a:extLst>
          </p:cNvPr>
          <p:cNvCxnSpPr>
            <a:cxnSpLocks/>
          </p:cNvCxnSpPr>
          <p:nvPr/>
        </p:nvCxnSpPr>
        <p:spPr>
          <a:xfrm>
            <a:off x="1743714" y="3794916"/>
            <a:ext cx="28123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AF4FC12E-209B-4475-8177-C4DAD41F0E7D}"/>
              </a:ext>
            </a:extLst>
          </p:cNvPr>
          <p:cNvSpPr txBox="1"/>
          <p:nvPr/>
        </p:nvSpPr>
        <p:spPr>
          <a:xfrm>
            <a:off x="3272243" y="2350993"/>
            <a:ext cx="1154740" cy="276999"/>
          </a:xfrm>
          <a:prstGeom prst="rect">
            <a:avLst/>
          </a:prstGeom>
          <a:noFill/>
        </p:spPr>
        <p:txBody>
          <a:bodyPr wrap="none" rtlCol="0">
            <a:spAutoFit/>
          </a:bodyPr>
          <a:lstStyle/>
          <a:p>
            <a:pPr>
              <a:spcBef>
                <a:spcPts val="400"/>
              </a:spcBef>
            </a:pPr>
            <a:r>
              <a:rPr kumimoji="1"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SiC MOSFET</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5" name="テキスト ボックス 54">
            <a:extLst>
              <a:ext uri="{FF2B5EF4-FFF2-40B4-BE49-F238E27FC236}">
                <a16:creationId xmlns:a16="http://schemas.microsoft.com/office/drawing/2014/main" id="{4B4594E8-D89A-4811-AEA7-49A047203888}"/>
              </a:ext>
            </a:extLst>
          </p:cNvPr>
          <p:cNvSpPr txBox="1"/>
          <p:nvPr/>
        </p:nvSpPr>
        <p:spPr>
          <a:xfrm>
            <a:off x="7846358" y="2679368"/>
            <a:ext cx="2504532"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Switching Loss (R</a:t>
            </a:r>
            <a:r>
              <a:rPr lang="en-US" altLang="ja-JP" sz="9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
            </a: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_EXT</a:t>
            </a:r>
            <a:r>
              <a:rPr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10Ω)</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6" name="テキスト ボックス 55">
            <a:extLst>
              <a:ext uri="{FF2B5EF4-FFF2-40B4-BE49-F238E27FC236}">
                <a16:creationId xmlns:a16="http://schemas.microsoft.com/office/drawing/2014/main" id="{67E981AA-6FCE-44C1-A56E-1CA753DEEED7}"/>
              </a:ext>
            </a:extLst>
          </p:cNvPr>
          <p:cNvSpPr txBox="1"/>
          <p:nvPr/>
        </p:nvSpPr>
        <p:spPr>
          <a:xfrm>
            <a:off x="6284032" y="5761567"/>
            <a:ext cx="957313" cy="253916"/>
          </a:xfrm>
          <a:prstGeom prst="rect">
            <a:avLst/>
          </a:prstGeom>
          <a:noFill/>
        </p:spPr>
        <p:txBody>
          <a:bodyPr wrap="none" rtlCol="0">
            <a:spAutoFit/>
          </a:bodyPr>
          <a:lstStyle/>
          <a:p>
            <a:pPr algn="l">
              <a:spcBef>
                <a:spcPts val="400"/>
              </a:spcBef>
            </a:pPr>
            <a:r>
              <a:rPr kumimoji="1" lang="en-US" altLang="ja-JP"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[Condition]</a:t>
            </a:r>
            <a:endParaRPr kumimoji="1" lang="ja-JP" altLang="en-US"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7" name="テキスト ボックス 56">
            <a:extLst>
              <a:ext uri="{FF2B5EF4-FFF2-40B4-BE49-F238E27FC236}">
                <a16:creationId xmlns:a16="http://schemas.microsoft.com/office/drawing/2014/main" id="{E51F8B27-63F8-4C99-9598-621737EF1147}"/>
              </a:ext>
            </a:extLst>
          </p:cNvPr>
          <p:cNvSpPr txBox="1"/>
          <p:nvPr/>
        </p:nvSpPr>
        <p:spPr>
          <a:xfrm>
            <a:off x="6472661" y="5905712"/>
            <a:ext cx="1997663" cy="738664"/>
          </a:xfrm>
          <a:prstGeom prst="rect">
            <a:avLst/>
          </a:prstGeom>
          <a:noFill/>
        </p:spPr>
        <p:txBody>
          <a:bodyPr wrap="none"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IN</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 600V</a:t>
            </a:r>
            <a:b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Rg	: 10Ω</a:t>
            </a:r>
            <a:b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GS</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 Recommend</a:t>
            </a:r>
            <a:b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Ta	: Room</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8" name="テキスト ボックス 57">
            <a:extLst>
              <a:ext uri="{FF2B5EF4-FFF2-40B4-BE49-F238E27FC236}">
                <a16:creationId xmlns:a16="http://schemas.microsoft.com/office/drawing/2014/main" id="{05BB0E91-5D3C-4241-AF0B-D91D3F6EA815}"/>
              </a:ext>
            </a:extLst>
          </p:cNvPr>
          <p:cNvSpPr txBox="1"/>
          <p:nvPr/>
        </p:nvSpPr>
        <p:spPr>
          <a:xfrm>
            <a:off x="8485531" y="5773394"/>
            <a:ext cx="585417" cy="253916"/>
          </a:xfrm>
          <a:prstGeom prst="rect">
            <a:avLst/>
          </a:prstGeom>
          <a:noFill/>
        </p:spPr>
        <p:txBody>
          <a:bodyPr wrap="none" rtlCol="0">
            <a:spAutoFit/>
          </a:bodyPr>
          <a:lstStyle/>
          <a:p>
            <a:pPr algn="l">
              <a:spcBef>
                <a:spcPts val="400"/>
              </a:spcBef>
            </a:pPr>
            <a:r>
              <a:rPr kumimoji="1" lang="en-US" altLang="ja-JP"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[DUT]</a:t>
            </a:r>
            <a:endParaRPr kumimoji="1" lang="ja-JP" altLang="en-US"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9" name="テキスト ボックス 58">
            <a:extLst>
              <a:ext uri="{FF2B5EF4-FFF2-40B4-BE49-F238E27FC236}">
                <a16:creationId xmlns:a16="http://schemas.microsoft.com/office/drawing/2014/main" id="{0F21D537-6DB4-4B70-81F0-63C546A1A33A}"/>
              </a:ext>
            </a:extLst>
          </p:cNvPr>
          <p:cNvSpPr txBox="1"/>
          <p:nvPr/>
        </p:nvSpPr>
        <p:spPr>
          <a:xfrm>
            <a:off x="8611457" y="5990290"/>
            <a:ext cx="2834430" cy="577081"/>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ROHM 3</a:t>
            </a:r>
            <a:r>
              <a:rPr lang="en-US" altLang="ja-JP" sz="1050" baseline="30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Gen	: SCT3040KR</a:t>
            </a:r>
            <a:b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ROHM</a:t>
            </a:r>
            <a:r>
              <a:rPr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050" baseline="30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Gen	: SCT4036KR</a:t>
            </a:r>
            <a:b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Comp.B	: 1.2kV, Ron:32mΩ</a:t>
            </a:r>
          </a:p>
        </p:txBody>
      </p:sp>
      <p:sp>
        <p:nvSpPr>
          <p:cNvPr id="60" name="正方形/長方形 59">
            <a:extLst>
              <a:ext uri="{FF2B5EF4-FFF2-40B4-BE49-F238E27FC236}">
                <a16:creationId xmlns:a16="http://schemas.microsoft.com/office/drawing/2014/main" id="{5F5523CF-7987-489C-820A-5689ED863C92}"/>
              </a:ext>
            </a:extLst>
          </p:cNvPr>
          <p:cNvSpPr/>
          <p:nvPr/>
        </p:nvSpPr>
        <p:spPr>
          <a:xfrm>
            <a:off x="458238" y="1707535"/>
            <a:ext cx="2418312" cy="50766"/>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1" name="テキスト ボックス 60">
            <a:extLst>
              <a:ext uri="{FF2B5EF4-FFF2-40B4-BE49-F238E27FC236}">
                <a16:creationId xmlns:a16="http://schemas.microsoft.com/office/drawing/2014/main" id="{A8C1E966-F4A1-4775-9A33-7AF6A492F8D0}"/>
              </a:ext>
            </a:extLst>
          </p:cNvPr>
          <p:cNvSpPr txBox="1"/>
          <p:nvPr/>
        </p:nvSpPr>
        <p:spPr>
          <a:xfrm>
            <a:off x="479585" y="1407028"/>
            <a:ext cx="2134623" cy="369332"/>
          </a:xfrm>
          <a:prstGeom prst="rect">
            <a:avLst/>
          </a:prstGeom>
          <a:noFill/>
        </p:spPr>
        <p:txBody>
          <a:bodyPr wrap="none" rtlCol="0">
            <a:spAutoFit/>
          </a:bodyPr>
          <a:lstStyle/>
          <a:p>
            <a:pPr>
              <a:spcBef>
                <a:spcPts val="400"/>
              </a:spcBef>
            </a:pP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寄生内部</a:t>
            </a:r>
            <a:r>
              <a:rPr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电阻</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2" name="正方形/長方形 61">
            <a:extLst>
              <a:ext uri="{FF2B5EF4-FFF2-40B4-BE49-F238E27FC236}">
                <a16:creationId xmlns:a16="http://schemas.microsoft.com/office/drawing/2014/main" id="{B41E7CB8-26CA-4108-8E12-13C24C87FA79}"/>
              </a:ext>
            </a:extLst>
          </p:cNvPr>
          <p:cNvSpPr/>
          <p:nvPr/>
        </p:nvSpPr>
        <p:spPr>
          <a:xfrm>
            <a:off x="5827075" y="1478980"/>
            <a:ext cx="5873858" cy="972000"/>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9" name="テキスト ボックス 68">
            <a:extLst>
              <a:ext uri="{FF2B5EF4-FFF2-40B4-BE49-F238E27FC236}">
                <a16:creationId xmlns:a16="http://schemas.microsoft.com/office/drawing/2014/main" id="{B6C4B286-8F24-4310-9A0F-FD12ADF8D891}"/>
              </a:ext>
            </a:extLst>
          </p:cNvPr>
          <p:cNvSpPr txBox="1"/>
          <p:nvPr/>
        </p:nvSpPr>
        <p:spPr>
          <a:xfrm>
            <a:off x="6683207" y="1711620"/>
            <a:ext cx="3945888" cy="553998"/>
          </a:xfrm>
          <a:prstGeom prst="rect">
            <a:avLst/>
          </a:prstGeom>
          <a:noFill/>
        </p:spPr>
        <p:txBody>
          <a:bodyPr wrap="none" rtlCol="0">
            <a:spAutoFit/>
          </a:bodyPr>
          <a:lstStyle/>
          <a:p>
            <a:pPr marL="285750" indent="-285750">
              <a:spcBef>
                <a:spcPts val="400"/>
              </a:spcBef>
              <a:buFont typeface="Wingdings" panose="05000000000000000000" pitchFamily="2" charset="2"/>
              <a:buChar char="ü"/>
            </a:pP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同一外部</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Gate</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电阻值状态下，</a:t>
            </a:r>
            <a:br>
              <a:rPr lang="en-US" altLang="ja-JP"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en-US" altLang="zh-CN"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Switching</a:t>
            </a:r>
            <a:r>
              <a:rPr lang="zh-CN"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损耗</a:t>
            </a:r>
            <a:r>
              <a:rPr lang="en-US" altLang="ja-JP"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(Eon,</a:t>
            </a:r>
            <a:r>
              <a:rPr lang="ja-JP"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600" b="1"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Eoff</a:t>
            </a:r>
            <a:r>
              <a:rPr lang="en-US" altLang="ja-JP"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比竞品小</a:t>
            </a:r>
            <a:endParaRPr lang="en-US" altLang="ja-JP" sz="16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graphicFrame>
        <p:nvGraphicFramePr>
          <p:cNvPr id="71" name="表 71">
            <a:extLst>
              <a:ext uri="{FF2B5EF4-FFF2-40B4-BE49-F238E27FC236}">
                <a16:creationId xmlns:a16="http://schemas.microsoft.com/office/drawing/2014/main" id="{DA122549-A72B-4792-9EEF-85C022E2A7C7}"/>
              </a:ext>
            </a:extLst>
          </p:cNvPr>
          <p:cNvGraphicFramePr>
            <a:graphicFrameLocks noGrp="1"/>
          </p:cNvGraphicFramePr>
          <p:nvPr/>
        </p:nvGraphicFramePr>
        <p:xfrm>
          <a:off x="395416" y="4526394"/>
          <a:ext cx="4471140" cy="1752600"/>
        </p:xfrm>
        <a:graphic>
          <a:graphicData uri="http://schemas.openxmlformats.org/drawingml/2006/table">
            <a:tbl>
              <a:tblPr firstRow="1" bandRow="1">
                <a:tableStyleId>{9D7B26C5-4107-4FEC-AEDC-1716B250A1EF}</a:tableStyleId>
              </a:tblPr>
              <a:tblGrid>
                <a:gridCol w="1361016">
                  <a:extLst>
                    <a:ext uri="{9D8B030D-6E8A-4147-A177-3AD203B41FA5}">
                      <a16:colId xmlns:a16="http://schemas.microsoft.com/office/drawing/2014/main" val="3617494702"/>
                    </a:ext>
                  </a:extLst>
                </a:gridCol>
                <a:gridCol w="1036708">
                  <a:extLst>
                    <a:ext uri="{9D8B030D-6E8A-4147-A177-3AD203B41FA5}">
                      <a16:colId xmlns:a16="http://schemas.microsoft.com/office/drawing/2014/main" val="695586246"/>
                    </a:ext>
                  </a:extLst>
                </a:gridCol>
                <a:gridCol w="1036708">
                  <a:extLst>
                    <a:ext uri="{9D8B030D-6E8A-4147-A177-3AD203B41FA5}">
                      <a16:colId xmlns:a16="http://schemas.microsoft.com/office/drawing/2014/main" val="1107189906"/>
                    </a:ext>
                  </a:extLst>
                </a:gridCol>
                <a:gridCol w="1036708">
                  <a:extLst>
                    <a:ext uri="{9D8B030D-6E8A-4147-A177-3AD203B41FA5}">
                      <a16:colId xmlns:a16="http://schemas.microsoft.com/office/drawing/2014/main" val="614000225"/>
                    </a:ext>
                  </a:extLst>
                </a:gridCol>
              </a:tblGrid>
              <a:tr h="370840">
                <a:tc>
                  <a:txBody>
                    <a:bodyPr/>
                    <a:lstStyle/>
                    <a:p>
                      <a:endParaRPr kumimoji="1" lang="ja-JP" altLang="en-US"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dirty="0"/>
                        <a:t>Comp.B</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dirty="0"/>
                        <a:t>ROHM</a:t>
                      </a:r>
                      <a:br>
                        <a:rPr kumimoji="1" lang="en-US" altLang="ja-JP" sz="1400" dirty="0"/>
                      </a:br>
                      <a:r>
                        <a:rPr kumimoji="1" lang="en-US" altLang="ja-JP" sz="1400" dirty="0"/>
                        <a:t>3</a:t>
                      </a:r>
                      <a:r>
                        <a:rPr kumimoji="1" lang="en-US" altLang="ja-JP" sz="1400" baseline="30000" dirty="0"/>
                        <a:t>rd</a:t>
                      </a:r>
                      <a:r>
                        <a:rPr kumimoji="1" lang="en-US" altLang="ja-JP" sz="1400" dirty="0"/>
                        <a:t> Gen</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dirty="0"/>
                        <a:t>ROHM</a:t>
                      </a:r>
                      <a:br>
                        <a:rPr kumimoji="1" lang="en-US" altLang="ja-JP" sz="1400" dirty="0"/>
                      </a:br>
                      <a:r>
                        <a:rPr kumimoji="1" lang="en-US" altLang="ja-JP" sz="1400" dirty="0"/>
                        <a:t>4</a:t>
                      </a:r>
                      <a:r>
                        <a:rPr kumimoji="1" lang="en-US" altLang="ja-JP" sz="1400" baseline="30000" dirty="0"/>
                        <a:t>th</a:t>
                      </a:r>
                      <a:r>
                        <a:rPr kumimoji="1" lang="en-US" altLang="ja-JP" sz="1400" dirty="0"/>
                        <a:t> Gen</a:t>
                      </a:r>
                      <a:endParaRPr kumimoji="1" lang="ja-JP" altLang="en-US" sz="1400" dirty="0"/>
                    </a:p>
                  </a:txBody>
                  <a:tcPr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990473709"/>
                  </a:ext>
                </a:extLst>
              </a:tr>
              <a:tr h="370840">
                <a:tc>
                  <a:txBody>
                    <a:bodyPr/>
                    <a:lstStyle/>
                    <a:p>
                      <a:r>
                        <a:rPr kumimoji="1" lang="zh-CN" altLang="en-US" sz="1050" dirty="0"/>
                        <a:t>内部</a:t>
                      </a:r>
                      <a:r>
                        <a:rPr kumimoji="1" lang="en-US" altLang="zh-CN" sz="1050" dirty="0"/>
                        <a:t>Gate</a:t>
                      </a:r>
                      <a:r>
                        <a:rPr kumimoji="1" lang="zh-CN" altLang="en-US" sz="1050" dirty="0"/>
                        <a:t>电阻</a:t>
                      </a:r>
                      <a:br>
                        <a:rPr kumimoji="1" lang="en-US" altLang="ja-JP" sz="1050" dirty="0"/>
                      </a:br>
                      <a:r>
                        <a:rPr kumimoji="1" lang="en-US" altLang="ja-JP" sz="1050" dirty="0"/>
                        <a:t>R</a:t>
                      </a:r>
                      <a:r>
                        <a:rPr kumimoji="1" lang="en-US" altLang="ja-JP" sz="800" dirty="0"/>
                        <a:t>G</a:t>
                      </a:r>
                      <a:r>
                        <a:rPr kumimoji="1" lang="en-US" altLang="ja-JP" sz="1050" dirty="0"/>
                        <a:t>_INT</a:t>
                      </a:r>
                      <a:endParaRPr kumimoji="1" lang="ja-JP" altLang="en-US" sz="105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mj-lt"/>
                        </a:rPr>
                        <a:t>2.6 Ω</a:t>
                      </a:r>
                      <a:endParaRPr kumimoji="1" lang="ja-JP" alt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mj-lt"/>
                        </a:rPr>
                        <a:t>7</a:t>
                      </a:r>
                      <a:r>
                        <a:rPr kumimoji="1" lang="ja-JP" altLang="en-US" sz="1400" dirty="0">
                          <a:latin typeface="+mj-lt"/>
                        </a:rPr>
                        <a:t> </a:t>
                      </a:r>
                      <a:r>
                        <a:rPr kumimoji="1" lang="en-US" altLang="ja-JP" sz="1400" dirty="0">
                          <a:latin typeface="+mj-lt"/>
                        </a:rPr>
                        <a:t>Ω</a:t>
                      </a:r>
                      <a:r>
                        <a:rPr kumimoji="1" lang="en-US" altLang="ja-JP" sz="1400" baseline="30000" dirty="0">
                          <a:latin typeface="+mj-lt"/>
                        </a:rPr>
                        <a:t>*1</a:t>
                      </a:r>
                      <a:endParaRPr kumimoji="1" lang="ja-JP" altLang="en-US" sz="1400" baseline="30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mj-lt"/>
                        </a:rPr>
                        <a:t>1</a:t>
                      </a:r>
                      <a:r>
                        <a:rPr kumimoji="1" lang="ja-JP" altLang="en-US" sz="1400" dirty="0">
                          <a:latin typeface="+mj-lt"/>
                        </a:rPr>
                        <a:t> </a:t>
                      </a:r>
                      <a:r>
                        <a:rPr kumimoji="1" lang="en-US" altLang="ja-JP" sz="1400" dirty="0">
                          <a:latin typeface="+mj-lt"/>
                        </a:rPr>
                        <a:t>Ω</a:t>
                      </a:r>
                      <a:r>
                        <a:rPr kumimoji="1" lang="en-US" altLang="ja-JP" sz="1400" baseline="30000" dirty="0">
                          <a:latin typeface="+mj-lt"/>
                        </a:rPr>
                        <a:t>*1</a:t>
                      </a:r>
                      <a:endParaRPr kumimoji="1" lang="ja-JP" altLang="en-US" sz="1400" baseline="30000" dirty="0">
                        <a:latin typeface="+mj-l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67979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dirty="0"/>
                        <a:t>外部</a:t>
                      </a:r>
                      <a:r>
                        <a:rPr kumimoji="1" lang="en-US" altLang="zh-CN" sz="1050" dirty="0"/>
                        <a:t>Gate</a:t>
                      </a:r>
                      <a:r>
                        <a:rPr kumimoji="1" lang="zh-CN" altLang="en-US" sz="1050" dirty="0"/>
                        <a:t>电阻</a:t>
                      </a:r>
                      <a:br>
                        <a:rPr kumimoji="1" lang="en-US" altLang="ja-JP" sz="1050" dirty="0"/>
                      </a:br>
                      <a:r>
                        <a:rPr kumimoji="1" lang="en-US" altLang="ja-JP" sz="1050" dirty="0"/>
                        <a:t>R</a:t>
                      </a:r>
                      <a:r>
                        <a:rPr kumimoji="1" lang="en-US" altLang="ja-JP" sz="800" dirty="0"/>
                        <a:t>G</a:t>
                      </a:r>
                      <a:r>
                        <a:rPr kumimoji="1" lang="en-US" altLang="ja-JP" sz="1050" dirty="0"/>
                        <a:t>_EXT</a:t>
                      </a:r>
                      <a:endParaRPr kumimoji="1" lang="ja-JP" altLang="en-US" sz="105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latin typeface="+mj-lt"/>
                        </a:rPr>
                        <a:t>10 Ω</a:t>
                      </a:r>
                      <a:endParaRPr kumimoji="1" lang="ja-JP" alt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latin typeface="+mj-lt"/>
                        </a:rPr>
                        <a:t>10 Ω</a:t>
                      </a:r>
                      <a:endParaRPr kumimoji="1" lang="ja-JP" alt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latin typeface="+mj-lt"/>
                        </a:rPr>
                        <a:t>10 Ω</a:t>
                      </a:r>
                      <a:endParaRPr kumimoji="1" lang="ja-JP" altLang="en-US" sz="1200" dirty="0">
                        <a:latin typeface="+mj-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82153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t>TOTAL </a:t>
                      </a:r>
                      <a:r>
                        <a:rPr kumimoji="1" lang="en-US" altLang="zh-CN" sz="1050" dirty="0"/>
                        <a:t>Gate</a:t>
                      </a:r>
                      <a:r>
                        <a:rPr kumimoji="1" lang="zh-CN" altLang="en-US" sz="1050" dirty="0"/>
                        <a:t>电阻</a:t>
                      </a:r>
                      <a:br>
                        <a:rPr kumimoji="1" lang="en-US" altLang="ja-JP" sz="1050" dirty="0"/>
                      </a:br>
                      <a:r>
                        <a:rPr kumimoji="1" lang="en-US" altLang="ja-JP" sz="1050" dirty="0"/>
                        <a:t>R</a:t>
                      </a:r>
                      <a:r>
                        <a:rPr kumimoji="1" lang="en-US" altLang="ja-JP" sz="800" dirty="0"/>
                        <a:t>G</a:t>
                      </a:r>
                      <a:endParaRPr kumimoji="1" lang="ja-JP" altLang="en-US" sz="105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1600" dirty="0">
                          <a:latin typeface="+mj-lt"/>
                        </a:rPr>
                        <a:t>12.6 Ω</a:t>
                      </a:r>
                      <a:endParaRPr kumimoji="1" lang="ja-JP"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1600" dirty="0">
                          <a:latin typeface="+mj-lt"/>
                        </a:rPr>
                        <a:t>17.0 Ω</a:t>
                      </a:r>
                      <a:endParaRPr kumimoji="1" lang="ja-JP"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1600" dirty="0">
                          <a:latin typeface="+mj-lt"/>
                        </a:rPr>
                        <a:t>11.0 Ω</a:t>
                      </a:r>
                      <a:endParaRPr kumimoji="1" lang="ja-JP" altLang="en-US" sz="1600" dirty="0">
                        <a:latin typeface="+mj-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68409951"/>
                  </a:ext>
                </a:extLst>
              </a:tr>
            </a:tbl>
          </a:graphicData>
        </a:graphic>
      </p:graphicFrame>
      <p:sp>
        <p:nvSpPr>
          <p:cNvPr id="72" name="テキスト ボックス 71">
            <a:extLst>
              <a:ext uri="{FF2B5EF4-FFF2-40B4-BE49-F238E27FC236}">
                <a16:creationId xmlns:a16="http://schemas.microsoft.com/office/drawing/2014/main" id="{69169CF9-F7F3-4B23-A4B4-0E871975A7E9}"/>
              </a:ext>
            </a:extLst>
          </p:cNvPr>
          <p:cNvSpPr txBox="1"/>
          <p:nvPr/>
        </p:nvSpPr>
        <p:spPr>
          <a:xfrm>
            <a:off x="1327227" y="5511563"/>
            <a:ext cx="441146" cy="276999"/>
          </a:xfrm>
          <a:prstGeom prst="rect">
            <a:avLst/>
          </a:prstGeom>
          <a:noFill/>
        </p:spPr>
        <p:txBody>
          <a:bodyPr wrap="none" rtlCol="0">
            <a:spAutoFit/>
          </a:bodyPr>
          <a:lstStyle/>
          <a:p>
            <a:pPr>
              <a:spcBef>
                <a:spcPts val="400"/>
              </a:spcBef>
            </a:pP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例</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3" name="矢印: 下 72">
            <a:extLst>
              <a:ext uri="{FF2B5EF4-FFF2-40B4-BE49-F238E27FC236}">
                <a16:creationId xmlns:a16="http://schemas.microsoft.com/office/drawing/2014/main" id="{77B46B3B-D3FC-41A1-994C-D3C562E38210}"/>
              </a:ext>
            </a:extLst>
          </p:cNvPr>
          <p:cNvSpPr/>
          <p:nvPr/>
        </p:nvSpPr>
        <p:spPr>
          <a:xfrm rot="16200000">
            <a:off x="3724310" y="5961385"/>
            <a:ext cx="271679" cy="230833"/>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4" name="矢印: 下 73">
            <a:extLst>
              <a:ext uri="{FF2B5EF4-FFF2-40B4-BE49-F238E27FC236}">
                <a16:creationId xmlns:a16="http://schemas.microsoft.com/office/drawing/2014/main" id="{ECE7528B-4D14-4A48-98F8-17DBC8E7B367}"/>
              </a:ext>
            </a:extLst>
          </p:cNvPr>
          <p:cNvSpPr/>
          <p:nvPr/>
        </p:nvSpPr>
        <p:spPr>
          <a:xfrm rot="16200000">
            <a:off x="3737010" y="5155269"/>
            <a:ext cx="271679" cy="230833"/>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76" name="グラフィックス 75" descr="戻る 単色塗りつぶし">
            <a:extLst>
              <a:ext uri="{FF2B5EF4-FFF2-40B4-BE49-F238E27FC236}">
                <a16:creationId xmlns:a16="http://schemas.microsoft.com/office/drawing/2014/main" id="{BF51755E-3A8B-40AC-8618-9DB6DF78858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3749929">
            <a:off x="4625956" y="5042084"/>
            <a:ext cx="457200" cy="457200"/>
          </a:xfrm>
          <a:prstGeom prst="rect">
            <a:avLst/>
          </a:prstGeom>
        </p:spPr>
      </p:pic>
      <p:sp>
        <p:nvSpPr>
          <p:cNvPr id="77" name="正方形/長方形 76">
            <a:extLst>
              <a:ext uri="{FF2B5EF4-FFF2-40B4-BE49-F238E27FC236}">
                <a16:creationId xmlns:a16="http://schemas.microsoft.com/office/drawing/2014/main" id="{3CAF9293-93E2-435F-A277-490F09071CE4}"/>
              </a:ext>
            </a:extLst>
          </p:cNvPr>
          <p:cNvSpPr/>
          <p:nvPr/>
        </p:nvSpPr>
        <p:spPr>
          <a:xfrm>
            <a:off x="2214416" y="1889967"/>
            <a:ext cx="1130037" cy="1472041"/>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78" name="グラフィックス 77" descr="アイデアが浮かんだ人 単色塗りつぶし">
            <a:extLst>
              <a:ext uri="{FF2B5EF4-FFF2-40B4-BE49-F238E27FC236}">
                <a16:creationId xmlns:a16="http://schemas.microsoft.com/office/drawing/2014/main" id="{C2F7219D-D0EF-45E4-B3D1-2090D62E56F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55855" y="1466651"/>
            <a:ext cx="720000" cy="720000"/>
          </a:xfrm>
          <a:prstGeom prst="rect">
            <a:avLst/>
          </a:prstGeom>
        </p:spPr>
      </p:pic>
      <p:sp>
        <p:nvSpPr>
          <p:cNvPr id="79" name="テキスト ボックス 78">
            <a:extLst>
              <a:ext uri="{FF2B5EF4-FFF2-40B4-BE49-F238E27FC236}">
                <a16:creationId xmlns:a16="http://schemas.microsoft.com/office/drawing/2014/main" id="{986B4204-6705-4C01-990C-B04CDB26CAC8}"/>
              </a:ext>
            </a:extLst>
          </p:cNvPr>
          <p:cNvSpPr txBox="1"/>
          <p:nvPr/>
        </p:nvSpPr>
        <p:spPr>
          <a:xfrm>
            <a:off x="5949554" y="2102058"/>
            <a:ext cx="813941" cy="369332"/>
          </a:xfrm>
          <a:prstGeom prst="rect">
            <a:avLst/>
          </a:prstGeom>
          <a:noFill/>
        </p:spPr>
        <p:txBody>
          <a:bodyPr wrap="none" rtlCol="0">
            <a:spAutoFit/>
          </a:bodyPr>
          <a:lstStyle/>
          <a:p>
            <a:pPr>
              <a:spcBef>
                <a:spcPts val="400"/>
              </a:spcBef>
            </a:pPr>
            <a:r>
              <a:rPr kumimoji="1" lang="en-US" altLang="ja-JP"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Point</a:t>
            </a:r>
            <a:endParaRPr kumimoji="1" lang="ja-JP" altLang="en-US"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3" name="テキスト ボックス 62">
            <a:extLst>
              <a:ext uri="{FF2B5EF4-FFF2-40B4-BE49-F238E27FC236}">
                <a16:creationId xmlns:a16="http://schemas.microsoft.com/office/drawing/2014/main" id="{602D592D-7624-48EE-A718-B962971A261B}"/>
              </a:ext>
            </a:extLst>
          </p:cNvPr>
          <p:cNvSpPr txBox="1"/>
          <p:nvPr/>
        </p:nvSpPr>
        <p:spPr>
          <a:xfrm>
            <a:off x="9968285" y="3515101"/>
            <a:ext cx="1335815" cy="276999"/>
          </a:xfrm>
          <a:prstGeom prst="rect">
            <a:avLst/>
          </a:prstGeom>
          <a:noFill/>
        </p:spPr>
        <p:txBody>
          <a:bodyPr wrap="none" rtlCol="0">
            <a:spAutoFit/>
          </a:bodyPr>
          <a:lstStyle/>
          <a:p>
            <a:pPr>
              <a:spcBef>
                <a:spcPts val="400"/>
              </a:spcBef>
            </a:pP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ROHM 3</a:t>
            </a:r>
            <a:r>
              <a:rPr lang="en-US" altLang="ja-JP" sz="12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8" name="テキスト ボックス 67">
            <a:extLst>
              <a:ext uri="{FF2B5EF4-FFF2-40B4-BE49-F238E27FC236}">
                <a16:creationId xmlns:a16="http://schemas.microsoft.com/office/drawing/2014/main" id="{57B8BFEA-CEEA-4A49-9B5C-924EAC02B63B}"/>
              </a:ext>
            </a:extLst>
          </p:cNvPr>
          <p:cNvSpPr txBox="1"/>
          <p:nvPr/>
        </p:nvSpPr>
        <p:spPr>
          <a:xfrm>
            <a:off x="1800433" y="6330193"/>
            <a:ext cx="3493264" cy="253916"/>
          </a:xfrm>
          <a:prstGeom prst="rect">
            <a:avLst/>
          </a:prstGeom>
          <a:noFill/>
        </p:spPr>
        <p:txBody>
          <a:bodyPr wrap="none"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 :</a:t>
            </a:r>
            <a:r>
              <a:rPr kumimoji="1"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记述的电阻值仅为某个实例，依据具体产品有差异</a:t>
            </a:r>
            <a:r>
              <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p>
        </p:txBody>
      </p:sp>
      <p:sp>
        <p:nvSpPr>
          <p:cNvPr id="65" name="正方形/長方形 64">
            <a:extLst>
              <a:ext uri="{FF2B5EF4-FFF2-40B4-BE49-F238E27FC236}">
                <a16:creationId xmlns:a16="http://schemas.microsoft.com/office/drawing/2014/main" id="{8A7FB753-0CC7-4A3A-BD92-11D28C47D5B9}"/>
              </a:ext>
            </a:extLst>
          </p:cNvPr>
          <p:cNvSpPr/>
          <p:nvPr/>
        </p:nvSpPr>
        <p:spPr>
          <a:xfrm>
            <a:off x="0" y="-2566"/>
            <a:ext cx="2160000" cy="281649"/>
          </a:xfrm>
          <a:prstGeom prst="rect">
            <a:avLst/>
          </a:prstGeom>
          <a:solidFill>
            <a:srgbClr val="5FE53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使用简便</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2569795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図 84">
            <a:extLst>
              <a:ext uri="{FF2B5EF4-FFF2-40B4-BE49-F238E27FC236}">
                <a16:creationId xmlns:a16="http://schemas.microsoft.com/office/drawing/2014/main" id="{DE12FADD-3EEE-40FC-B326-93A0F4256C46}"/>
              </a:ext>
            </a:extLst>
          </p:cNvPr>
          <p:cNvPicPr>
            <a:picLocks noChangeAspect="1"/>
          </p:cNvPicPr>
          <p:nvPr/>
        </p:nvPicPr>
        <p:blipFill>
          <a:blip r:embed="rId2"/>
          <a:stretch>
            <a:fillRect/>
          </a:stretch>
        </p:blipFill>
        <p:spPr>
          <a:xfrm>
            <a:off x="7980560" y="4607444"/>
            <a:ext cx="1658633" cy="1656000"/>
          </a:xfrm>
          <a:prstGeom prst="rect">
            <a:avLst/>
          </a:prstGeom>
        </p:spPr>
      </p:pic>
      <p:pic>
        <p:nvPicPr>
          <p:cNvPr id="48" name="図 47">
            <a:extLst>
              <a:ext uri="{FF2B5EF4-FFF2-40B4-BE49-F238E27FC236}">
                <a16:creationId xmlns:a16="http://schemas.microsoft.com/office/drawing/2014/main" id="{E5A1F58F-5192-4C52-A67F-C0BC6E776BD4}"/>
              </a:ext>
            </a:extLst>
          </p:cNvPr>
          <p:cNvPicPr>
            <a:picLocks noChangeAspect="1"/>
          </p:cNvPicPr>
          <p:nvPr/>
        </p:nvPicPr>
        <p:blipFill>
          <a:blip r:embed="rId3"/>
          <a:stretch>
            <a:fillRect/>
          </a:stretch>
        </p:blipFill>
        <p:spPr>
          <a:xfrm>
            <a:off x="494580" y="3022605"/>
            <a:ext cx="3122708" cy="2160000"/>
          </a:xfrm>
          <a:prstGeom prst="rect">
            <a:avLst/>
          </a:prstGeom>
        </p:spPr>
      </p:pic>
      <p:pic>
        <p:nvPicPr>
          <p:cNvPr id="47" name="図 46">
            <a:extLst>
              <a:ext uri="{FF2B5EF4-FFF2-40B4-BE49-F238E27FC236}">
                <a16:creationId xmlns:a16="http://schemas.microsoft.com/office/drawing/2014/main" id="{DEE9C170-FCF4-44B3-904D-C6D999013A8B}"/>
              </a:ext>
            </a:extLst>
          </p:cNvPr>
          <p:cNvPicPr>
            <a:picLocks noChangeAspect="1"/>
          </p:cNvPicPr>
          <p:nvPr/>
        </p:nvPicPr>
        <p:blipFill>
          <a:blip r:embed="rId4"/>
          <a:stretch>
            <a:fillRect/>
          </a:stretch>
        </p:blipFill>
        <p:spPr>
          <a:xfrm>
            <a:off x="4760418" y="2123485"/>
            <a:ext cx="3125755" cy="2160000"/>
          </a:xfrm>
          <a:prstGeom prst="rect">
            <a:avLst/>
          </a:prstGeom>
        </p:spPr>
      </p:pic>
      <p:sp>
        <p:nvSpPr>
          <p:cNvPr id="2" name="タイトル 1">
            <a:extLst>
              <a:ext uri="{FF2B5EF4-FFF2-40B4-BE49-F238E27FC236}">
                <a16:creationId xmlns:a16="http://schemas.microsoft.com/office/drawing/2014/main" id="{1EC884C5-0051-462B-BA39-D08A1065186D}"/>
              </a:ext>
            </a:extLst>
          </p:cNvPr>
          <p:cNvSpPr>
            <a:spLocks noGrp="1"/>
          </p:cNvSpPr>
          <p:nvPr>
            <p:ph type="title"/>
          </p:nvPr>
        </p:nvSpPr>
        <p:spPr>
          <a:xfrm>
            <a:off x="335360" y="245736"/>
            <a:ext cx="10801200" cy="446092"/>
          </a:xfrm>
        </p:spPr>
        <p:txBody>
          <a:bodyPr/>
          <a:lstStyle/>
          <a:p>
            <a:r>
              <a:rPr lang="en-US" altLang="ja-JP" dirty="0">
                <a:latin typeface="微软雅黑" panose="020B0503020204020204" pitchFamily="34" charset="-122"/>
                <a:ea typeface="微软雅黑" panose="020B0503020204020204" pitchFamily="34" charset="-122"/>
              </a:rPr>
              <a:t>ROHM 750V</a:t>
            </a:r>
            <a:r>
              <a:rPr lang="zh-CN" altLang="en-US" dirty="0">
                <a:latin typeface="微软雅黑" panose="020B0503020204020204" pitchFamily="34" charset="-122"/>
                <a:ea typeface="微软雅黑" panose="020B0503020204020204" pitchFamily="34" charset="-122"/>
              </a:rPr>
              <a:t>耐压</a:t>
            </a:r>
            <a:r>
              <a:rPr lang="ja-JP" altLang="en-US" dirty="0">
                <a:latin typeface="微软雅黑" panose="020B0503020204020204" pitchFamily="34" charset="-122"/>
                <a:ea typeface="微软雅黑" panose="020B0503020204020204" pitchFamily="34" charset="-122"/>
              </a:rPr>
              <a:t> </a:t>
            </a:r>
            <a:r>
              <a:rPr lang="en-US" altLang="ja-JP" dirty="0">
                <a:latin typeface="微软雅黑" panose="020B0503020204020204" pitchFamily="34" charset="-122"/>
                <a:ea typeface="微软雅黑" panose="020B0503020204020204" pitchFamily="34" charset="-122"/>
              </a:rPr>
              <a:t>vs </a:t>
            </a:r>
            <a:r>
              <a:rPr lang="zh-CN" altLang="en-US" dirty="0">
                <a:latin typeface="微软雅黑" panose="020B0503020204020204" pitchFamily="34" charset="-122"/>
                <a:ea typeface="微软雅黑" panose="020B0503020204020204" pitchFamily="34" charset="-122"/>
              </a:rPr>
              <a:t>竞品</a:t>
            </a:r>
            <a:r>
              <a:rPr lang="ja-JP" altLang="en-US" dirty="0">
                <a:latin typeface="微软雅黑" panose="020B0503020204020204" pitchFamily="34" charset="-122"/>
                <a:ea typeface="微软雅黑" panose="020B0503020204020204" pitchFamily="34" charset="-122"/>
              </a:rPr>
              <a:t> </a:t>
            </a:r>
            <a:r>
              <a:rPr lang="en-US" altLang="ja-JP" dirty="0">
                <a:latin typeface="微软雅黑" panose="020B0503020204020204" pitchFamily="34" charset="-122"/>
                <a:ea typeface="微软雅黑" panose="020B0503020204020204" pitchFamily="34" charset="-122"/>
              </a:rPr>
              <a:t>650V</a:t>
            </a:r>
            <a:r>
              <a:rPr lang="zh-CN" altLang="en-US" dirty="0">
                <a:latin typeface="微软雅黑" panose="020B0503020204020204" pitchFamily="34" charset="-122"/>
                <a:ea typeface="微软雅黑" panose="020B0503020204020204" pitchFamily="34" charset="-122"/>
              </a:rPr>
              <a:t>耐压</a:t>
            </a:r>
            <a:endParaRPr lang="ja-JP" altLang="en-US" dirty="0">
              <a:latin typeface="微软雅黑" panose="020B0503020204020204" pitchFamily="34" charset="-122"/>
              <a:ea typeface="微软雅黑" panose="020B0503020204020204" pitchFamily="34" charset="-122"/>
            </a:endParaRPr>
          </a:p>
        </p:txBody>
      </p:sp>
      <p:sp>
        <p:nvSpPr>
          <p:cNvPr id="17" name="正方形/長方形 16">
            <a:extLst>
              <a:ext uri="{FF2B5EF4-FFF2-40B4-BE49-F238E27FC236}">
                <a16:creationId xmlns:a16="http://schemas.microsoft.com/office/drawing/2014/main" id="{C6E4EB5E-7CF5-4DEC-B805-D16E7D84EAB8}"/>
              </a:ext>
            </a:extLst>
          </p:cNvPr>
          <p:cNvSpPr/>
          <p:nvPr/>
        </p:nvSpPr>
        <p:spPr>
          <a:xfrm>
            <a:off x="0" y="-2566"/>
            <a:ext cx="2160000" cy="281649"/>
          </a:xfrm>
          <a:prstGeom prst="rect">
            <a:avLst/>
          </a:prstGeom>
          <a:solidFill>
            <a:srgbClr val="5FE53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使用简便</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 name="テキスト ボックス 17">
            <a:extLst>
              <a:ext uri="{FF2B5EF4-FFF2-40B4-BE49-F238E27FC236}">
                <a16:creationId xmlns:a16="http://schemas.microsoft.com/office/drawing/2014/main" id="{AC112C84-C837-4C05-A633-0329D238B7FE}"/>
              </a:ext>
            </a:extLst>
          </p:cNvPr>
          <p:cNvSpPr txBox="1"/>
          <p:nvPr/>
        </p:nvSpPr>
        <p:spPr>
          <a:xfrm>
            <a:off x="467594" y="878820"/>
            <a:ext cx="10702097" cy="461665"/>
          </a:xfrm>
          <a:prstGeom prst="rect">
            <a:avLst/>
          </a:prstGeom>
          <a:noFill/>
        </p:spPr>
        <p:txBody>
          <a:bodyPr wrap="none" rtlCol="0">
            <a:spAutoFit/>
          </a:bodyPr>
          <a:lstStyle/>
          <a:p>
            <a:pPr>
              <a:spcBef>
                <a:spcPts val="400"/>
              </a:spcBef>
            </a:pPr>
            <a:r>
              <a:rPr kumimoji="1"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与竞品的</a:t>
            </a:r>
            <a:r>
              <a:rPr kumimoji="1"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650V</a:t>
            </a:r>
            <a:r>
              <a:rPr kumimoji="1"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耐压品相比，应对</a:t>
            </a:r>
            <a:r>
              <a:rPr lang="en-US" altLang="ja-JP"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V</a:t>
            </a:r>
            <a:r>
              <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DS </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Surge</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设计更容易，有利吸收电路的简化</a:t>
            </a:r>
            <a:endParaRPr kumimoji="1" lang="ja-JP"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6CBA34C1-F97C-42DC-83F2-DA75779B729E}"/>
              </a:ext>
            </a:extLst>
          </p:cNvPr>
          <p:cNvSpPr txBox="1"/>
          <p:nvPr/>
        </p:nvSpPr>
        <p:spPr>
          <a:xfrm>
            <a:off x="829928" y="4598357"/>
            <a:ext cx="423514" cy="261610"/>
          </a:xfrm>
          <a:prstGeom prst="rect">
            <a:avLst/>
          </a:prstGeom>
          <a:noFill/>
        </p:spPr>
        <p:txBody>
          <a:bodyPr wrap="none" rtlCol="0">
            <a:spAutoFit/>
          </a:bodyPr>
          <a:lstStyle/>
          <a:p>
            <a:pPr>
              <a:spcBef>
                <a:spcPts val="400"/>
              </a:spcBef>
            </a:pPr>
            <a:r>
              <a:rPr kumimoji="1" lang="en-US" altLang="ja-JP" sz="11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8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8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940A07E2-32B5-493F-89BD-4DF5A962B8ED}"/>
              </a:ext>
            </a:extLst>
          </p:cNvPr>
          <p:cNvSpPr txBox="1"/>
          <p:nvPr/>
        </p:nvSpPr>
        <p:spPr>
          <a:xfrm>
            <a:off x="2893066" y="4883184"/>
            <a:ext cx="675185" cy="230832"/>
          </a:xfrm>
          <a:prstGeom prst="rect">
            <a:avLst/>
          </a:prstGeom>
          <a:noFill/>
        </p:spPr>
        <p:txBody>
          <a:bodyPr wrap="none" rtlCol="0">
            <a:spAutoFit/>
          </a:bodyPr>
          <a:lstStyle/>
          <a:p>
            <a:pPr>
              <a:spcBef>
                <a:spcPts val="400"/>
              </a:spcBef>
            </a:pP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20ns/div</a:t>
            </a:r>
            <a:endParaRPr kumimoji="1" lang="ja-JP"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2" name="テキスト ボックス 31">
            <a:extLst>
              <a:ext uri="{FF2B5EF4-FFF2-40B4-BE49-F238E27FC236}">
                <a16:creationId xmlns:a16="http://schemas.microsoft.com/office/drawing/2014/main" id="{56AED4F6-3657-4AE3-BD6B-0643D9C0DD6D}"/>
              </a:ext>
            </a:extLst>
          </p:cNvPr>
          <p:cNvSpPr txBox="1"/>
          <p:nvPr/>
        </p:nvSpPr>
        <p:spPr>
          <a:xfrm>
            <a:off x="1668819" y="3281668"/>
            <a:ext cx="644728" cy="307777"/>
          </a:xfrm>
          <a:prstGeom prst="rect">
            <a:avLst/>
          </a:prstGeom>
          <a:noFill/>
        </p:spPr>
        <p:txBody>
          <a:bodyPr wrap="none" rtlCol="0">
            <a:spAutoFit/>
          </a:bodyPr>
          <a:lstStyle/>
          <a:p>
            <a:pPr>
              <a:spcBef>
                <a:spcPts val="400"/>
              </a:spcBef>
            </a:pPr>
            <a:r>
              <a:rPr kumimoji="1" lang="en-US" altLang="ja-JP" sz="14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580V</a:t>
            </a:r>
            <a:endParaRPr kumimoji="1" lang="ja-JP" altLang="en-US" sz="18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 name="楕円 19">
            <a:extLst>
              <a:ext uri="{FF2B5EF4-FFF2-40B4-BE49-F238E27FC236}">
                <a16:creationId xmlns:a16="http://schemas.microsoft.com/office/drawing/2014/main" id="{66EE0CD7-A7BB-4C5A-8FDA-364CA03FF94B}"/>
              </a:ext>
            </a:extLst>
          </p:cNvPr>
          <p:cNvSpPr/>
          <p:nvPr/>
        </p:nvSpPr>
        <p:spPr>
          <a:xfrm>
            <a:off x="1680965" y="3538843"/>
            <a:ext cx="79455" cy="79455"/>
          </a:xfrm>
          <a:prstGeom prst="ellipse">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84302AA9-EDF3-40B1-97AB-4F88DECE953A}"/>
              </a:ext>
            </a:extLst>
          </p:cNvPr>
          <p:cNvSpPr txBox="1"/>
          <p:nvPr/>
        </p:nvSpPr>
        <p:spPr>
          <a:xfrm>
            <a:off x="996514" y="5071134"/>
            <a:ext cx="2608663" cy="276999"/>
          </a:xfrm>
          <a:prstGeom prst="rect">
            <a:avLst/>
          </a:prstGeom>
          <a:noFill/>
        </p:spPr>
        <p:txBody>
          <a:bodyPr wrap="none" rtlCol="0">
            <a:spAutoFit/>
          </a:bodyPr>
          <a:lstStyle/>
          <a:p>
            <a:pPr>
              <a:spcBef>
                <a:spcPts val="400"/>
              </a:spcBef>
            </a:pP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Switching OFF</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时的</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 </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Surge</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波形</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3" name="テキスト ボックス 32">
            <a:extLst>
              <a:ext uri="{FF2B5EF4-FFF2-40B4-BE49-F238E27FC236}">
                <a16:creationId xmlns:a16="http://schemas.microsoft.com/office/drawing/2014/main" id="{45E3B3D6-50B6-4692-97C0-CABF69D60D26}"/>
              </a:ext>
            </a:extLst>
          </p:cNvPr>
          <p:cNvSpPr txBox="1"/>
          <p:nvPr/>
        </p:nvSpPr>
        <p:spPr>
          <a:xfrm>
            <a:off x="1909381" y="3476416"/>
            <a:ext cx="1563248" cy="276999"/>
          </a:xfrm>
          <a:prstGeom prst="rect">
            <a:avLst/>
          </a:prstGeom>
          <a:noFill/>
        </p:spPr>
        <p:txBody>
          <a:bodyPr wrap="non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520V (650V x 80%)</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4" name="正方形/長方形 33">
            <a:extLst>
              <a:ext uri="{FF2B5EF4-FFF2-40B4-BE49-F238E27FC236}">
                <a16:creationId xmlns:a16="http://schemas.microsoft.com/office/drawing/2014/main" id="{B068FFDB-FAB4-4092-8000-B6D564A32385}"/>
              </a:ext>
            </a:extLst>
          </p:cNvPr>
          <p:cNvSpPr/>
          <p:nvPr/>
        </p:nvSpPr>
        <p:spPr>
          <a:xfrm>
            <a:off x="458238" y="1888510"/>
            <a:ext cx="4667248" cy="72000"/>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5" name="テキスト ボックス 34">
            <a:extLst>
              <a:ext uri="{FF2B5EF4-FFF2-40B4-BE49-F238E27FC236}">
                <a16:creationId xmlns:a16="http://schemas.microsoft.com/office/drawing/2014/main" id="{3DE9FCB3-EAAC-4191-9594-6119854279B2}"/>
              </a:ext>
            </a:extLst>
          </p:cNvPr>
          <p:cNvSpPr txBox="1"/>
          <p:nvPr/>
        </p:nvSpPr>
        <p:spPr>
          <a:xfrm>
            <a:off x="479585" y="1588003"/>
            <a:ext cx="4198585" cy="369332"/>
          </a:xfrm>
          <a:prstGeom prst="rect">
            <a:avLst/>
          </a:prstGeom>
          <a:noFill/>
        </p:spPr>
        <p:txBody>
          <a:bodyPr wrap="none" rtlCol="0">
            <a:spAutoFit/>
          </a:bodyPr>
          <a:lstStyle/>
          <a:p>
            <a:pPr>
              <a:spcBef>
                <a:spcPts val="400"/>
              </a:spcBef>
            </a:pPr>
            <a:r>
              <a:rPr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VDS</a:t>
            </a:r>
            <a:r>
              <a:rPr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zh-CN"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Surge</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电压为</a:t>
            </a:r>
            <a:r>
              <a:rPr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580V</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的场合设计例</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2" name="矢印: 右 21">
            <a:extLst>
              <a:ext uri="{FF2B5EF4-FFF2-40B4-BE49-F238E27FC236}">
                <a16:creationId xmlns:a16="http://schemas.microsoft.com/office/drawing/2014/main" id="{94E86A07-C6D1-47D7-8BDF-BA3688ABD3C7}"/>
              </a:ext>
            </a:extLst>
          </p:cNvPr>
          <p:cNvSpPr/>
          <p:nvPr/>
        </p:nvSpPr>
        <p:spPr>
          <a:xfrm>
            <a:off x="3725331" y="2997200"/>
            <a:ext cx="1072915" cy="514316"/>
          </a:xfrm>
          <a:prstGeom prst="right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6" name="正方形/長方形 35">
            <a:extLst>
              <a:ext uri="{FF2B5EF4-FFF2-40B4-BE49-F238E27FC236}">
                <a16:creationId xmlns:a16="http://schemas.microsoft.com/office/drawing/2014/main" id="{8D4339FE-B185-4089-87B9-B0C62676366B}"/>
              </a:ext>
            </a:extLst>
          </p:cNvPr>
          <p:cNvSpPr/>
          <p:nvPr/>
        </p:nvSpPr>
        <p:spPr>
          <a:xfrm>
            <a:off x="8054340" y="2746137"/>
            <a:ext cx="3643080" cy="972000"/>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3" name="テキスト ボックス 22">
            <a:extLst>
              <a:ext uri="{FF2B5EF4-FFF2-40B4-BE49-F238E27FC236}">
                <a16:creationId xmlns:a16="http://schemas.microsoft.com/office/drawing/2014/main" id="{4C4C9AB6-0965-4306-B6A9-A10EAD20FDC8}"/>
              </a:ext>
            </a:extLst>
          </p:cNvPr>
          <p:cNvSpPr txBox="1"/>
          <p:nvPr/>
        </p:nvSpPr>
        <p:spPr>
          <a:xfrm>
            <a:off x="3473048" y="3485049"/>
            <a:ext cx="1540806" cy="523220"/>
          </a:xfrm>
          <a:prstGeom prst="rect">
            <a:avLst/>
          </a:prstGeom>
          <a:noFill/>
        </p:spPr>
        <p:txBody>
          <a:bodyPr wrap="none" rtlCol="0">
            <a:spAutoFit/>
          </a:bodyPr>
          <a:lstStyle/>
          <a:p>
            <a:pPr>
              <a:spcBef>
                <a:spcPts val="400"/>
              </a:spcBef>
            </a:pPr>
            <a:r>
              <a:rPr kumimoji="1" lang="en-US" altLang="ja-JP" sz="14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ROHM 4</a:t>
            </a:r>
            <a:r>
              <a:rPr kumimoji="1" lang="en-US" altLang="ja-JP" sz="1400" baseline="300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th</a:t>
            </a:r>
            <a:r>
              <a:rPr kumimoji="1" lang="en-US" altLang="ja-JP" sz="14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 Gen</a:t>
            </a:r>
            <a:br>
              <a:rPr kumimoji="1" lang="en-US" altLang="ja-JP" sz="14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4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750V</a:t>
            </a:r>
            <a:r>
              <a:rPr kumimoji="1" lang="zh-CN" altLang="en-US" sz="14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耐压的场合</a:t>
            </a:r>
            <a:endParaRPr kumimoji="1" lang="ja-JP" altLang="en-US" sz="14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9" name="テキスト ボックス 38">
            <a:extLst>
              <a:ext uri="{FF2B5EF4-FFF2-40B4-BE49-F238E27FC236}">
                <a16:creationId xmlns:a16="http://schemas.microsoft.com/office/drawing/2014/main" id="{74D16866-117F-4C56-9F6E-6559CA6B38F6}"/>
              </a:ext>
            </a:extLst>
          </p:cNvPr>
          <p:cNvSpPr txBox="1"/>
          <p:nvPr/>
        </p:nvSpPr>
        <p:spPr>
          <a:xfrm>
            <a:off x="6160574" y="2358223"/>
            <a:ext cx="1446230" cy="276999"/>
          </a:xfrm>
          <a:prstGeom prst="rect">
            <a:avLst/>
          </a:prstGeom>
          <a:noFill/>
        </p:spPr>
        <p:txBody>
          <a:bodyPr wrap="none" rtlCol="0">
            <a:spAutoFit/>
          </a:bodyPr>
          <a:lstStyle/>
          <a:p>
            <a:pPr>
              <a:spcBef>
                <a:spcPts val="400"/>
              </a:spcBef>
            </a:pPr>
            <a:r>
              <a:rPr lang="en-US" altLang="ja-JP" sz="12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600V</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(750V x 80%)</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0" name="テキスト ボックス 39">
            <a:extLst>
              <a:ext uri="{FF2B5EF4-FFF2-40B4-BE49-F238E27FC236}">
                <a16:creationId xmlns:a16="http://schemas.microsoft.com/office/drawing/2014/main" id="{B08B77BF-B08E-4966-B15B-25F82B15F4E3}"/>
              </a:ext>
            </a:extLst>
          </p:cNvPr>
          <p:cNvSpPr txBox="1"/>
          <p:nvPr/>
        </p:nvSpPr>
        <p:spPr>
          <a:xfrm>
            <a:off x="5426942" y="2312056"/>
            <a:ext cx="628698" cy="369332"/>
          </a:xfrm>
          <a:prstGeom prst="rect">
            <a:avLst/>
          </a:prstGeom>
          <a:noFill/>
        </p:spPr>
        <p:txBody>
          <a:bodyPr wrap="none" rtlCol="0">
            <a:spAutoFit/>
          </a:bodyPr>
          <a:lstStyle/>
          <a:p>
            <a:pPr>
              <a:spcBef>
                <a:spcPts val="400"/>
              </a:spcBef>
            </a:pPr>
            <a:r>
              <a:rPr kumimoji="1" lang="en-US" altLang="ja-JP" sz="18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OK!</a:t>
            </a:r>
            <a:endParaRPr kumimoji="1" lang="ja-JP" altLang="en-US" sz="18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1" name="楕円 40">
            <a:extLst>
              <a:ext uri="{FF2B5EF4-FFF2-40B4-BE49-F238E27FC236}">
                <a16:creationId xmlns:a16="http://schemas.microsoft.com/office/drawing/2014/main" id="{CBF366ED-B560-47CA-A401-20FE7BA01FB9}"/>
              </a:ext>
            </a:extLst>
          </p:cNvPr>
          <p:cNvSpPr/>
          <p:nvPr/>
        </p:nvSpPr>
        <p:spPr>
          <a:xfrm>
            <a:off x="5952600" y="2687557"/>
            <a:ext cx="79455" cy="79455"/>
          </a:xfrm>
          <a:prstGeom prst="ellipse">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2" name="テキスト ボックス 41">
            <a:extLst>
              <a:ext uri="{FF2B5EF4-FFF2-40B4-BE49-F238E27FC236}">
                <a16:creationId xmlns:a16="http://schemas.microsoft.com/office/drawing/2014/main" id="{E84FB09E-AEF6-4BFE-8522-87D85293DB0E}"/>
              </a:ext>
            </a:extLst>
          </p:cNvPr>
          <p:cNvSpPr txBox="1"/>
          <p:nvPr/>
        </p:nvSpPr>
        <p:spPr>
          <a:xfrm>
            <a:off x="5052190" y="3690631"/>
            <a:ext cx="423514" cy="261610"/>
          </a:xfrm>
          <a:prstGeom prst="rect">
            <a:avLst/>
          </a:prstGeom>
          <a:noFill/>
        </p:spPr>
        <p:txBody>
          <a:bodyPr wrap="none" rtlCol="0">
            <a:spAutoFit/>
          </a:bodyPr>
          <a:lstStyle/>
          <a:p>
            <a:pPr>
              <a:spcBef>
                <a:spcPts val="400"/>
              </a:spcBef>
            </a:pPr>
            <a:r>
              <a:rPr kumimoji="1" lang="en-US" altLang="ja-JP" sz="11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8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8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3" name="矢印: 右 42">
            <a:extLst>
              <a:ext uri="{FF2B5EF4-FFF2-40B4-BE49-F238E27FC236}">
                <a16:creationId xmlns:a16="http://schemas.microsoft.com/office/drawing/2014/main" id="{1178E2DC-CC16-41F3-972F-AB002995D8F0}"/>
              </a:ext>
            </a:extLst>
          </p:cNvPr>
          <p:cNvSpPr/>
          <p:nvPr/>
        </p:nvSpPr>
        <p:spPr>
          <a:xfrm>
            <a:off x="3746717" y="4753305"/>
            <a:ext cx="1072915" cy="514316"/>
          </a:xfrm>
          <a:prstGeom prst="rightArrow">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4" name="テキスト ボックス 43">
            <a:extLst>
              <a:ext uri="{FF2B5EF4-FFF2-40B4-BE49-F238E27FC236}">
                <a16:creationId xmlns:a16="http://schemas.microsoft.com/office/drawing/2014/main" id="{B2A2DD87-EE32-4AFA-A24E-B53F97A4E3AA}"/>
              </a:ext>
            </a:extLst>
          </p:cNvPr>
          <p:cNvSpPr txBox="1"/>
          <p:nvPr/>
        </p:nvSpPr>
        <p:spPr>
          <a:xfrm>
            <a:off x="3342136" y="5241154"/>
            <a:ext cx="1540806" cy="523220"/>
          </a:xfrm>
          <a:prstGeom prst="rect">
            <a:avLst/>
          </a:prstGeom>
          <a:noFill/>
        </p:spPr>
        <p:txBody>
          <a:bodyPr wrap="none" rtlCol="0">
            <a:spAutoFit/>
          </a:bodyPr>
          <a:lstStyle/>
          <a:p>
            <a:pPr algn="ctr">
              <a:spcBef>
                <a:spcPts val="400"/>
              </a:spcBef>
            </a:pPr>
            <a:r>
              <a:rPr lang="en-US" altLang="ja-JP" sz="14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6</a:t>
            </a:r>
            <a:r>
              <a:rPr kumimoji="1" lang="en-US" altLang="ja-JP" sz="14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50V</a:t>
            </a:r>
            <a:r>
              <a:rPr kumimoji="1"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耐压的场合</a:t>
            </a:r>
            <a:br>
              <a:rPr kumimoji="1" lang="en-US" altLang="ja-JP" sz="14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4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(Competitor)</a:t>
            </a:r>
            <a:endParaRPr kumimoji="1" lang="ja-JP"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5" name="二等辺三角形 44">
            <a:extLst>
              <a:ext uri="{FF2B5EF4-FFF2-40B4-BE49-F238E27FC236}">
                <a16:creationId xmlns:a16="http://schemas.microsoft.com/office/drawing/2014/main" id="{960F432D-D4B6-4FAC-8DDC-874D43ECEBD1}"/>
              </a:ext>
            </a:extLst>
          </p:cNvPr>
          <p:cNvSpPr/>
          <p:nvPr/>
        </p:nvSpPr>
        <p:spPr>
          <a:xfrm rot="7971666">
            <a:off x="1241356" y="2721845"/>
            <a:ext cx="239878" cy="988709"/>
          </a:xfrm>
          <a:prstGeom prst="triangle">
            <a:avLst/>
          </a:prstGeom>
          <a:solidFill>
            <a:srgbClr val="FFC4C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5" name="テキスト ボックス 24">
            <a:extLst>
              <a:ext uri="{FF2B5EF4-FFF2-40B4-BE49-F238E27FC236}">
                <a16:creationId xmlns:a16="http://schemas.microsoft.com/office/drawing/2014/main" id="{E7E070A5-9F5F-4BA9-9A5D-5BED6A5D99D5}"/>
              </a:ext>
            </a:extLst>
          </p:cNvPr>
          <p:cNvSpPr txBox="1"/>
          <p:nvPr/>
        </p:nvSpPr>
        <p:spPr>
          <a:xfrm>
            <a:off x="328499" y="2404868"/>
            <a:ext cx="1353256" cy="600164"/>
          </a:xfrm>
          <a:prstGeom prst="rect">
            <a:avLst/>
          </a:prstGeom>
          <a:solidFill>
            <a:schemeClr val="accent1">
              <a:lumMod val="20000"/>
              <a:lumOff val="80000"/>
            </a:schemeClr>
          </a:solidFill>
        </p:spPr>
        <p:txBody>
          <a:bodyPr wrap="none" rtlCol="0">
            <a:spAutoFit/>
          </a:bodyPr>
          <a:lstStyle/>
          <a:p>
            <a:pPr>
              <a:spcBef>
                <a:spcPts val="400"/>
              </a:spcBef>
            </a:pPr>
            <a:r>
              <a:rPr kumimoji="1" lang="zh-CN" altLang="en-US"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降额</a:t>
            </a:r>
            <a:r>
              <a:rPr kumimoji="1" lang="en-US" altLang="zh-CN"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80%</a:t>
            </a:r>
            <a:r>
              <a:rPr lang="zh-CN" altLang="en-US"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使用时</a:t>
            </a:r>
            <a:r>
              <a:rPr kumimoji="1" lang="zh-CN" altLang="en-US"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br>
              <a:rPr kumimoji="1" lang="en-US" altLang="ja-JP"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650V</a:t>
            </a:r>
            <a:r>
              <a:rPr kumimoji="1" lang="zh-CN" altLang="en-US"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耐压品，</a:t>
            </a:r>
            <a:br>
              <a:rPr kumimoji="1" lang="en-US" altLang="ja-JP"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 </a:t>
            </a:r>
            <a:r>
              <a:rPr kumimoji="1" lang="en-US" altLang="zh-CN"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Surge </a:t>
            </a:r>
            <a:r>
              <a:rPr kumimoji="1" lang="en-US" altLang="ja-JP" sz="11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NG</a:t>
            </a:r>
            <a:endParaRPr kumimoji="1" lang="ja-JP" altLang="en-US" sz="11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6" name="テキスト ボックス 45">
            <a:extLst>
              <a:ext uri="{FF2B5EF4-FFF2-40B4-BE49-F238E27FC236}">
                <a16:creationId xmlns:a16="http://schemas.microsoft.com/office/drawing/2014/main" id="{E80CF2E9-C9EC-4187-8BF9-22DED5FF6093}"/>
              </a:ext>
            </a:extLst>
          </p:cNvPr>
          <p:cNvSpPr txBox="1"/>
          <p:nvPr/>
        </p:nvSpPr>
        <p:spPr>
          <a:xfrm>
            <a:off x="2002193" y="2420090"/>
            <a:ext cx="2024593" cy="523220"/>
          </a:xfrm>
          <a:prstGeom prst="rect">
            <a:avLst/>
          </a:prstGeom>
          <a:noFill/>
        </p:spPr>
        <p:txBody>
          <a:bodyPr wrap="none" rtlCol="0">
            <a:spAutoFit/>
          </a:bodyPr>
          <a:lstStyle/>
          <a:p>
            <a:pPr algn="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ROHM 4</a:t>
            </a:r>
            <a:r>
              <a:rPr kumimoji="1" lang="en-US" altLang="ja-JP" sz="1400" baseline="30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th</a:t>
            </a: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Gen : </a:t>
            </a:r>
            <a:r>
              <a:rPr kumimoji="1" lang="en-US" altLang="ja-JP" sz="14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750V</a:t>
            </a:r>
            <a:b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Competitor      : 650V</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49" name="図 48">
            <a:extLst>
              <a:ext uri="{FF2B5EF4-FFF2-40B4-BE49-F238E27FC236}">
                <a16:creationId xmlns:a16="http://schemas.microsoft.com/office/drawing/2014/main" id="{D549E24F-66B0-49E6-B4C8-72B8A61E0A71}"/>
              </a:ext>
            </a:extLst>
          </p:cNvPr>
          <p:cNvPicPr>
            <a:picLocks noChangeAspect="1"/>
          </p:cNvPicPr>
          <p:nvPr/>
        </p:nvPicPr>
        <p:blipFill>
          <a:blip r:embed="rId5"/>
          <a:stretch>
            <a:fillRect/>
          </a:stretch>
        </p:blipFill>
        <p:spPr>
          <a:xfrm>
            <a:off x="4744638" y="4421954"/>
            <a:ext cx="3118646" cy="2160000"/>
          </a:xfrm>
          <a:prstGeom prst="rect">
            <a:avLst/>
          </a:prstGeom>
        </p:spPr>
      </p:pic>
      <p:sp>
        <p:nvSpPr>
          <p:cNvPr id="50" name="テキスト ボックス 49">
            <a:extLst>
              <a:ext uri="{FF2B5EF4-FFF2-40B4-BE49-F238E27FC236}">
                <a16:creationId xmlns:a16="http://schemas.microsoft.com/office/drawing/2014/main" id="{46B974AD-AD62-4CCD-BD2B-5CDA6EC9847A}"/>
              </a:ext>
            </a:extLst>
          </p:cNvPr>
          <p:cNvSpPr txBox="1"/>
          <p:nvPr/>
        </p:nvSpPr>
        <p:spPr>
          <a:xfrm>
            <a:off x="1668819" y="1971380"/>
            <a:ext cx="2836033" cy="253916"/>
          </a:xfrm>
          <a:prstGeom prst="rect">
            <a:avLst/>
          </a:prstGeom>
          <a:noFill/>
        </p:spPr>
        <p:txBody>
          <a:bodyPr wrap="none"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IN</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:400V, V</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OUT</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:200V, P</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OUT</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:6kW, F</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:50kHz</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52" name="直線コネクタ 51">
            <a:extLst>
              <a:ext uri="{FF2B5EF4-FFF2-40B4-BE49-F238E27FC236}">
                <a16:creationId xmlns:a16="http://schemas.microsoft.com/office/drawing/2014/main" id="{E6CF5FCD-440E-41FE-8084-4EDA55F477FF}"/>
              </a:ext>
            </a:extLst>
          </p:cNvPr>
          <p:cNvCxnSpPr>
            <a:cxnSpLocks/>
          </p:cNvCxnSpPr>
          <p:nvPr/>
        </p:nvCxnSpPr>
        <p:spPr>
          <a:xfrm>
            <a:off x="3612091" y="4351221"/>
            <a:ext cx="8025471" cy="0"/>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A70A364D-6CAF-49DF-98F6-F6BFBC9695BE}"/>
              </a:ext>
            </a:extLst>
          </p:cNvPr>
          <p:cNvSpPr txBox="1"/>
          <p:nvPr/>
        </p:nvSpPr>
        <p:spPr>
          <a:xfrm>
            <a:off x="6235568" y="4905606"/>
            <a:ext cx="1446230" cy="276999"/>
          </a:xfrm>
          <a:prstGeom prst="rect">
            <a:avLst/>
          </a:prstGeom>
          <a:noFill/>
        </p:spPr>
        <p:txBody>
          <a:bodyPr wrap="none" rtlCol="0">
            <a:spAutoFit/>
          </a:bodyPr>
          <a:lstStyle/>
          <a:p>
            <a:pPr>
              <a:spcBef>
                <a:spcPts val="400"/>
              </a:spcBef>
            </a:pPr>
            <a:r>
              <a:rPr lang="en-US" altLang="ja-JP" sz="1200"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520V</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(650V x 80%)</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5" name="楕円 54">
            <a:extLst>
              <a:ext uri="{FF2B5EF4-FFF2-40B4-BE49-F238E27FC236}">
                <a16:creationId xmlns:a16="http://schemas.microsoft.com/office/drawing/2014/main" id="{AFB01371-ACCC-41D8-A92E-47BB19F57D70}"/>
              </a:ext>
            </a:extLst>
          </p:cNvPr>
          <p:cNvSpPr/>
          <p:nvPr/>
        </p:nvSpPr>
        <p:spPr>
          <a:xfrm>
            <a:off x="6054200" y="5117498"/>
            <a:ext cx="79455" cy="79455"/>
          </a:xfrm>
          <a:prstGeom prst="ellipse">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6" name="楕円 55">
            <a:extLst>
              <a:ext uri="{FF2B5EF4-FFF2-40B4-BE49-F238E27FC236}">
                <a16:creationId xmlns:a16="http://schemas.microsoft.com/office/drawing/2014/main" id="{8EF62A08-EF15-4269-9243-0BB2E45764F8}"/>
              </a:ext>
            </a:extLst>
          </p:cNvPr>
          <p:cNvSpPr/>
          <p:nvPr/>
        </p:nvSpPr>
        <p:spPr>
          <a:xfrm>
            <a:off x="5944133" y="4990497"/>
            <a:ext cx="79455" cy="79455"/>
          </a:xfrm>
          <a:prstGeom prst="ellipse">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7" name="テキスト ボックス 56">
            <a:extLst>
              <a:ext uri="{FF2B5EF4-FFF2-40B4-BE49-F238E27FC236}">
                <a16:creationId xmlns:a16="http://schemas.microsoft.com/office/drawing/2014/main" id="{493005B7-1C5D-4A33-BF5E-F7BE8B4243B6}"/>
              </a:ext>
            </a:extLst>
          </p:cNvPr>
          <p:cNvSpPr txBox="1"/>
          <p:nvPr/>
        </p:nvSpPr>
        <p:spPr>
          <a:xfrm>
            <a:off x="5045759" y="5953609"/>
            <a:ext cx="423514" cy="261610"/>
          </a:xfrm>
          <a:prstGeom prst="rect">
            <a:avLst/>
          </a:prstGeom>
          <a:noFill/>
        </p:spPr>
        <p:txBody>
          <a:bodyPr wrap="none" rtlCol="0">
            <a:spAutoFit/>
          </a:bodyPr>
          <a:lstStyle/>
          <a:p>
            <a:pPr>
              <a:spcBef>
                <a:spcPts val="400"/>
              </a:spcBef>
            </a:pPr>
            <a:r>
              <a:rPr kumimoji="1" lang="en-US" altLang="ja-JP" sz="11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8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8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8" name="テキスト ボックス 57">
            <a:extLst>
              <a:ext uri="{FF2B5EF4-FFF2-40B4-BE49-F238E27FC236}">
                <a16:creationId xmlns:a16="http://schemas.microsoft.com/office/drawing/2014/main" id="{7E24E1BD-D9D0-4EC0-99E0-E0EAFAAE3C2F}"/>
              </a:ext>
            </a:extLst>
          </p:cNvPr>
          <p:cNvSpPr txBox="1"/>
          <p:nvPr/>
        </p:nvSpPr>
        <p:spPr>
          <a:xfrm>
            <a:off x="5096112" y="4478698"/>
            <a:ext cx="1311578" cy="261610"/>
          </a:xfrm>
          <a:prstGeom prst="rect">
            <a:avLst/>
          </a:prstGeom>
          <a:noFill/>
        </p:spPr>
        <p:txBody>
          <a:bodyPr wrap="none" rtlCol="0">
            <a:spAutoFit/>
          </a:bodyPr>
          <a:lstStyle/>
          <a:p>
            <a:pPr>
              <a:spcBef>
                <a:spcPts val="400"/>
              </a:spcBef>
            </a:pPr>
            <a:r>
              <a:rPr lang="zh-CN" altLang="en-US" sz="11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无吸收电路</a:t>
            </a:r>
            <a:r>
              <a:rPr lang="en-US" altLang="ja-JP" sz="11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:580V</a:t>
            </a:r>
            <a:endParaRPr kumimoji="1" lang="ja-JP" altLang="en-US" sz="18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9" name="テキスト ボックス 58">
            <a:extLst>
              <a:ext uri="{FF2B5EF4-FFF2-40B4-BE49-F238E27FC236}">
                <a16:creationId xmlns:a16="http://schemas.microsoft.com/office/drawing/2014/main" id="{55018E0D-0C95-4146-87CE-E39DE3AC17B8}"/>
              </a:ext>
            </a:extLst>
          </p:cNvPr>
          <p:cNvSpPr txBox="1"/>
          <p:nvPr/>
        </p:nvSpPr>
        <p:spPr>
          <a:xfrm>
            <a:off x="5832252" y="4681658"/>
            <a:ext cx="1338828" cy="261610"/>
          </a:xfrm>
          <a:prstGeom prst="rect">
            <a:avLst/>
          </a:prstGeom>
          <a:noFill/>
        </p:spPr>
        <p:txBody>
          <a:bodyPr wrap="none" rtlCol="0">
            <a:spAutoFit/>
          </a:bodyPr>
          <a:lstStyle/>
          <a:p>
            <a:pPr>
              <a:spcBef>
                <a:spcPts val="400"/>
              </a:spcBef>
            </a:pPr>
            <a:r>
              <a:rPr lang="zh-CN" altLang="en-US" sz="11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有吸收电路</a:t>
            </a:r>
            <a:r>
              <a:rPr lang="en-US" altLang="ja-JP" sz="11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:518V</a:t>
            </a:r>
            <a:endParaRPr kumimoji="1" lang="ja-JP" altLang="en-US" sz="18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61" name="直線矢印コネクタ 60">
            <a:extLst>
              <a:ext uri="{FF2B5EF4-FFF2-40B4-BE49-F238E27FC236}">
                <a16:creationId xmlns:a16="http://schemas.microsoft.com/office/drawing/2014/main" id="{A9EFB7BA-5A25-4FA8-87EA-02CC9A9FF003}"/>
              </a:ext>
            </a:extLst>
          </p:cNvPr>
          <p:cNvCxnSpPr/>
          <p:nvPr/>
        </p:nvCxnSpPr>
        <p:spPr>
          <a:xfrm>
            <a:off x="5630333" y="4757242"/>
            <a:ext cx="287946" cy="24135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580010E3-67FC-4C49-94B0-2BBB83A16A60}"/>
              </a:ext>
            </a:extLst>
          </p:cNvPr>
          <p:cNvCxnSpPr>
            <a:cxnSpLocks/>
          </p:cNvCxnSpPr>
          <p:nvPr/>
        </p:nvCxnSpPr>
        <p:spPr>
          <a:xfrm>
            <a:off x="6106496" y="4903410"/>
            <a:ext cx="0" cy="205188"/>
          </a:xfrm>
          <a:prstGeom prst="straightConnector1">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3C36AAC9-DC85-4958-B9D4-81F5A8408230}"/>
              </a:ext>
            </a:extLst>
          </p:cNvPr>
          <p:cNvSpPr txBox="1"/>
          <p:nvPr/>
        </p:nvSpPr>
        <p:spPr>
          <a:xfrm>
            <a:off x="8747908" y="4453323"/>
            <a:ext cx="828015" cy="430887"/>
          </a:xfrm>
          <a:prstGeom prst="rect">
            <a:avLst/>
          </a:prstGeom>
          <a:noFill/>
        </p:spPr>
        <p:txBody>
          <a:bodyPr wrap="square" rtlCol="0">
            <a:spAutoFit/>
          </a:bodyPr>
          <a:lstStyle/>
          <a:p>
            <a:pPr algn="ctr">
              <a:spcBef>
                <a:spcPts val="400"/>
              </a:spcBef>
            </a:pPr>
            <a:r>
              <a:rPr lang="zh-CN" altLang="en-US" sz="11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吸收电路损耗</a:t>
            </a:r>
            <a:endParaRPr kumimoji="1" lang="ja-JP" altLang="en-US" sz="18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8" name="テキスト ボックス 67">
            <a:extLst>
              <a:ext uri="{FF2B5EF4-FFF2-40B4-BE49-F238E27FC236}">
                <a16:creationId xmlns:a16="http://schemas.microsoft.com/office/drawing/2014/main" id="{CEDB2C38-A9EC-4290-9FA8-F958076F4BD2}"/>
              </a:ext>
            </a:extLst>
          </p:cNvPr>
          <p:cNvSpPr txBox="1"/>
          <p:nvPr/>
        </p:nvSpPr>
        <p:spPr>
          <a:xfrm>
            <a:off x="7951493" y="6144183"/>
            <a:ext cx="857927" cy="253916"/>
          </a:xfrm>
          <a:prstGeom prst="rect">
            <a:avLst/>
          </a:prstGeom>
          <a:noFill/>
        </p:spPr>
        <p:txBody>
          <a:bodyPr wrap="none" rtlCol="0">
            <a:spAutoFit/>
          </a:bodyPr>
          <a:lstStyle/>
          <a:p>
            <a:pPr>
              <a:spcBef>
                <a:spcPts val="400"/>
              </a:spcBef>
            </a:pPr>
            <a:r>
              <a:rPr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无吸收电路</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9" name="テキスト ボックス 68">
            <a:extLst>
              <a:ext uri="{FF2B5EF4-FFF2-40B4-BE49-F238E27FC236}">
                <a16:creationId xmlns:a16="http://schemas.microsoft.com/office/drawing/2014/main" id="{66AC0DB9-7F0B-4EF5-87C3-BDB987F1059C}"/>
              </a:ext>
            </a:extLst>
          </p:cNvPr>
          <p:cNvSpPr txBox="1"/>
          <p:nvPr/>
        </p:nvSpPr>
        <p:spPr>
          <a:xfrm>
            <a:off x="8983576" y="6136489"/>
            <a:ext cx="857927" cy="253916"/>
          </a:xfrm>
          <a:prstGeom prst="rect">
            <a:avLst/>
          </a:prstGeom>
          <a:noFill/>
        </p:spPr>
        <p:txBody>
          <a:bodyPr wrap="none" rtlCol="0">
            <a:spAutoFit/>
          </a:bodyPr>
          <a:lstStyle/>
          <a:p>
            <a:pPr>
              <a:spcBef>
                <a:spcPts val="400"/>
              </a:spcBef>
            </a:pPr>
            <a:r>
              <a:rPr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有吸收电路</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0" name="正方形/長方形 69">
            <a:extLst>
              <a:ext uri="{FF2B5EF4-FFF2-40B4-BE49-F238E27FC236}">
                <a16:creationId xmlns:a16="http://schemas.microsoft.com/office/drawing/2014/main" id="{7B6B73C3-8D06-4823-9758-7D5744883D63}"/>
              </a:ext>
            </a:extLst>
          </p:cNvPr>
          <p:cNvSpPr/>
          <p:nvPr/>
        </p:nvSpPr>
        <p:spPr>
          <a:xfrm>
            <a:off x="9964815" y="4767694"/>
            <a:ext cx="1625600" cy="1394978"/>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72" name="直線コネクタ 71">
            <a:extLst>
              <a:ext uri="{FF2B5EF4-FFF2-40B4-BE49-F238E27FC236}">
                <a16:creationId xmlns:a16="http://schemas.microsoft.com/office/drawing/2014/main" id="{02AB68B3-9C01-4594-A2F6-E259734731BF}"/>
              </a:ext>
            </a:extLst>
          </p:cNvPr>
          <p:cNvCxnSpPr>
            <a:cxnSpLocks/>
          </p:cNvCxnSpPr>
          <p:nvPr/>
        </p:nvCxnSpPr>
        <p:spPr>
          <a:xfrm flipV="1">
            <a:off x="8619142" y="4865258"/>
            <a:ext cx="374667" cy="10779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49C838C2-B0D7-468C-9347-2168E4B4D192}"/>
              </a:ext>
            </a:extLst>
          </p:cNvPr>
          <p:cNvSpPr txBox="1"/>
          <p:nvPr/>
        </p:nvSpPr>
        <p:spPr>
          <a:xfrm>
            <a:off x="8460634" y="4643815"/>
            <a:ext cx="545342" cy="261610"/>
          </a:xfrm>
          <a:prstGeom prst="rect">
            <a:avLst/>
          </a:prstGeom>
          <a:noFill/>
        </p:spPr>
        <p:txBody>
          <a:bodyPr wrap="none" rtlCol="0">
            <a:spAutoFit/>
          </a:bodyPr>
          <a:lstStyle/>
          <a:p>
            <a:pPr algn="ctr">
              <a:spcBef>
                <a:spcPts val="400"/>
              </a:spcBef>
            </a:pPr>
            <a:r>
              <a:rPr lang="en-US" altLang="ja-JP" sz="11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+2W</a:t>
            </a:r>
            <a:endParaRPr kumimoji="1" lang="ja-JP" altLang="en-US" sz="18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5" name="テキスト ボックス 74">
            <a:extLst>
              <a:ext uri="{FF2B5EF4-FFF2-40B4-BE49-F238E27FC236}">
                <a16:creationId xmlns:a16="http://schemas.microsoft.com/office/drawing/2014/main" id="{9686B4C1-417B-4E32-9A59-1E942F8386C7}"/>
              </a:ext>
            </a:extLst>
          </p:cNvPr>
          <p:cNvSpPr txBox="1"/>
          <p:nvPr/>
        </p:nvSpPr>
        <p:spPr>
          <a:xfrm>
            <a:off x="7805137" y="4475246"/>
            <a:ext cx="723275" cy="253916"/>
          </a:xfrm>
          <a:prstGeom prst="rect">
            <a:avLst/>
          </a:prstGeom>
          <a:noFill/>
        </p:spPr>
        <p:txBody>
          <a:bodyPr wrap="none" rtlCol="0">
            <a:spAutoFit/>
          </a:bodyPr>
          <a:lstStyle/>
          <a:p>
            <a:pPr>
              <a:spcBef>
                <a:spcPts val="400"/>
              </a:spcBef>
            </a:pPr>
            <a:r>
              <a:rPr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電力損失</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6" name="テキスト ボックス 75">
            <a:extLst>
              <a:ext uri="{FF2B5EF4-FFF2-40B4-BE49-F238E27FC236}">
                <a16:creationId xmlns:a16="http://schemas.microsoft.com/office/drawing/2014/main" id="{C532FC0D-9BD8-434C-97C0-69CCC0C4E12D}"/>
              </a:ext>
            </a:extLst>
          </p:cNvPr>
          <p:cNvSpPr txBox="1"/>
          <p:nvPr/>
        </p:nvSpPr>
        <p:spPr>
          <a:xfrm>
            <a:off x="7812156" y="4814720"/>
            <a:ext cx="442750" cy="200055"/>
          </a:xfrm>
          <a:prstGeom prst="rect">
            <a:avLst/>
          </a:prstGeom>
          <a:noFill/>
        </p:spPr>
        <p:txBody>
          <a:bodyPr wrap="none" rtlCol="0">
            <a:spAutoFit/>
          </a:bodyPr>
          <a:lstStyle/>
          <a:p>
            <a:pPr>
              <a:spcBef>
                <a:spcPts val="400"/>
              </a:spcBef>
            </a:pP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120W</a:t>
            </a:r>
            <a:endParaRPr kumimoji="1" lang="ja-JP" altLang="en-US"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2" name="テキスト ボックス 81">
            <a:extLst>
              <a:ext uri="{FF2B5EF4-FFF2-40B4-BE49-F238E27FC236}">
                <a16:creationId xmlns:a16="http://schemas.microsoft.com/office/drawing/2014/main" id="{D961D90B-6769-4A86-8EF3-BD0A56582F71}"/>
              </a:ext>
            </a:extLst>
          </p:cNvPr>
          <p:cNvSpPr txBox="1"/>
          <p:nvPr/>
        </p:nvSpPr>
        <p:spPr>
          <a:xfrm>
            <a:off x="8793212" y="2825594"/>
            <a:ext cx="2913643" cy="523220"/>
          </a:xfrm>
          <a:prstGeom prst="rect">
            <a:avLst/>
          </a:prstGeom>
          <a:noFill/>
        </p:spPr>
        <p:txBody>
          <a:bodyPr wrap="square" rtlCol="0">
            <a:spAutoFit/>
          </a:bodyPr>
          <a:lstStyle/>
          <a:p>
            <a:pPr marL="285750" indent="-285750">
              <a:spcBef>
                <a:spcPts val="400"/>
              </a:spcBef>
              <a:buFont typeface="Wingdings" panose="05000000000000000000" pitchFamily="2" charset="2"/>
              <a:buChar char="ü"/>
            </a:pP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耐压高，具有能量损耗降低</a:t>
            </a: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器件数量减少等优点</a:t>
            </a: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lang="en-US" altLang="ja-JP" sz="1400"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3" name="テキスト ボックス 82">
            <a:extLst>
              <a:ext uri="{FF2B5EF4-FFF2-40B4-BE49-F238E27FC236}">
                <a16:creationId xmlns:a16="http://schemas.microsoft.com/office/drawing/2014/main" id="{1E189D08-F577-40A2-B8E1-681260BEADFE}"/>
              </a:ext>
            </a:extLst>
          </p:cNvPr>
          <p:cNvSpPr txBox="1"/>
          <p:nvPr/>
        </p:nvSpPr>
        <p:spPr>
          <a:xfrm>
            <a:off x="10303127" y="6137130"/>
            <a:ext cx="857927" cy="253916"/>
          </a:xfrm>
          <a:prstGeom prst="rect">
            <a:avLst/>
          </a:prstGeom>
          <a:noFill/>
        </p:spPr>
        <p:txBody>
          <a:bodyPr wrap="none" rtlCol="0">
            <a:spAutoFit/>
          </a:bodyPr>
          <a:lstStyle/>
          <a:p>
            <a:pPr>
              <a:spcBef>
                <a:spcPts val="400"/>
              </a:spcBef>
            </a:pPr>
            <a:r>
              <a:rPr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吸收电路例</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8" name="二等辺三角形 87">
            <a:extLst>
              <a:ext uri="{FF2B5EF4-FFF2-40B4-BE49-F238E27FC236}">
                <a16:creationId xmlns:a16="http://schemas.microsoft.com/office/drawing/2014/main" id="{CE5ACB42-290A-44C1-B166-1EE8DAA4A4B1}"/>
              </a:ext>
            </a:extLst>
          </p:cNvPr>
          <p:cNvSpPr/>
          <p:nvPr/>
        </p:nvSpPr>
        <p:spPr>
          <a:xfrm rot="12375380">
            <a:off x="11106242" y="4633040"/>
            <a:ext cx="239878" cy="480530"/>
          </a:xfrm>
          <a:prstGeom prst="triangle">
            <a:avLst>
              <a:gd name="adj" fmla="val 0"/>
            </a:avLst>
          </a:prstGeom>
          <a:solidFill>
            <a:srgbClr val="FFC4C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7" name="テキスト ボックス 86">
            <a:extLst>
              <a:ext uri="{FF2B5EF4-FFF2-40B4-BE49-F238E27FC236}">
                <a16:creationId xmlns:a16="http://schemas.microsoft.com/office/drawing/2014/main" id="{4F06CC08-DE0C-4098-8665-116F5B2D0C10}"/>
              </a:ext>
            </a:extLst>
          </p:cNvPr>
          <p:cNvSpPr txBox="1"/>
          <p:nvPr/>
        </p:nvSpPr>
        <p:spPr>
          <a:xfrm>
            <a:off x="10807433" y="4463758"/>
            <a:ext cx="889987" cy="261610"/>
          </a:xfrm>
          <a:prstGeom prst="rect">
            <a:avLst/>
          </a:prstGeom>
          <a:solidFill>
            <a:schemeClr val="accent1">
              <a:lumMod val="20000"/>
              <a:lumOff val="80000"/>
            </a:schemeClr>
          </a:solidFill>
        </p:spPr>
        <p:txBody>
          <a:bodyPr wrap="none" rtlCol="0">
            <a:spAutoFit/>
          </a:bodyPr>
          <a:lstStyle/>
          <a:p>
            <a:pPr>
              <a:spcBef>
                <a:spcPts val="400"/>
              </a:spcBef>
            </a:pPr>
            <a:r>
              <a:rPr lang="zh-CN" altLang="en-US"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器件个数</a:t>
            </a:r>
            <a:r>
              <a:rPr kumimoji="1" lang="zh-CN" altLang="en-US" sz="11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增</a:t>
            </a:r>
            <a:endParaRPr kumimoji="1" lang="ja-JP" altLang="en-US" sz="11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6" name="図 5">
            <a:extLst>
              <a:ext uri="{FF2B5EF4-FFF2-40B4-BE49-F238E27FC236}">
                <a16:creationId xmlns:a16="http://schemas.microsoft.com/office/drawing/2014/main" id="{9F508FC3-AF28-4517-B659-1F5BF620F5F8}"/>
              </a:ext>
            </a:extLst>
          </p:cNvPr>
          <p:cNvPicPr>
            <a:picLocks noChangeAspect="1"/>
          </p:cNvPicPr>
          <p:nvPr/>
        </p:nvPicPr>
        <p:blipFill>
          <a:blip r:embed="rId6"/>
          <a:stretch>
            <a:fillRect/>
          </a:stretch>
        </p:blipFill>
        <p:spPr>
          <a:xfrm>
            <a:off x="10033320" y="4837904"/>
            <a:ext cx="1443763" cy="1285375"/>
          </a:xfrm>
          <a:prstGeom prst="rect">
            <a:avLst/>
          </a:prstGeom>
        </p:spPr>
      </p:pic>
      <p:sp>
        <p:nvSpPr>
          <p:cNvPr id="7" name="正方形/長方形 6">
            <a:extLst>
              <a:ext uri="{FF2B5EF4-FFF2-40B4-BE49-F238E27FC236}">
                <a16:creationId xmlns:a16="http://schemas.microsoft.com/office/drawing/2014/main" id="{C5AAD027-D77A-490C-B945-67364996DD78}"/>
              </a:ext>
            </a:extLst>
          </p:cNvPr>
          <p:cNvSpPr/>
          <p:nvPr/>
        </p:nvSpPr>
        <p:spPr>
          <a:xfrm>
            <a:off x="10755201" y="4859967"/>
            <a:ext cx="790387" cy="1216983"/>
          </a:xfrm>
          <a:prstGeom prst="rect">
            <a:avLst/>
          </a:prstGeom>
          <a:solidFill>
            <a:schemeClr val="accent1">
              <a:lumMod val="20000"/>
              <a:lumOff val="80000"/>
              <a:alpha val="20000"/>
            </a:schemeClr>
          </a:solidFill>
          <a:ln w="19050">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3" name="テキスト ボックス 62">
            <a:extLst>
              <a:ext uri="{FF2B5EF4-FFF2-40B4-BE49-F238E27FC236}">
                <a16:creationId xmlns:a16="http://schemas.microsoft.com/office/drawing/2014/main" id="{23F0CEB4-B118-4D83-AD0E-98780E6DC066}"/>
              </a:ext>
            </a:extLst>
          </p:cNvPr>
          <p:cNvSpPr txBox="1"/>
          <p:nvPr/>
        </p:nvSpPr>
        <p:spPr>
          <a:xfrm>
            <a:off x="7174928" y="3993979"/>
            <a:ext cx="675185" cy="230832"/>
          </a:xfrm>
          <a:prstGeom prst="rect">
            <a:avLst/>
          </a:prstGeom>
          <a:noFill/>
        </p:spPr>
        <p:txBody>
          <a:bodyPr wrap="none" rtlCol="0">
            <a:spAutoFit/>
          </a:bodyPr>
          <a:lstStyle/>
          <a:p>
            <a:pPr>
              <a:spcBef>
                <a:spcPts val="400"/>
              </a:spcBef>
            </a:pP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20ns/div</a:t>
            </a:r>
            <a:endParaRPr kumimoji="1" lang="ja-JP"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4" name="テキスト ボックス 63">
            <a:extLst>
              <a:ext uri="{FF2B5EF4-FFF2-40B4-BE49-F238E27FC236}">
                <a16:creationId xmlns:a16="http://schemas.microsoft.com/office/drawing/2014/main" id="{83E50A5B-2F38-4380-8DCA-173DAD4AFF35}"/>
              </a:ext>
            </a:extLst>
          </p:cNvPr>
          <p:cNvSpPr txBox="1"/>
          <p:nvPr/>
        </p:nvSpPr>
        <p:spPr>
          <a:xfrm>
            <a:off x="7141460" y="6258320"/>
            <a:ext cx="675185" cy="230832"/>
          </a:xfrm>
          <a:prstGeom prst="rect">
            <a:avLst/>
          </a:prstGeom>
          <a:noFill/>
        </p:spPr>
        <p:txBody>
          <a:bodyPr wrap="none" rtlCol="0">
            <a:spAutoFit/>
          </a:bodyPr>
          <a:lstStyle/>
          <a:p>
            <a:pPr>
              <a:spcBef>
                <a:spcPts val="400"/>
              </a:spcBef>
            </a:pPr>
            <a:r>
              <a:rPr kumimoji="1"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20ns/div</a:t>
            </a:r>
            <a:endParaRPr kumimoji="1" lang="ja-JP" altLang="en-US"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grpSp>
        <p:nvGrpSpPr>
          <p:cNvPr id="5" name="グループ化 4">
            <a:extLst>
              <a:ext uri="{FF2B5EF4-FFF2-40B4-BE49-F238E27FC236}">
                <a16:creationId xmlns:a16="http://schemas.microsoft.com/office/drawing/2014/main" id="{6DCC3089-B7BA-4413-B374-0F63E62DAE95}"/>
              </a:ext>
            </a:extLst>
          </p:cNvPr>
          <p:cNvGrpSpPr/>
          <p:nvPr/>
        </p:nvGrpSpPr>
        <p:grpSpPr>
          <a:xfrm>
            <a:off x="7981235" y="5665104"/>
            <a:ext cx="1658634" cy="504000"/>
            <a:chOff x="7299051" y="1274855"/>
            <a:chExt cx="2113019" cy="633937"/>
          </a:xfrm>
        </p:grpSpPr>
        <p:grpSp>
          <p:nvGrpSpPr>
            <p:cNvPr id="4" name="グループ化 3">
              <a:extLst>
                <a:ext uri="{FF2B5EF4-FFF2-40B4-BE49-F238E27FC236}">
                  <a16:creationId xmlns:a16="http://schemas.microsoft.com/office/drawing/2014/main" id="{AF0F24B1-B17C-42A1-897C-2779884B5CB3}"/>
                </a:ext>
              </a:extLst>
            </p:cNvPr>
            <p:cNvGrpSpPr/>
            <p:nvPr/>
          </p:nvGrpSpPr>
          <p:grpSpPr>
            <a:xfrm>
              <a:off x="7299051" y="1286843"/>
              <a:ext cx="608655" cy="621949"/>
              <a:chOff x="7299051" y="1286843"/>
              <a:chExt cx="608655" cy="621949"/>
            </a:xfrm>
          </p:grpSpPr>
          <p:sp>
            <p:nvSpPr>
              <p:cNvPr id="3" name="円弧 2">
                <a:extLst>
                  <a:ext uri="{FF2B5EF4-FFF2-40B4-BE49-F238E27FC236}">
                    <a16:creationId xmlns:a16="http://schemas.microsoft.com/office/drawing/2014/main" id="{2BF107A6-6511-4CCF-B79F-8754212D692C}"/>
                  </a:ext>
                </a:extLst>
              </p:cNvPr>
              <p:cNvSpPr/>
              <p:nvPr/>
            </p:nvSpPr>
            <p:spPr>
              <a:xfrm rot="18900000">
                <a:off x="7299051" y="1548792"/>
                <a:ext cx="360000" cy="360000"/>
              </a:xfrm>
              <a:prstGeom prst="arc">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微软雅黑" panose="020B0503020204020204" pitchFamily="34" charset="-122"/>
                  <a:ea typeface="微软雅黑" panose="020B0503020204020204" pitchFamily="34" charset="-122"/>
                </a:endParaRPr>
              </a:p>
            </p:txBody>
          </p:sp>
          <p:sp>
            <p:nvSpPr>
              <p:cNvPr id="66" name="円弧 65">
                <a:extLst>
                  <a:ext uri="{FF2B5EF4-FFF2-40B4-BE49-F238E27FC236}">
                    <a16:creationId xmlns:a16="http://schemas.microsoft.com/office/drawing/2014/main" id="{AECBC041-5DF2-4CA4-9362-D66EA92244FA}"/>
                  </a:ext>
                </a:extLst>
              </p:cNvPr>
              <p:cNvSpPr/>
              <p:nvPr/>
            </p:nvSpPr>
            <p:spPr>
              <a:xfrm rot="2700000" flipV="1">
                <a:off x="7547706" y="1286843"/>
                <a:ext cx="360000" cy="360000"/>
              </a:xfrm>
              <a:prstGeom prst="arc">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微软雅黑" panose="020B0503020204020204" pitchFamily="34" charset="-122"/>
                  <a:ea typeface="微软雅黑" panose="020B0503020204020204" pitchFamily="34" charset="-122"/>
                </a:endParaRPr>
              </a:p>
            </p:txBody>
          </p:sp>
        </p:grpSp>
        <p:grpSp>
          <p:nvGrpSpPr>
            <p:cNvPr id="71" name="グループ化 70">
              <a:extLst>
                <a:ext uri="{FF2B5EF4-FFF2-40B4-BE49-F238E27FC236}">
                  <a16:creationId xmlns:a16="http://schemas.microsoft.com/office/drawing/2014/main" id="{3AF4C271-CCDA-44AD-B17F-4D3B5E37FAB9}"/>
                </a:ext>
              </a:extLst>
            </p:cNvPr>
            <p:cNvGrpSpPr/>
            <p:nvPr/>
          </p:nvGrpSpPr>
          <p:grpSpPr>
            <a:xfrm>
              <a:off x="7801440" y="1282188"/>
              <a:ext cx="608655" cy="621949"/>
              <a:chOff x="7299051" y="1286843"/>
              <a:chExt cx="608655" cy="621949"/>
            </a:xfrm>
          </p:grpSpPr>
          <p:sp>
            <p:nvSpPr>
              <p:cNvPr id="73" name="円弧 72">
                <a:extLst>
                  <a:ext uri="{FF2B5EF4-FFF2-40B4-BE49-F238E27FC236}">
                    <a16:creationId xmlns:a16="http://schemas.microsoft.com/office/drawing/2014/main" id="{5B41C54C-C41E-4733-AE54-FA2F4E4F369C}"/>
                  </a:ext>
                </a:extLst>
              </p:cNvPr>
              <p:cNvSpPr/>
              <p:nvPr/>
            </p:nvSpPr>
            <p:spPr>
              <a:xfrm rot="18900000">
                <a:off x="7299051" y="1548792"/>
                <a:ext cx="360000" cy="360000"/>
              </a:xfrm>
              <a:prstGeom prst="arc">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微软雅黑" panose="020B0503020204020204" pitchFamily="34" charset="-122"/>
                  <a:ea typeface="微软雅黑" panose="020B0503020204020204" pitchFamily="34" charset="-122"/>
                </a:endParaRPr>
              </a:p>
            </p:txBody>
          </p:sp>
          <p:sp>
            <p:nvSpPr>
              <p:cNvPr id="77" name="円弧 76">
                <a:extLst>
                  <a:ext uri="{FF2B5EF4-FFF2-40B4-BE49-F238E27FC236}">
                    <a16:creationId xmlns:a16="http://schemas.microsoft.com/office/drawing/2014/main" id="{40C001AD-2983-4B7F-BB55-AD68971FFDA2}"/>
                  </a:ext>
                </a:extLst>
              </p:cNvPr>
              <p:cNvSpPr/>
              <p:nvPr/>
            </p:nvSpPr>
            <p:spPr>
              <a:xfrm rot="2700000" flipV="1">
                <a:off x="7547706" y="1286843"/>
                <a:ext cx="360000" cy="360000"/>
              </a:xfrm>
              <a:prstGeom prst="arc">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微软雅黑" panose="020B0503020204020204" pitchFamily="34" charset="-122"/>
                  <a:ea typeface="微软雅黑" panose="020B0503020204020204" pitchFamily="34" charset="-122"/>
                </a:endParaRPr>
              </a:p>
            </p:txBody>
          </p:sp>
        </p:grpSp>
        <p:grpSp>
          <p:nvGrpSpPr>
            <p:cNvPr id="78" name="グループ化 77">
              <a:extLst>
                <a:ext uri="{FF2B5EF4-FFF2-40B4-BE49-F238E27FC236}">
                  <a16:creationId xmlns:a16="http://schemas.microsoft.com/office/drawing/2014/main" id="{D63A0B94-1B4C-44A7-BB3F-104F73C1B3FD}"/>
                </a:ext>
              </a:extLst>
            </p:cNvPr>
            <p:cNvGrpSpPr/>
            <p:nvPr/>
          </p:nvGrpSpPr>
          <p:grpSpPr>
            <a:xfrm>
              <a:off x="8301026" y="1279510"/>
              <a:ext cx="608655" cy="621949"/>
              <a:chOff x="7299051" y="1286843"/>
              <a:chExt cx="608655" cy="621949"/>
            </a:xfrm>
          </p:grpSpPr>
          <p:sp>
            <p:nvSpPr>
              <p:cNvPr id="79" name="円弧 78">
                <a:extLst>
                  <a:ext uri="{FF2B5EF4-FFF2-40B4-BE49-F238E27FC236}">
                    <a16:creationId xmlns:a16="http://schemas.microsoft.com/office/drawing/2014/main" id="{4AC6922F-9A6F-4A32-8766-7D137BF29C18}"/>
                  </a:ext>
                </a:extLst>
              </p:cNvPr>
              <p:cNvSpPr/>
              <p:nvPr/>
            </p:nvSpPr>
            <p:spPr>
              <a:xfrm rot="18900000">
                <a:off x="7299051" y="1548792"/>
                <a:ext cx="360000" cy="360000"/>
              </a:xfrm>
              <a:prstGeom prst="arc">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微软雅黑" panose="020B0503020204020204" pitchFamily="34" charset="-122"/>
                  <a:ea typeface="微软雅黑" panose="020B0503020204020204" pitchFamily="34" charset="-122"/>
                </a:endParaRPr>
              </a:p>
            </p:txBody>
          </p:sp>
          <p:sp>
            <p:nvSpPr>
              <p:cNvPr id="84" name="円弧 83">
                <a:extLst>
                  <a:ext uri="{FF2B5EF4-FFF2-40B4-BE49-F238E27FC236}">
                    <a16:creationId xmlns:a16="http://schemas.microsoft.com/office/drawing/2014/main" id="{0CCC449C-7F7C-40C8-9AF7-4374CBF53427}"/>
                  </a:ext>
                </a:extLst>
              </p:cNvPr>
              <p:cNvSpPr/>
              <p:nvPr/>
            </p:nvSpPr>
            <p:spPr>
              <a:xfrm rot="2700000" flipV="1">
                <a:off x="7547706" y="1286843"/>
                <a:ext cx="360000" cy="360000"/>
              </a:xfrm>
              <a:prstGeom prst="arc">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微软雅黑" panose="020B0503020204020204" pitchFamily="34" charset="-122"/>
                  <a:ea typeface="微软雅黑" panose="020B0503020204020204" pitchFamily="34" charset="-122"/>
                </a:endParaRPr>
              </a:p>
            </p:txBody>
          </p:sp>
        </p:grpSp>
        <p:grpSp>
          <p:nvGrpSpPr>
            <p:cNvPr id="86" name="グループ化 85">
              <a:extLst>
                <a:ext uri="{FF2B5EF4-FFF2-40B4-BE49-F238E27FC236}">
                  <a16:creationId xmlns:a16="http://schemas.microsoft.com/office/drawing/2014/main" id="{C438E682-AC28-40EF-AD8A-0A19C932405E}"/>
                </a:ext>
              </a:extLst>
            </p:cNvPr>
            <p:cNvGrpSpPr/>
            <p:nvPr/>
          </p:nvGrpSpPr>
          <p:grpSpPr>
            <a:xfrm>
              <a:off x="8803415" y="1274855"/>
              <a:ext cx="608655" cy="621949"/>
              <a:chOff x="7299051" y="1286843"/>
              <a:chExt cx="608655" cy="621949"/>
            </a:xfrm>
          </p:grpSpPr>
          <p:sp>
            <p:nvSpPr>
              <p:cNvPr id="89" name="円弧 88">
                <a:extLst>
                  <a:ext uri="{FF2B5EF4-FFF2-40B4-BE49-F238E27FC236}">
                    <a16:creationId xmlns:a16="http://schemas.microsoft.com/office/drawing/2014/main" id="{9B3E64F5-35AD-4162-85BF-9C60D67615CB}"/>
                  </a:ext>
                </a:extLst>
              </p:cNvPr>
              <p:cNvSpPr/>
              <p:nvPr/>
            </p:nvSpPr>
            <p:spPr>
              <a:xfrm rot="18900000">
                <a:off x="7299051" y="1548792"/>
                <a:ext cx="360000" cy="360000"/>
              </a:xfrm>
              <a:prstGeom prst="arc">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微软雅黑" panose="020B0503020204020204" pitchFamily="34" charset="-122"/>
                  <a:ea typeface="微软雅黑" panose="020B0503020204020204" pitchFamily="34" charset="-122"/>
                </a:endParaRPr>
              </a:p>
            </p:txBody>
          </p:sp>
          <p:sp>
            <p:nvSpPr>
              <p:cNvPr id="90" name="円弧 89">
                <a:extLst>
                  <a:ext uri="{FF2B5EF4-FFF2-40B4-BE49-F238E27FC236}">
                    <a16:creationId xmlns:a16="http://schemas.microsoft.com/office/drawing/2014/main" id="{E57EC14A-6766-458B-A9C7-F8825BFBED0E}"/>
                  </a:ext>
                </a:extLst>
              </p:cNvPr>
              <p:cNvSpPr/>
              <p:nvPr/>
            </p:nvSpPr>
            <p:spPr>
              <a:xfrm rot="2700000" flipV="1">
                <a:off x="7547706" y="1286843"/>
                <a:ext cx="360000" cy="360000"/>
              </a:xfrm>
              <a:prstGeom prst="arc">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微软雅黑" panose="020B0503020204020204" pitchFamily="34" charset="-122"/>
                  <a:ea typeface="微软雅黑" panose="020B0503020204020204" pitchFamily="34" charset="-122"/>
                </a:endParaRPr>
              </a:p>
            </p:txBody>
          </p:sp>
        </p:grpSp>
      </p:grpSp>
      <p:pic>
        <p:nvPicPr>
          <p:cNvPr id="91" name="グラフィックス 90" descr="アイデアが浮かんだ人 単色塗りつぶし">
            <a:extLst>
              <a:ext uri="{FF2B5EF4-FFF2-40B4-BE49-F238E27FC236}">
                <a16:creationId xmlns:a16="http://schemas.microsoft.com/office/drawing/2014/main" id="{5C04E574-4DA2-43F9-83B6-20E141D3EE9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63776" y="2760784"/>
            <a:ext cx="720000" cy="720000"/>
          </a:xfrm>
          <a:prstGeom prst="rect">
            <a:avLst/>
          </a:prstGeom>
        </p:spPr>
      </p:pic>
      <p:sp>
        <p:nvSpPr>
          <p:cNvPr id="92" name="テキスト ボックス 91">
            <a:extLst>
              <a:ext uri="{FF2B5EF4-FFF2-40B4-BE49-F238E27FC236}">
                <a16:creationId xmlns:a16="http://schemas.microsoft.com/office/drawing/2014/main" id="{8A226ED5-C1FB-4DE0-B3C3-729DF4592AC0}"/>
              </a:ext>
            </a:extLst>
          </p:cNvPr>
          <p:cNvSpPr txBox="1"/>
          <p:nvPr/>
        </p:nvSpPr>
        <p:spPr>
          <a:xfrm>
            <a:off x="8057475" y="3396191"/>
            <a:ext cx="813941" cy="369332"/>
          </a:xfrm>
          <a:prstGeom prst="rect">
            <a:avLst/>
          </a:prstGeom>
          <a:noFill/>
        </p:spPr>
        <p:txBody>
          <a:bodyPr wrap="none" rtlCol="0">
            <a:spAutoFit/>
          </a:bodyPr>
          <a:lstStyle/>
          <a:p>
            <a:pPr>
              <a:spcBef>
                <a:spcPts val="400"/>
              </a:spcBef>
            </a:pPr>
            <a:r>
              <a:rPr kumimoji="1" lang="en-US" altLang="ja-JP"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Point</a:t>
            </a:r>
            <a:endParaRPr kumimoji="1" lang="ja-JP" altLang="en-US"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0" name="テキスト ボックス 79">
            <a:extLst>
              <a:ext uri="{FF2B5EF4-FFF2-40B4-BE49-F238E27FC236}">
                <a16:creationId xmlns:a16="http://schemas.microsoft.com/office/drawing/2014/main" id="{BC0DA1CF-E133-465F-8822-E6866A27CB83}"/>
              </a:ext>
            </a:extLst>
          </p:cNvPr>
          <p:cNvSpPr txBox="1"/>
          <p:nvPr/>
        </p:nvSpPr>
        <p:spPr>
          <a:xfrm>
            <a:off x="8162499" y="3840057"/>
            <a:ext cx="3930884" cy="466794"/>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en-US" altLang="ja-JP" sz="1050"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Derating</a:t>
            </a:r>
            <a:r>
              <a:rPr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80%</a:t>
            </a:r>
            <a:r>
              <a:rPr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只是一个常用规则，不做为</a:t>
            </a:r>
            <a:r>
              <a:rPr lang="en-US" altLang="zh-CN"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ROHM</a:t>
            </a:r>
            <a:r>
              <a:rPr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保证值。</a:t>
            </a:r>
            <a:endParaRPr lang="en-US" altLang="zh-CN"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请客户依据设计规则决定</a:t>
            </a:r>
            <a:r>
              <a:rPr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3139504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代</a:t>
            </a:r>
            <a:r>
              <a:rPr lang="ja-JP" altLang="en-US" dirty="0">
                <a:latin typeface="微软雅黑" panose="020B0503020204020204" pitchFamily="34" charset="-122"/>
                <a:ea typeface="微软雅黑" panose="020B0503020204020204" pitchFamily="34" charset="-122"/>
              </a:rPr>
              <a:t>　</a:t>
            </a:r>
            <a:r>
              <a:rPr lang="en-US" altLang="ja-JP"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项产品优势</a:t>
            </a:r>
            <a:endParaRPr kumimoji="1" lang="ja-JP" altLang="en-US" dirty="0">
              <a:latin typeface="微软雅黑" panose="020B0503020204020204" pitchFamily="34" charset="-122"/>
              <a:ea typeface="微软雅黑" panose="020B0503020204020204" pitchFamily="34" charset="-122"/>
            </a:endParaRPr>
          </a:p>
        </p:txBody>
      </p:sp>
      <p:sp>
        <p:nvSpPr>
          <p:cNvPr id="18" name="正方形/長方形 17">
            <a:extLst>
              <a:ext uri="{FF2B5EF4-FFF2-40B4-BE49-F238E27FC236}">
                <a16:creationId xmlns:a16="http://schemas.microsoft.com/office/drawing/2014/main" id="{00B1DD0E-E9FD-4D81-AC06-C89D65B3AC67}"/>
              </a:ext>
            </a:extLst>
          </p:cNvPr>
          <p:cNvSpPr/>
          <p:nvPr/>
        </p:nvSpPr>
        <p:spPr>
          <a:xfrm>
            <a:off x="6971986" y="2457527"/>
            <a:ext cx="3240000" cy="324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 name="正方形/長方形 18">
            <a:extLst>
              <a:ext uri="{FF2B5EF4-FFF2-40B4-BE49-F238E27FC236}">
                <a16:creationId xmlns:a16="http://schemas.microsoft.com/office/drawing/2014/main" id="{A9EAFC38-5B2F-407D-AF60-927A402E1337}"/>
              </a:ext>
            </a:extLst>
          </p:cNvPr>
          <p:cNvSpPr/>
          <p:nvPr/>
        </p:nvSpPr>
        <p:spPr>
          <a:xfrm>
            <a:off x="7074428" y="2581632"/>
            <a:ext cx="3240000" cy="3240000"/>
          </a:xfrm>
          <a:prstGeom prst="rect">
            <a:avLst/>
          </a:prstGeom>
          <a:solidFill>
            <a:srgbClr val="F7A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EA40E402-27D0-4314-BA14-C9789DAA4CFA}"/>
              </a:ext>
            </a:extLst>
          </p:cNvPr>
          <p:cNvSpPr txBox="1"/>
          <p:nvPr/>
        </p:nvSpPr>
        <p:spPr>
          <a:xfrm>
            <a:off x="7672451" y="3478474"/>
            <a:ext cx="2031325" cy="646331"/>
          </a:xfrm>
          <a:prstGeom prst="rect">
            <a:avLst/>
          </a:prstGeom>
          <a:noFill/>
        </p:spPr>
        <p:txBody>
          <a:bodyPr wrap="none" rtlCol="0" anchor="ctr">
            <a:spAutoFit/>
          </a:bodyPr>
          <a:lstStyle/>
          <a:p>
            <a:pPr algn="ctr">
              <a:spcBef>
                <a:spcPts val="400"/>
              </a:spcBef>
            </a:pPr>
            <a:r>
              <a:rPr lang="zh-CN" altLang="en-US" sz="36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高可靠性</a:t>
            </a:r>
            <a:endParaRPr kumimoji="1" lang="ja-JP" altLang="en-US" sz="36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4" name="正方形/長方形 23">
            <a:extLst>
              <a:ext uri="{FF2B5EF4-FFF2-40B4-BE49-F238E27FC236}">
                <a16:creationId xmlns:a16="http://schemas.microsoft.com/office/drawing/2014/main" id="{77BAD5EC-93BA-4AED-9006-101470F1709A}"/>
              </a:ext>
            </a:extLst>
          </p:cNvPr>
          <p:cNvSpPr/>
          <p:nvPr/>
        </p:nvSpPr>
        <p:spPr>
          <a:xfrm>
            <a:off x="3736068" y="2474779"/>
            <a:ext cx="1800000" cy="180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5" name="正方形/長方形 24">
            <a:extLst>
              <a:ext uri="{FF2B5EF4-FFF2-40B4-BE49-F238E27FC236}">
                <a16:creationId xmlns:a16="http://schemas.microsoft.com/office/drawing/2014/main" id="{DACD7E64-4440-483D-8634-6637104EABA2}"/>
              </a:ext>
            </a:extLst>
          </p:cNvPr>
          <p:cNvSpPr/>
          <p:nvPr/>
        </p:nvSpPr>
        <p:spPr>
          <a:xfrm>
            <a:off x="3829882" y="2581632"/>
            <a:ext cx="1800000" cy="1800000"/>
          </a:xfrm>
          <a:prstGeom prst="rect">
            <a:avLst/>
          </a:prstGeom>
          <a:solidFill>
            <a:srgbClr val="5FE53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B2167207-51B6-4EF2-9543-CD757751F020}"/>
              </a:ext>
            </a:extLst>
          </p:cNvPr>
          <p:cNvSpPr txBox="1"/>
          <p:nvPr/>
        </p:nvSpPr>
        <p:spPr>
          <a:xfrm>
            <a:off x="3919405" y="2846670"/>
            <a:ext cx="1620957" cy="523220"/>
          </a:xfrm>
          <a:prstGeom prst="rect">
            <a:avLst/>
          </a:prstGeom>
          <a:noFill/>
        </p:spPr>
        <p:txBody>
          <a:bodyPr wrap="none" rtlCol="0" anchor="ctr">
            <a:spAutoFit/>
          </a:bodyPr>
          <a:lstStyle/>
          <a:p>
            <a:pPr algn="ctr">
              <a:spcBef>
                <a:spcPts val="400"/>
              </a:spcBef>
            </a:pPr>
            <a:r>
              <a:rPr lang="zh-CN"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使用简便</a:t>
            </a:r>
            <a:endParaRPr kumimoji="1" lang="ja-JP"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 name="正方形/長方形 12">
            <a:extLst>
              <a:ext uri="{FF2B5EF4-FFF2-40B4-BE49-F238E27FC236}">
                <a16:creationId xmlns:a16="http://schemas.microsoft.com/office/drawing/2014/main" id="{0C450644-E360-41C8-A816-91C9EEE9E28A}"/>
              </a:ext>
            </a:extLst>
          </p:cNvPr>
          <p:cNvSpPr/>
          <p:nvPr/>
        </p:nvSpPr>
        <p:spPr>
          <a:xfrm>
            <a:off x="952540" y="2457527"/>
            <a:ext cx="1800000" cy="180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 name="正方形/長方形 13">
            <a:extLst>
              <a:ext uri="{FF2B5EF4-FFF2-40B4-BE49-F238E27FC236}">
                <a16:creationId xmlns:a16="http://schemas.microsoft.com/office/drawing/2014/main" id="{4D55A713-ED0F-46DA-A778-C0664E138ACE}"/>
              </a:ext>
            </a:extLst>
          </p:cNvPr>
          <p:cNvSpPr/>
          <p:nvPr/>
        </p:nvSpPr>
        <p:spPr>
          <a:xfrm>
            <a:off x="1063608" y="2564381"/>
            <a:ext cx="1800000" cy="1800000"/>
          </a:xfrm>
          <a:prstGeom prst="rect">
            <a:avLst/>
          </a:prstGeom>
          <a:solidFill>
            <a:srgbClr val="6ED4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1DC508DD-6CA3-45B4-A351-56ED78B6B148}"/>
              </a:ext>
            </a:extLst>
          </p:cNvPr>
          <p:cNvSpPr txBox="1"/>
          <p:nvPr/>
        </p:nvSpPr>
        <p:spPr>
          <a:xfrm>
            <a:off x="1398346" y="2828895"/>
            <a:ext cx="1261884" cy="523220"/>
          </a:xfrm>
          <a:prstGeom prst="rect">
            <a:avLst/>
          </a:prstGeom>
          <a:noFill/>
        </p:spPr>
        <p:txBody>
          <a:bodyPr wrap="none" rtlCol="0" anchor="ctr">
            <a:spAutoFit/>
          </a:bodyPr>
          <a:lstStyle/>
          <a:p>
            <a:pPr algn="ctr">
              <a:spcBef>
                <a:spcPts val="400"/>
              </a:spcBef>
            </a:pPr>
            <a:r>
              <a:rPr lang="zh-CN"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低损耗</a:t>
            </a:r>
            <a:endParaRPr kumimoji="1" lang="en-US" altLang="ja-JP"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3312787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6A0DC9B-A8BB-437D-AC8C-2A09D1DD68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062" y="2526887"/>
            <a:ext cx="3449853" cy="3837121"/>
          </a:xfrm>
          <a:prstGeom prst="rect">
            <a:avLst/>
          </a:prstGeom>
        </p:spPr>
      </p:pic>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a:xfrm>
            <a:off x="335360" y="279082"/>
            <a:ext cx="10801200" cy="412745"/>
          </a:xfrm>
        </p:spPr>
        <p:txBody>
          <a:bodyPr/>
          <a:lstStyle/>
          <a:p>
            <a:r>
              <a:rPr lang="en-US" altLang="ja-JP" dirty="0">
                <a:latin typeface="微软雅黑" panose="020B0503020204020204" pitchFamily="34" charset="-122"/>
                <a:ea typeface="微软雅黑" panose="020B0503020204020204" pitchFamily="34" charset="-122"/>
              </a:rPr>
              <a:t>RonA vs. </a:t>
            </a:r>
            <a:r>
              <a:rPr lang="zh-CN" altLang="en-US" dirty="0">
                <a:latin typeface="微软雅黑" panose="020B0503020204020204" pitchFamily="34" charset="-122"/>
                <a:ea typeface="微软雅黑" panose="020B0503020204020204" pitchFamily="34" charset="-122"/>
              </a:rPr>
              <a:t>短路耐量</a:t>
            </a:r>
            <a:r>
              <a:rPr lang="en-US" altLang="ja-JP" dirty="0">
                <a:latin typeface="微软雅黑" panose="020B0503020204020204" pitchFamily="34" charset="-122"/>
                <a:ea typeface="微软雅黑" panose="020B0503020204020204" pitchFamily="34" charset="-122"/>
              </a:rPr>
              <a:t>:SCWT</a:t>
            </a:r>
            <a:endParaRPr kumimoji="1" lang="ja-JP" altLang="en-US" dirty="0">
              <a:latin typeface="微软雅黑" panose="020B0503020204020204" pitchFamily="34" charset="-122"/>
              <a:ea typeface="微软雅黑" panose="020B0503020204020204" pitchFamily="34" charset="-122"/>
            </a:endParaRPr>
          </a:p>
        </p:txBody>
      </p:sp>
      <p:sp>
        <p:nvSpPr>
          <p:cNvPr id="2" name="正方形/長方形 1">
            <a:extLst>
              <a:ext uri="{FF2B5EF4-FFF2-40B4-BE49-F238E27FC236}">
                <a16:creationId xmlns:a16="http://schemas.microsoft.com/office/drawing/2014/main" id="{34F1856C-2F8E-450A-AC55-67A31C98FA86}"/>
              </a:ext>
            </a:extLst>
          </p:cNvPr>
          <p:cNvSpPr/>
          <p:nvPr/>
        </p:nvSpPr>
        <p:spPr>
          <a:xfrm>
            <a:off x="0" y="-2566"/>
            <a:ext cx="2160000" cy="281649"/>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高可靠性</a:t>
            </a:r>
          </a:p>
        </p:txBody>
      </p:sp>
      <p:sp>
        <p:nvSpPr>
          <p:cNvPr id="4" name="テキスト ボックス 3">
            <a:extLst>
              <a:ext uri="{FF2B5EF4-FFF2-40B4-BE49-F238E27FC236}">
                <a16:creationId xmlns:a16="http://schemas.microsoft.com/office/drawing/2014/main" id="{514BD31F-BBE9-4013-8754-347601CBE8C8}"/>
              </a:ext>
            </a:extLst>
          </p:cNvPr>
          <p:cNvSpPr txBox="1"/>
          <p:nvPr/>
        </p:nvSpPr>
        <p:spPr>
          <a:xfrm>
            <a:off x="497914" y="782324"/>
            <a:ext cx="11070199" cy="882293"/>
          </a:xfrm>
          <a:prstGeom prst="rect">
            <a:avLst/>
          </a:prstGeom>
          <a:noFill/>
        </p:spPr>
        <p:txBody>
          <a:bodyPr wrap="square" rtlCol="0">
            <a:spAutoFit/>
          </a:bodyPr>
          <a:lstStyle/>
          <a:p>
            <a:pPr>
              <a:spcBef>
                <a:spcPts val="400"/>
              </a:spcBef>
            </a:pP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采用独特的器件结构，突破了</a:t>
            </a:r>
            <a:r>
              <a:rPr lang="en-US" altLang="zh-CN" sz="2400" b="1" dirty="0" err="1">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RonA</a:t>
            </a:r>
            <a:r>
              <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zh-CN" sz="2400" b="1" dirty="0" err="1">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vs.SCWT</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的折中限制，</a:t>
            </a:r>
            <a:endParaRPr lang="en-US" altLang="zh-CN"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实现了比竞品更高的短路耐受时间</a:t>
            </a:r>
            <a:endParaRPr kumimoji="1" lang="ja-JP"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8" name="正方形/長方形 27">
            <a:extLst>
              <a:ext uri="{FF2B5EF4-FFF2-40B4-BE49-F238E27FC236}">
                <a16:creationId xmlns:a16="http://schemas.microsoft.com/office/drawing/2014/main" id="{7B93C467-9814-455D-B9A9-00DC25AC1476}"/>
              </a:ext>
            </a:extLst>
          </p:cNvPr>
          <p:cNvSpPr/>
          <p:nvPr/>
        </p:nvSpPr>
        <p:spPr>
          <a:xfrm>
            <a:off x="1773235" y="2063969"/>
            <a:ext cx="3600000" cy="72000"/>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A23C54D2-33D7-4335-BF4F-5FE89EF2CCA0}"/>
              </a:ext>
            </a:extLst>
          </p:cNvPr>
          <p:cNvSpPr txBox="1"/>
          <p:nvPr/>
        </p:nvSpPr>
        <p:spPr>
          <a:xfrm>
            <a:off x="1794582" y="1763462"/>
            <a:ext cx="2188548" cy="369332"/>
          </a:xfrm>
          <a:prstGeom prst="rect">
            <a:avLst/>
          </a:prstGeom>
          <a:noFill/>
        </p:spPr>
        <p:txBody>
          <a:bodyPr wrap="none" rtlCol="0">
            <a:spAutoFit/>
          </a:bodyPr>
          <a:lstStyle/>
          <a:p>
            <a:pPr>
              <a:spcBef>
                <a:spcPts val="400"/>
              </a:spcBef>
            </a:pPr>
            <a:r>
              <a:rPr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RonA vs. </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短路耐量</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5" name="図 4">
            <a:extLst>
              <a:ext uri="{FF2B5EF4-FFF2-40B4-BE49-F238E27FC236}">
                <a16:creationId xmlns:a16="http://schemas.microsoft.com/office/drawing/2014/main" id="{B3DCB0E7-6368-4931-AF9F-8143DF17EA97}"/>
              </a:ext>
            </a:extLst>
          </p:cNvPr>
          <p:cNvPicPr>
            <a:picLocks noChangeAspect="1"/>
          </p:cNvPicPr>
          <p:nvPr/>
        </p:nvPicPr>
        <p:blipFill>
          <a:blip r:embed="rId4"/>
          <a:stretch>
            <a:fillRect/>
          </a:stretch>
        </p:blipFill>
        <p:spPr>
          <a:xfrm>
            <a:off x="1287778" y="2475460"/>
            <a:ext cx="4320000" cy="3888548"/>
          </a:xfrm>
          <a:prstGeom prst="rect">
            <a:avLst/>
          </a:prstGeom>
        </p:spPr>
      </p:pic>
      <p:cxnSp>
        <p:nvCxnSpPr>
          <p:cNvPr id="8" name="直線コネクタ 7">
            <a:extLst>
              <a:ext uri="{FF2B5EF4-FFF2-40B4-BE49-F238E27FC236}">
                <a16:creationId xmlns:a16="http://schemas.microsoft.com/office/drawing/2014/main" id="{1D7CFEFF-1DD1-40E0-BD19-330533F4B849}"/>
              </a:ext>
            </a:extLst>
          </p:cNvPr>
          <p:cNvCxnSpPr>
            <a:cxnSpLocks/>
          </p:cNvCxnSpPr>
          <p:nvPr/>
        </p:nvCxnSpPr>
        <p:spPr>
          <a:xfrm flipH="1">
            <a:off x="2841341" y="3178461"/>
            <a:ext cx="2499512" cy="2202018"/>
          </a:xfrm>
          <a:prstGeom prst="line">
            <a:avLst/>
          </a:prstGeom>
          <a:ln w="19050">
            <a:solidFill>
              <a:schemeClr val="tx2"/>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173FCAC3-DB4F-4C99-8A86-98A4E9059BF7}"/>
              </a:ext>
            </a:extLst>
          </p:cNvPr>
          <p:cNvSpPr txBox="1"/>
          <p:nvPr/>
        </p:nvSpPr>
        <p:spPr>
          <a:xfrm>
            <a:off x="4652744" y="2669067"/>
            <a:ext cx="707245" cy="430887"/>
          </a:xfrm>
          <a:prstGeom prst="rect">
            <a:avLst/>
          </a:prstGeom>
          <a:noFill/>
        </p:spPr>
        <p:txBody>
          <a:bodyPr wrap="none" rtlCol="0">
            <a:spAutoFit/>
          </a:bodyPr>
          <a:lstStyle/>
          <a:p>
            <a:pPr>
              <a:spcBef>
                <a:spcPts val="400"/>
              </a:spcBef>
            </a:pPr>
            <a:r>
              <a:rPr kumimoji="1" lang="en-US" altLang="ja-JP" sz="11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br>
              <a:rPr kumimoji="1" lang="en-US" altLang="ja-JP" sz="11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1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2</a:t>
            </a:r>
            <a:r>
              <a:rPr kumimoji="1" lang="en-US" altLang="ja-JP" sz="1100"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nd</a:t>
            </a:r>
            <a:r>
              <a:rPr kumimoji="1" lang="en-US" altLang="ja-JP" sz="11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1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9" name="テキスト ボックス 38">
            <a:extLst>
              <a:ext uri="{FF2B5EF4-FFF2-40B4-BE49-F238E27FC236}">
                <a16:creationId xmlns:a16="http://schemas.microsoft.com/office/drawing/2014/main" id="{8E07F079-1ABA-4D39-BF2F-D3ED6F9C12B6}"/>
              </a:ext>
            </a:extLst>
          </p:cNvPr>
          <p:cNvSpPr txBox="1"/>
          <p:nvPr/>
        </p:nvSpPr>
        <p:spPr>
          <a:xfrm>
            <a:off x="3879775" y="4485940"/>
            <a:ext cx="688009" cy="430887"/>
          </a:xfrm>
          <a:prstGeom prst="rect">
            <a:avLst/>
          </a:prstGeom>
          <a:noFill/>
        </p:spPr>
        <p:txBody>
          <a:bodyPr wrap="none" rtlCol="0">
            <a:spAutoFit/>
          </a:bodyPr>
          <a:lstStyle/>
          <a:p>
            <a:pPr>
              <a:spcBef>
                <a:spcPts val="400"/>
              </a:spcBef>
            </a:pPr>
            <a:r>
              <a:rPr kumimoji="1" lang="en-US" altLang="ja-JP" sz="11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br>
              <a:rPr kumimoji="1" lang="en-US" altLang="ja-JP" sz="11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1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3</a:t>
            </a:r>
            <a:r>
              <a:rPr kumimoji="1" lang="en-US" altLang="ja-JP" sz="1100"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rd</a:t>
            </a:r>
            <a:r>
              <a:rPr kumimoji="1" lang="en-US" altLang="ja-JP" sz="11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1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0" name="テキスト ボックス 39">
            <a:extLst>
              <a:ext uri="{FF2B5EF4-FFF2-40B4-BE49-F238E27FC236}">
                <a16:creationId xmlns:a16="http://schemas.microsoft.com/office/drawing/2014/main" id="{BF77A884-8AD8-4469-ACBF-AE967D431CB4}"/>
              </a:ext>
            </a:extLst>
          </p:cNvPr>
          <p:cNvSpPr txBox="1"/>
          <p:nvPr/>
        </p:nvSpPr>
        <p:spPr>
          <a:xfrm>
            <a:off x="2575411" y="3781926"/>
            <a:ext cx="740908" cy="461665"/>
          </a:xfrm>
          <a:prstGeom prst="rect">
            <a:avLst/>
          </a:prstGeom>
          <a:noFill/>
        </p:spPr>
        <p:txBody>
          <a:bodyPr wrap="none" rtlCol="0">
            <a:spAutoFit/>
          </a:bodyPr>
          <a:lstStyle/>
          <a:p>
            <a:pP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b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kumimoji="1" lang="en-US" altLang="ja-JP" sz="12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1" name="テキスト ボックス 40">
            <a:extLst>
              <a:ext uri="{FF2B5EF4-FFF2-40B4-BE49-F238E27FC236}">
                <a16:creationId xmlns:a16="http://schemas.microsoft.com/office/drawing/2014/main" id="{1E45DB83-6A49-434F-B1C9-344830343974}"/>
              </a:ext>
            </a:extLst>
          </p:cNvPr>
          <p:cNvSpPr txBox="1"/>
          <p:nvPr/>
        </p:nvSpPr>
        <p:spPr>
          <a:xfrm>
            <a:off x="3558722" y="5369183"/>
            <a:ext cx="737702" cy="253916"/>
          </a:xfrm>
          <a:prstGeom prst="rect">
            <a:avLst/>
          </a:prstGeom>
          <a:noFill/>
        </p:spPr>
        <p:txBody>
          <a:bodyPr wrap="none" rtlCol="0">
            <a:spAutoFit/>
          </a:bodyPr>
          <a:lstStyle/>
          <a:p>
            <a:pPr>
              <a:spcBef>
                <a:spcPts val="400"/>
              </a:spcBef>
            </a:pPr>
            <a:r>
              <a:rPr kumimoji="1" lang="en-US" altLang="ja-JP" sz="105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Comp.B</a:t>
            </a:r>
            <a:endParaRPr kumimoji="1" lang="ja-JP" altLang="en-US" sz="105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2" name="テキスト ボックス 41">
            <a:extLst>
              <a:ext uri="{FF2B5EF4-FFF2-40B4-BE49-F238E27FC236}">
                <a16:creationId xmlns:a16="http://schemas.microsoft.com/office/drawing/2014/main" id="{C7822AFD-5032-40D2-9B1F-E4AB10D12BFF}"/>
              </a:ext>
            </a:extLst>
          </p:cNvPr>
          <p:cNvSpPr txBox="1"/>
          <p:nvPr/>
        </p:nvSpPr>
        <p:spPr>
          <a:xfrm>
            <a:off x="2627346" y="4633170"/>
            <a:ext cx="739305" cy="253916"/>
          </a:xfrm>
          <a:prstGeom prst="rect">
            <a:avLst/>
          </a:prstGeom>
          <a:noFill/>
        </p:spPr>
        <p:txBody>
          <a:bodyPr wrap="none" rtlCol="0">
            <a:spAutoFit/>
          </a:bodyPr>
          <a:lstStyle/>
          <a:p>
            <a:pPr>
              <a:spcBef>
                <a:spcPts val="400"/>
              </a:spcBef>
            </a:pPr>
            <a:r>
              <a:rPr kumimoji="1" lang="en-US" altLang="ja-JP" sz="105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Comp.A</a:t>
            </a:r>
            <a:endParaRPr kumimoji="1" lang="ja-JP" altLang="en-US" sz="105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3" name="矢印: 右 42">
            <a:extLst>
              <a:ext uri="{FF2B5EF4-FFF2-40B4-BE49-F238E27FC236}">
                <a16:creationId xmlns:a16="http://schemas.microsoft.com/office/drawing/2014/main" id="{D1B51007-08D5-416E-9E05-28E02DBBB4D0}"/>
              </a:ext>
            </a:extLst>
          </p:cNvPr>
          <p:cNvSpPr/>
          <p:nvPr/>
        </p:nvSpPr>
        <p:spPr>
          <a:xfrm rot="12923448">
            <a:off x="3146719" y="4442547"/>
            <a:ext cx="427678" cy="126958"/>
          </a:xfrm>
          <a:prstGeom prst="right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4" name="矢印: 右 43">
            <a:extLst>
              <a:ext uri="{FF2B5EF4-FFF2-40B4-BE49-F238E27FC236}">
                <a16:creationId xmlns:a16="http://schemas.microsoft.com/office/drawing/2014/main" id="{9B6F3361-B82A-46DB-A9BB-7BB9E3F2DA7D}"/>
              </a:ext>
            </a:extLst>
          </p:cNvPr>
          <p:cNvSpPr/>
          <p:nvPr/>
        </p:nvSpPr>
        <p:spPr>
          <a:xfrm rot="2095169" flipH="1">
            <a:off x="2327141" y="2592634"/>
            <a:ext cx="464923" cy="642114"/>
          </a:xfrm>
          <a:prstGeom prst="rightArrow">
            <a:avLst>
              <a:gd name="adj1" fmla="val 57349"/>
              <a:gd name="adj2" fmla="val 64202"/>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endParaRPr lang="ja-JP" altLang="en-US" dirty="0">
              <a:solidFill>
                <a:schemeClr val="tx2"/>
              </a:solidFill>
              <a:latin typeface="微软雅黑" panose="020B0503020204020204" pitchFamily="34" charset="-122"/>
              <a:ea typeface="微软雅黑" panose="020B0503020204020204" pitchFamily="34" charset="-122"/>
            </a:endParaRPr>
          </a:p>
        </p:txBody>
      </p:sp>
      <p:sp>
        <p:nvSpPr>
          <p:cNvPr id="46" name="テキスト ボックス 45">
            <a:extLst>
              <a:ext uri="{FF2B5EF4-FFF2-40B4-BE49-F238E27FC236}">
                <a16:creationId xmlns:a16="http://schemas.microsoft.com/office/drawing/2014/main" id="{295D0CB0-2F21-4029-9A80-15C5651B67ED}"/>
              </a:ext>
            </a:extLst>
          </p:cNvPr>
          <p:cNvSpPr txBox="1"/>
          <p:nvPr/>
        </p:nvSpPr>
        <p:spPr>
          <a:xfrm>
            <a:off x="2323468" y="2807145"/>
            <a:ext cx="570990" cy="261610"/>
          </a:xfrm>
          <a:prstGeom prst="rect">
            <a:avLst/>
          </a:prstGeom>
          <a:noFill/>
        </p:spPr>
        <p:txBody>
          <a:bodyPr wrap="none" rtlCol="0">
            <a:spAutoFit/>
          </a:bodyPr>
          <a:lstStyle/>
          <a:p>
            <a:pPr>
              <a:spcBef>
                <a:spcPts val="400"/>
              </a:spcBef>
            </a:pPr>
            <a:r>
              <a:rPr kumimoji="1" lang="en-US" altLang="ja-JP" sz="11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Good</a:t>
            </a:r>
            <a:endParaRPr kumimoji="1" lang="ja-JP" altLang="en-US" sz="11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1" name="テキスト ボックス 50">
            <a:extLst>
              <a:ext uri="{FF2B5EF4-FFF2-40B4-BE49-F238E27FC236}">
                <a16:creationId xmlns:a16="http://schemas.microsoft.com/office/drawing/2014/main" id="{AB730817-5E68-44CF-A277-4E9DC44A740C}"/>
              </a:ext>
            </a:extLst>
          </p:cNvPr>
          <p:cNvSpPr txBox="1"/>
          <p:nvPr/>
        </p:nvSpPr>
        <p:spPr>
          <a:xfrm>
            <a:off x="2186332" y="2206230"/>
            <a:ext cx="3116559" cy="253916"/>
          </a:xfrm>
          <a:prstGeom prst="rect">
            <a:avLst/>
          </a:prstGeom>
          <a:noFill/>
        </p:spPr>
        <p:txBody>
          <a:bodyPr wrap="none"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DSS</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:1200V, Ron:40mΩ</a:t>
            </a:r>
            <a:r>
              <a:rPr kumimoji="1"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等效</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V</a:t>
            </a:r>
            <a:r>
              <a:rPr kumimoji="1" lang="en-US" altLang="ja-JP" sz="7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IN</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:800V, Tj=25</a:t>
            </a:r>
            <a:r>
              <a:rPr kumimoji="1" lang="en-US" altLang="ja-JP" sz="105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°C</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4" name="テキスト ボックス 53">
            <a:extLst>
              <a:ext uri="{FF2B5EF4-FFF2-40B4-BE49-F238E27FC236}">
                <a16:creationId xmlns:a16="http://schemas.microsoft.com/office/drawing/2014/main" id="{59784C6D-2196-402D-818E-CB6EEC3938B2}"/>
              </a:ext>
            </a:extLst>
          </p:cNvPr>
          <p:cNvSpPr txBox="1"/>
          <p:nvPr/>
        </p:nvSpPr>
        <p:spPr>
          <a:xfrm>
            <a:off x="6363471" y="1752837"/>
            <a:ext cx="2646878" cy="338554"/>
          </a:xfrm>
          <a:prstGeom prst="rect">
            <a:avLst/>
          </a:prstGeom>
          <a:noFill/>
        </p:spPr>
        <p:txBody>
          <a:bodyPr wrap="none" rtlCol="0">
            <a:spAutoFit/>
          </a:bodyPr>
          <a:lstStyle/>
          <a:p>
            <a:pPr>
              <a:spcBef>
                <a:spcPts val="400"/>
              </a:spcBef>
            </a:pPr>
            <a:r>
              <a:rPr lang="zh-CN"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短路耐量</a:t>
            </a:r>
            <a:r>
              <a:rPr lang="ja-JP"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其他公司的比较</a:t>
            </a:r>
            <a:endParaRPr kumimoji="1" lang="ja-JP" altLang="en-US" sz="16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5" name="テキスト ボックス 44">
            <a:extLst>
              <a:ext uri="{FF2B5EF4-FFF2-40B4-BE49-F238E27FC236}">
                <a16:creationId xmlns:a16="http://schemas.microsoft.com/office/drawing/2014/main" id="{4EBBC678-4608-4CDA-B5B6-3FB790B01646}"/>
              </a:ext>
            </a:extLst>
          </p:cNvPr>
          <p:cNvSpPr txBox="1"/>
          <p:nvPr/>
        </p:nvSpPr>
        <p:spPr>
          <a:xfrm>
            <a:off x="8647627" y="5176373"/>
            <a:ext cx="702308" cy="276999"/>
          </a:xfrm>
          <a:prstGeom prst="rect">
            <a:avLst/>
          </a:prstGeom>
          <a:noFill/>
        </p:spPr>
        <p:txBody>
          <a:bodyPr wrap="none" rtlCol="0">
            <a:spAutoFit/>
          </a:bodyPr>
          <a:lstStyle/>
          <a:p>
            <a:pPr>
              <a:spcBef>
                <a:spcPts val="400"/>
              </a:spcBef>
            </a:pPr>
            <a:r>
              <a:rPr kumimoji="1"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ROHM</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97201F42-7F4F-48CF-AAE3-A1AF3411CF09}"/>
              </a:ext>
            </a:extLst>
          </p:cNvPr>
          <p:cNvSpPr txBox="1"/>
          <p:nvPr/>
        </p:nvSpPr>
        <p:spPr>
          <a:xfrm>
            <a:off x="8036010" y="5053054"/>
            <a:ext cx="739305" cy="253916"/>
          </a:xfrm>
          <a:prstGeom prst="rect">
            <a:avLst/>
          </a:prstGeom>
          <a:noFill/>
        </p:spPr>
        <p:txBody>
          <a:bodyPr wrap="none" rtlCol="0">
            <a:spAutoFit/>
          </a:bodyPr>
          <a:lstStyle/>
          <a:p>
            <a:pPr>
              <a:spcBef>
                <a:spcPts val="400"/>
              </a:spcBef>
            </a:pPr>
            <a:r>
              <a:rPr kumimoji="1" lang="en-US" altLang="ja-JP" sz="105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Comp.A</a:t>
            </a:r>
            <a:endParaRPr kumimoji="1" lang="ja-JP" altLang="en-US" sz="105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29CD961B-918C-4C97-A8D5-E8B2CA1EAAA2}"/>
              </a:ext>
            </a:extLst>
          </p:cNvPr>
          <p:cNvSpPr txBox="1"/>
          <p:nvPr/>
        </p:nvSpPr>
        <p:spPr>
          <a:xfrm>
            <a:off x="7306489" y="4806997"/>
            <a:ext cx="737702" cy="253916"/>
          </a:xfrm>
          <a:prstGeom prst="rect">
            <a:avLst/>
          </a:prstGeom>
          <a:noFill/>
        </p:spPr>
        <p:txBody>
          <a:bodyPr wrap="none" rtlCol="0">
            <a:spAutoFit/>
          </a:bodyPr>
          <a:lstStyle/>
          <a:p>
            <a:pPr>
              <a:spcBef>
                <a:spcPts val="400"/>
              </a:spcBef>
            </a:pPr>
            <a:r>
              <a:rPr kumimoji="1" lang="en-US" altLang="ja-JP" sz="105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Comp.B</a:t>
            </a:r>
            <a:endParaRPr kumimoji="1" lang="ja-JP" altLang="en-US" sz="105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0" name="直線矢印コネクタ 9">
            <a:extLst>
              <a:ext uri="{FF2B5EF4-FFF2-40B4-BE49-F238E27FC236}">
                <a16:creationId xmlns:a16="http://schemas.microsoft.com/office/drawing/2014/main" id="{C8CDA252-7FA9-491D-B372-BB3BF812F0A0}"/>
              </a:ext>
            </a:extLst>
          </p:cNvPr>
          <p:cNvCxnSpPr>
            <a:cxnSpLocks/>
          </p:cNvCxnSpPr>
          <p:nvPr/>
        </p:nvCxnSpPr>
        <p:spPr>
          <a:xfrm flipH="1">
            <a:off x="7521559" y="5067516"/>
            <a:ext cx="126835" cy="259796"/>
          </a:xfrm>
          <a:prstGeom prst="straightConnector1">
            <a:avLst/>
          </a:prstGeom>
          <a:ln>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1827B621-003A-434D-ACAF-CD57BD63D0F6}"/>
              </a:ext>
            </a:extLst>
          </p:cNvPr>
          <p:cNvSpPr txBox="1"/>
          <p:nvPr/>
        </p:nvSpPr>
        <p:spPr>
          <a:xfrm>
            <a:off x="6892017" y="2271289"/>
            <a:ext cx="2089611" cy="276999"/>
          </a:xfrm>
          <a:prstGeom prst="rect">
            <a:avLst/>
          </a:prstGeom>
          <a:noFill/>
        </p:spPr>
        <p:txBody>
          <a:bodyPr wrap="non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TO-247-4L Ron:40mΩ</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等效</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50" name="直線矢印コネクタ 49">
            <a:extLst>
              <a:ext uri="{FF2B5EF4-FFF2-40B4-BE49-F238E27FC236}">
                <a16:creationId xmlns:a16="http://schemas.microsoft.com/office/drawing/2014/main" id="{60152817-D590-4026-ACD2-233CF782EA4D}"/>
              </a:ext>
            </a:extLst>
          </p:cNvPr>
          <p:cNvCxnSpPr>
            <a:cxnSpLocks/>
          </p:cNvCxnSpPr>
          <p:nvPr/>
        </p:nvCxnSpPr>
        <p:spPr>
          <a:xfrm flipH="1">
            <a:off x="8325868" y="5289799"/>
            <a:ext cx="79795" cy="235081"/>
          </a:xfrm>
          <a:prstGeom prst="straightConnector1">
            <a:avLst/>
          </a:prstGeom>
          <a:ln>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 name="表 14">
            <a:extLst>
              <a:ext uri="{FF2B5EF4-FFF2-40B4-BE49-F238E27FC236}">
                <a16:creationId xmlns:a16="http://schemas.microsoft.com/office/drawing/2014/main" id="{8C029618-3058-41AF-9F4F-B441D6D26A1C}"/>
              </a:ext>
            </a:extLst>
          </p:cNvPr>
          <p:cNvGraphicFramePr>
            <a:graphicFrameLocks noGrp="1"/>
          </p:cNvGraphicFramePr>
          <p:nvPr/>
        </p:nvGraphicFramePr>
        <p:xfrm>
          <a:off x="9583872" y="4954652"/>
          <a:ext cx="2129152" cy="997440"/>
        </p:xfrm>
        <a:graphic>
          <a:graphicData uri="http://schemas.openxmlformats.org/drawingml/2006/table">
            <a:tbl>
              <a:tblPr firstRow="1" bandRow="1">
                <a:tableStyleId>{21E4AEA4-8DFA-4A89-87EB-49C32662AFE0}</a:tableStyleId>
              </a:tblPr>
              <a:tblGrid>
                <a:gridCol w="1096747">
                  <a:extLst>
                    <a:ext uri="{9D8B030D-6E8A-4147-A177-3AD203B41FA5}">
                      <a16:colId xmlns:a16="http://schemas.microsoft.com/office/drawing/2014/main" val="950200747"/>
                    </a:ext>
                  </a:extLst>
                </a:gridCol>
                <a:gridCol w="1032405">
                  <a:extLst>
                    <a:ext uri="{9D8B030D-6E8A-4147-A177-3AD203B41FA5}">
                      <a16:colId xmlns:a16="http://schemas.microsoft.com/office/drawing/2014/main" val="3972184048"/>
                    </a:ext>
                  </a:extLst>
                </a:gridCol>
              </a:tblGrid>
              <a:tr h="194816">
                <a:tc>
                  <a:txBody>
                    <a:bodyPr/>
                    <a:lstStyle/>
                    <a:p>
                      <a:r>
                        <a:rPr kumimoji="1" lang="en-US" altLang="ja-JP" sz="1400" dirty="0">
                          <a:latin typeface="+mj-lt"/>
                        </a:rPr>
                        <a:t>Vender</a:t>
                      </a:r>
                      <a:endParaRPr kumimoji="1" lang="ja-JP" altLang="en-US" sz="1400" dirty="0">
                        <a:latin typeface="+mj-lt"/>
                      </a:endParaRPr>
                    </a:p>
                  </a:txBody>
                  <a:tcPr marT="18000" marB="18000">
                    <a:solidFill>
                      <a:schemeClr val="tx2"/>
                    </a:solidFill>
                  </a:tcPr>
                </a:tc>
                <a:tc>
                  <a:txBody>
                    <a:bodyPr/>
                    <a:lstStyle/>
                    <a:p>
                      <a:r>
                        <a:rPr kumimoji="1" lang="en-US" altLang="ja-JP" sz="1400" dirty="0">
                          <a:latin typeface="+mj-lt"/>
                        </a:rPr>
                        <a:t>SCWT</a:t>
                      </a:r>
                      <a:endParaRPr kumimoji="1" lang="ja-JP" altLang="en-US" sz="1400" dirty="0">
                        <a:latin typeface="+mj-lt"/>
                      </a:endParaRPr>
                    </a:p>
                  </a:txBody>
                  <a:tcPr marT="18000" marB="18000">
                    <a:solidFill>
                      <a:schemeClr val="tx2"/>
                    </a:solidFill>
                  </a:tcPr>
                </a:tc>
                <a:extLst>
                  <a:ext uri="{0D108BD9-81ED-4DB2-BD59-A6C34878D82A}">
                    <a16:rowId xmlns:a16="http://schemas.microsoft.com/office/drawing/2014/main" val="143244995"/>
                  </a:ext>
                </a:extLst>
              </a:tr>
              <a:tr h="194816">
                <a:tc>
                  <a:txBody>
                    <a:bodyPr/>
                    <a:lstStyle/>
                    <a:p>
                      <a:r>
                        <a:rPr kumimoji="1" lang="en-US" altLang="ja-JP" sz="1400" dirty="0">
                          <a:solidFill>
                            <a:schemeClr val="accent1">
                              <a:lumMod val="60000"/>
                              <a:lumOff val="40000"/>
                            </a:schemeClr>
                          </a:solidFill>
                          <a:latin typeface="+mj-lt"/>
                        </a:rPr>
                        <a:t>ROHM</a:t>
                      </a:r>
                    </a:p>
                  </a:txBody>
                  <a:tcPr marT="18000" marB="18000">
                    <a:solidFill>
                      <a:schemeClr val="bg1"/>
                    </a:solidFill>
                  </a:tcPr>
                </a:tc>
                <a:tc>
                  <a:txBody>
                    <a:bodyPr/>
                    <a:lstStyle/>
                    <a:p>
                      <a:r>
                        <a:rPr kumimoji="1" lang="en-US" altLang="ja-JP" sz="1400" b="1" dirty="0">
                          <a:solidFill>
                            <a:srgbClr val="00B050"/>
                          </a:solidFill>
                          <a:latin typeface="+mj-lt"/>
                        </a:rPr>
                        <a:t>5.54</a:t>
                      </a:r>
                      <a:r>
                        <a:rPr kumimoji="1" lang="ja-JP" altLang="en-US" sz="1400" b="1" dirty="0">
                          <a:solidFill>
                            <a:srgbClr val="00B050"/>
                          </a:solidFill>
                          <a:latin typeface="+mj-lt"/>
                        </a:rPr>
                        <a:t> </a:t>
                      </a:r>
                      <a:r>
                        <a:rPr kumimoji="1" lang="en-US" altLang="ja-JP" sz="1400" b="1" dirty="0">
                          <a:solidFill>
                            <a:srgbClr val="00B050"/>
                          </a:solidFill>
                          <a:latin typeface="+mj-lt"/>
                        </a:rPr>
                        <a:t>μs</a:t>
                      </a:r>
                      <a:endParaRPr kumimoji="1" lang="ja-JP" altLang="en-US" sz="1400" b="1" dirty="0">
                        <a:solidFill>
                          <a:srgbClr val="00B050"/>
                        </a:solidFill>
                        <a:latin typeface="+mj-lt"/>
                      </a:endParaRPr>
                    </a:p>
                  </a:txBody>
                  <a:tcPr marT="18000" marB="18000">
                    <a:solidFill>
                      <a:schemeClr val="bg1"/>
                    </a:solidFill>
                  </a:tcPr>
                </a:tc>
                <a:extLst>
                  <a:ext uri="{0D108BD9-81ED-4DB2-BD59-A6C34878D82A}">
                    <a16:rowId xmlns:a16="http://schemas.microsoft.com/office/drawing/2014/main" val="3370002284"/>
                  </a:ext>
                </a:extLst>
              </a:tr>
              <a:tr h="194816">
                <a:tc>
                  <a:txBody>
                    <a:bodyPr/>
                    <a:lstStyle/>
                    <a:p>
                      <a:r>
                        <a:rPr kumimoji="1" lang="en-US" altLang="ja-JP" sz="1400" dirty="0">
                          <a:solidFill>
                            <a:srgbClr val="0070C0"/>
                          </a:solidFill>
                          <a:latin typeface="+mj-lt"/>
                        </a:rPr>
                        <a:t>Comp.A</a:t>
                      </a:r>
                      <a:endParaRPr kumimoji="1" lang="ja-JP" altLang="en-US" sz="1400" dirty="0">
                        <a:solidFill>
                          <a:srgbClr val="0070C0"/>
                        </a:solidFill>
                        <a:latin typeface="+mj-lt"/>
                      </a:endParaRPr>
                    </a:p>
                  </a:txBody>
                  <a:tcPr marT="18000" marB="18000">
                    <a:solidFill>
                      <a:schemeClr val="bg1">
                        <a:lumMod val="85000"/>
                      </a:schemeClr>
                    </a:solidFill>
                  </a:tcPr>
                </a:tc>
                <a:tc>
                  <a:txBody>
                    <a:bodyPr/>
                    <a:lstStyle/>
                    <a:p>
                      <a:r>
                        <a:rPr kumimoji="1" lang="en-US" altLang="ja-JP" sz="1400" dirty="0">
                          <a:latin typeface="+mj-lt"/>
                        </a:rPr>
                        <a:t>4.43 μs</a:t>
                      </a:r>
                      <a:endParaRPr kumimoji="1" lang="ja-JP" altLang="en-US" sz="1400" dirty="0">
                        <a:latin typeface="+mj-lt"/>
                      </a:endParaRPr>
                    </a:p>
                  </a:txBody>
                  <a:tcPr marT="18000" marB="18000">
                    <a:solidFill>
                      <a:schemeClr val="bg1">
                        <a:lumMod val="85000"/>
                      </a:schemeClr>
                    </a:solidFill>
                  </a:tcPr>
                </a:tc>
                <a:extLst>
                  <a:ext uri="{0D108BD9-81ED-4DB2-BD59-A6C34878D82A}">
                    <a16:rowId xmlns:a16="http://schemas.microsoft.com/office/drawing/2014/main" val="1374581959"/>
                  </a:ext>
                </a:extLst>
              </a:tr>
              <a:tr h="194816">
                <a:tc>
                  <a:txBody>
                    <a:bodyPr/>
                    <a:lstStyle/>
                    <a:p>
                      <a:r>
                        <a:rPr kumimoji="1" lang="en-US" altLang="ja-JP" sz="1400" dirty="0">
                          <a:solidFill>
                            <a:srgbClr val="7030A0"/>
                          </a:solidFill>
                          <a:latin typeface="+mj-lt"/>
                        </a:rPr>
                        <a:t>Comp.B</a:t>
                      </a:r>
                      <a:endParaRPr kumimoji="1" lang="ja-JP" altLang="en-US" sz="1400" dirty="0">
                        <a:solidFill>
                          <a:srgbClr val="7030A0"/>
                        </a:solidFill>
                        <a:latin typeface="+mj-lt"/>
                      </a:endParaRPr>
                    </a:p>
                  </a:txBody>
                  <a:tcPr marT="18000" marB="18000">
                    <a:solidFill>
                      <a:schemeClr val="bg1">
                        <a:lumMod val="95000"/>
                      </a:schemeClr>
                    </a:solidFill>
                  </a:tcPr>
                </a:tc>
                <a:tc>
                  <a:txBody>
                    <a:bodyPr/>
                    <a:lstStyle/>
                    <a:p>
                      <a:r>
                        <a:rPr kumimoji="1" lang="en-US" altLang="ja-JP" sz="1400" dirty="0">
                          <a:latin typeface="+mj-lt"/>
                        </a:rPr>
                        <a:t>1.67 μs</a:t>
                      </a:r>
                      <a:endParaRPr kumimoji="1" lang="ja-JP" altLang="en-US" sz="1400" dirty="0">
                        <a:latin typeface="+mj-lt"/>
                      </a:endParaRPr>
                    </a:p>
                  </a:txBody>
                  <a:tcPr marT="18000" marB="18000">
                    <a:solidFill>
                      <a:schemeClr val="bg1">
                        <a:lumMod val="95000"/>
                      </a:schemeClr>
                    </a:solidFill>
                  </a:tcPr>
                </a:tc>
                <a:extLst>
                  <a:ext uri="{0D108BD9-81ED-4DB2-BD59-A6C34878D82A}">
                    <a16:rowId xmlns:a16="http://schemas.microsoft.com/office/drawing/2014/main" val="943782672"/>
                  </a:ext>
                </a:extLst>
              </a:tr>
            </a:tbl>
          </a:graphicData>
        </a:graphic>
      </p:graphicFrame>
      <p:cxnSp>
        <p:nvCxnSpPr>
          <p:cNvPr id="56" name="直線矢印コネクタ 55">
            <a:extLst>
              <a:ext uri="{FF2B5EF4-FFF2-40B4-BE49-F238E27FC236}">
                <a16:creationId xmlns:a16="http://schemas.microsoft.com/office/drawing/2014/main" id="{BD94F9CC-EA32-4F74-8CE2-ED514B4C8716}"/>
              </a:ext>
            </a:extLst>
          </p:cNvPr>
          <p:cNvCxnSpPr>
            <a:cxnSpLocks/>
          </p:cNvCxnSpPr>
          <p:nvPr/>
        </p:nvCxnSpPr>
        <p:spPr>
          <a:xfrm flipH="1">
            <a:off x="8712900" y="5416757"/>
            <a:ext cx="175462" cy="139057"/>
          </a:xfrm>
          <a:prstGeom prst="straightConnector1">
            <a:avLst/>
          </a:prstGeom>
          <a:ln>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9053A0BE-CFB1-40D1-B927-AD27013FA644}"/>
              </a:ext>
            </a:extLst>
          </p:cNvPr>
          <p:cNvSpPr txBox="1"/>
          <p:nvPr/>
        </p:nvSpPr>
        <p:spPr>
          <a:xfrm>
            <a:off x="2390176" y="5376112"/>
            <a:ext cx="1261884" cy="276999"/>
          </a:xfrm>
          <a:prstGeom prst="rect">
            <a:avLst/>
          </a:prstGeom>
          <a:noFill/>
        </p:spPr>
        <p:txBody>
          <a:bodyPr wrap="none" rtlCol="0">
            <a:spAutoFit/>
          </a:bodyPr>
          <a:lstStyle/>
          <a:p>
            <a:pPr>
              <a:spcBef>
                <a:spcPts val="400"/>
              </a:spcBef>
            </a:pPr>
            <a:r>
              <a:rPr lang="zh-CN"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一般的技术趋势</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0" name="正方形/長方形 29">
            <a:extLst>
              <a:ext uri="{FF2B5EF4-FFF2-40B4-BE49-F238E27FC236}">
                <a16:creationId xmlns:a16="http://schemas.microsoft.com/office/drawing/2014/main" id="{249F88FC-5A1D-4CE6-98FE-769533464B0E}"/>
              </a:ext>
            </a:extLst>
          </p:cNvPr>
          <p:cNvSpPr/>
          <p:nvPr/>
        </p:nvSpPr>
        <p:spPr>
          <a:xfrm>
            <a:off x="6403566" y="2064211"/>
            <a:ext cx="3012577" cy="104635"/>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3957453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14BD31F-BBE9-4013-8754-347601CBE8C8}"/>
              </a:ext>
            </a:extLst>
          </p:cNvPr>
          <p:cNvSpPr txBox="1"/>
          <p:nvPr/>
        </p:nvSpPr>
        <p:spPr>
          <a:xfrm>
            <a:off x="648760" y="781050"/>
            <a:ext cx="6870407" cy="461665"/>
          </a:xfrm>
          <a:prstGeom prst="rect">
            <a:avLst/>
          </a:prstGeom>
          <a:noFill/>
        </p:spPr>
        <p:txBody>
          <a:bodyPr wrap="none" rtlCol="0">
            <a:spAutoFit/>
          </a:bodyPr>
          <a:lstStyle/>
          <a:p>
            <a:pPr>
              <a:spcBef>
                <a:spcPts val="400"/>
              </a:spcBef>
            </a:pP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通过减少饱和电流，改善</a:t>
            </a:r>
            <a:r>
              <a:rPr lang="en-US" altLang="zh-CN" sz="2400" b="1" dirty="0" err="1">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RonA</a:t>
            </a:r>
            <a:r>
              <a:rPr lang="zh-CN"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和短路耐量的折中</a:t>
            </a:r>
            <a:endParaRPr kumimoji="1" lang="ja-JP" altLang="en-US" sz="2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0" name="正方形/長方形 29">
            <a:extLst>
              <a:ext uri="{FF2B5EF4-FFF2-40B4-BE49-F238E27FC236}">
                <a16:creationId xmlns:a16="http://schemas.microsoft.com/office/drawing/2014/main" id="{08D4A2C5-5FC3-437A-A264-3D7346DC44F0}"/>
              </a:ext>
            </a:extLst>
          </p:cNvPr>
          <p:cNvSpPr/>
          <p:nvPr/>
        </p:nvSpPr>
        <p:spPr>
          <a:xfrm>
            <a:off x="5448265" y="2046224"/>
            <a:ext cx="6216102" cy="1411959"/>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33" name="グラフィックス 32" descr="アイデアが浮かんだ人 単色塗りつぶし">
            <a:extLst>
              <a:ext uri="{FF2B5EF4-FFF2-40B4-BE49-F238E27FC236}">
                <a16:creationId xmlns:a16="http://schemas.microsoft.com/office/drawing/2014/main" id="{9B10FEB2-640E-4D46-B13B-6D3D56CF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5114" y="2175049"/>
            <a:ext cx="914400" cy="914400"/>
          </a:xfrm>
          <a:prstGeom prst="rect">
            <a:avLst/>
          </a:prstGeom>
        </p:spPr>
      </p:pic>
      <p:sp>
        <p:nvSpPr>
          <p:cNvPr id="34" name="テキスト ボックス 33">
            <a:extLst>
              <a:ext uri="{FF2B5EF4-FFF2-40B4-BE49-F238E27FC236}">
                <a16:creationId xmlns:a16="http://schemas.microsoft.com/office/drawing/2014/main" id="{5A29AF1E-0C74-44AB-886E-C7469BA3F1AD}"/>
              </a:ext>
            </a:extLst>
          </p:cNvPr>
          <p:cNvSpPr txBox="1"/>
          <p:nvPr/>
        </p:nvSpPr>
        <p:spPr>
          <a:xfrm>
            <a:off x="5505114" y="2986266"/>
            <a:ext cx="813941" cy="369332"/>
          </a:xfrm>
          <a:prstGeom prst="rect">
            <a:avLst/>
          </a:prstGeom>
          <a:noFill/>
        </p:spPr>
        <p:txBody>
          <a:bodyPr wrap="none" rtlCol="0">
            <a:spAutoFit/>
          </a:bodyPr>
          <a:lstStyle/>
          <a:p>
            <a:pPr>
              <a:spcBef>
                <a:spcPts val="400"/>
              </a:spcBef>
            </a:pPr>
            <a:r>
              <a:rPr kumimoji="1" lang="en-US" altLang="ja-JP"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rPr>
              <a:t>Point</a:t>
            </a:r>
            <a:endParaRPr kumimoji="1" lang="ja-JP" altLang="en-US" sz="1800" b="1" dirty="0">
              <a:solidFill>
                <a:srgbClr val="00206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7" name="テキスト ボックス 56">
            <a:extLst>
              <a:ext uri="{FF2B5EF4-FFF2-40B4-BE49-F238E27FC236}">
                <a16:creationId xmlns:a16="http://schemas.microsoft.com/office/drawing/2014/main" id="{B9C32942-F91E-4ED1-9B21-72FFA190BF58}"/>
              </a:ext>
            </a:extLst>
          </p:cNvPr>
          <p:cNvSpPr txBox="1"/>
          <p:nvPr/>
        </p:nvSpPr>
        <p:spPr>
          <a:xfrm>
            <a:off x="6067708" y="3775058"/>
            <a:ext cx="2031325" cy="369332"/>
          </a:xfrm>
          <a:prstGeom prst="rect">
            <a:avLst/>
          </a:prstGeom>
          <a:noFill/>
          <a:ln>
            <a:noFill/>
          </a:ln>
        </p:spPr>
        <p:txBody>
          <a:bodyPr wrap="none" rtlCol="0">
            <a:spAutoFit/>
          </a:bodyPr>
          <a:lstStyle/>
          <a:p>
            <a:pPr>
              <a:spcBef>
                <a:spcPts val="400"/>
              </a:spcBef>
            </a:pP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一般的器件的升级</a:t>
            </a:r>
            <a:endParaRPr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3" name="直線矢印コネクタ 12">
            <a:extLst>
              <a:ext uri="{FF2B5EF4-FFF2-40B4-BE49-F238E27FC236}">
                <a16:creationId xmlns:a16="http://schemas.microsoft.com/office/drawing/2014/main" id="{B454E67A-22C3-484D-A1AC-28F8197ACCAF}"/>
              </a:ext>
            </a:extLst>
          </p:cNvPr>
          <p:cNvCxnSpPr/>
          <p:nvPr/>
        </p:nvCxnSpPr>
        <p:spPr>
          <a:xfrm flipV="1">
            <a:off x="5707894" y="4656176"/>
            <a:ext cx="0" cy="145878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D664B8D3-624E-4657-AFE4-5860EB71E1B4}"/>
              </a:ext>
            </a:extLst>
          </p:cNvPr>
          <p:cNvCxnSpPr>
            <a:cxnSpLocks/>
          </p:cNvCxnSpPr>
          <p:nvPr/>
        </p:nvCxnSpPr>
        <p:spPr>
          <a:xfrm>
            <a:off x="5707894" y="6107344"/>
            <a:ext cx="2078398"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AAD77FE9-6AE6-46D1-8F98-17E61C313386}"/>
              </a:ext>
            </a:extLst>
          </p:cNvPr>
          <p:cNvSpPr txBox="1"/>
          <p:nvPr/>
        </p:nvSpPr>
        <p:spPr>
          <a:xfrm>
            <a:off x="5530517" y="4415107"/>
            <a:ext cx="364202" cy="253916"/>
          </a:xfrm>
          <a:prstGeom prst="rect">
            <a:avLst/>
          </a:prstGeom>
          <a:noFill/>
        </p:spPr>
        <p:txBody>
          <a:bodyPr wrap="none"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a:t>
            </a:r>
            <a:r>
              <a:rPr kumimoji="1"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3" name="テキスト ボックス 62">
            <a:extLst>
              <a:ext uri="{FF2B5EF4-FFF2-40B4-BE49-F238E27FC236}">
                <a16:creationId xmlns:a16="http://schemas.microsoft.com/office/drawing/2014/main" id="{9C171ECB-6F01-45F1-BC9A-34D6798263F7}"/>
              </a:ext>
            </a:extLst>
          </p:cNvPr>
          <p:cNvSpPr txBox="1"/>
          <p:nvPr/>
        </p:nvSpPr>
        <p:spPr>
          <a:xfrm>
            <a:off x="7821647" y="5988004"/>
            <a:ext cx="417102"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7" name="直線コネクタ 16">
            <a:extLst>
              <a:ext uri="{FF2B5EF4-FFF2-40B4-BE49-F238E27FC236}">
                <a16:creationId xmlns:a16="http://schemas.microsoft.com/office/drawing/2014/main" id="{7FC022AB-6DAF-4A31-AD52-666A34D80F3A}"/>
              </a:ext>
            </a:extLst>
          </p:cNvPr>
          <p:cNvCxnSpPr>
            <a:cxnSpLocks/>
            <a:endCxn id="24" idx="0"/>
          </p:cNvCxnSpPr>
          <p:nvPr/>
        </p:nvCxnSpPr>
        <p:spPr>
          <a:xfrm flipV="1">
            <a:off x="5706593" y="5399940"/>
            <a:ext cx="238673" cy="7145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841382FC-D893-4EB3-BCD5-31651E4AA54E}"/>
              </a:ext>
            </a:extLst>
          </p:cNvPr>
          <p:cNvCxnSpPr>
            <a:cxnSpLocks/>
            <a:endCxn id="68" idx="0"/>
          </p:cNvCxnSpPr>
          <p:nvPr/>
        </p:nvCxnSpPr>
        <p:spPr>
          <a:xfrm flipV="1">
            <a:off x="5706242" y="5501226"/>
            <a:ext cx="347953" cy="60467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F41C12D0-C31A-42ED-B49B-E773A8113837}"/>
              </a:ext>
            </a:extLst>
          </p:cNvPr>
          <p:cNvCxnSpPr>
            <a:cxnSpLocks/>
          </p:cNvCxnSpPr>
          <p:nvPr/>
        </p:nvCxnSpPr>
        <p:spPr>
          <a:xfrm flipV="1">
            <a:off x="6464940" y="5269219"/>
            <a:ext cx="1002236" cy="551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1CB6B0C4-8FA0-40BF-9957-E0176013F95F}"/>
              </a:ext>
            </a:extLst>
          </p:cNvPr>
          <p:cNvCxnSpPr>
            <a:cxnSpLocks/>
          </p:cNvCxnSpPr>
          <p:nvPr/>
        </p:nvCxnSpPr>
        <p:spPr>
          <a:xfrm flipV="1">
            <a:off x="6341179" y="5051472"/>
            <a:ext cx="1151397" cy="9507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フリーフォーム: 図形 23">
            <a:extLst>
              <a:ext uri="{FF2B5EF4-FFF2-40B4-BE49-F238E27FC236}">
                <a16:creationId xmlns:a16="http://schemas.microsoft.com/office/drawing/2014/main" id="{ACAB346D-FD6C-4C8D-A489-D1DC850C9038}"/>
              </a:ext>
            </a:extLst>
          </p:cNvPr>
          <p:cNvSpPr/>
          <p:nvPr/>
        </p:nvSpPr>
        <p:spPr>
          <a:xfrm>
            <a:off x="5945266" y="5151287"/>
            <a:ext cx="417095" cy="248653"/>
          </a:xfrm>
          <a:custGeom>
            <a:avLst/>
            <a:gdLst>
              <a:gd name="connsiteX0" fmla="*/ 0 w 417095"/>
              <a:gd name="connsiteY0" fmla="*/ 248653 h 248653"/>
              <a:gd name="connsiteX1" fmla="*/ 152400 w 417095"/>
              <a:gd name="connsiteY1" fmla="*/ 56148 h 248653"/>
              <a:gd name="connsiteX2" fmla="*/ 417095 w 417095"/>
              <a:gd name="connsiteY2" fmla="*/ 0 h 248653"/>
            </a:gdLst>
            <a:ahLst/>
            <a:cxnLst>
              <a:cxn ang="0">
                <a:pos x="connsiteX0" y="connsiteY0"/>
              </a:cxn>
              <a:cxn ang="0">
                <a:pos x="connsiteX1" y="connsiteY1"/>
              </a:cxn>
              <a:cxn ang="0">
                <a:pos x="connsiteX2" y="connsiteY2"/>
              </a:cxn>
            </a:cxnLst>
            <a:rect l="l" t="t" r="r" b="b"/>
            <a:pathLst>
              <a:path w="417095" h="248653">
                <a:moveTo>
                  <a:pt x="0" y="248653"/>
                </a:moveTo>
                <a:cubicBezTo>
                  <a:pt x="41442" y="173121"/>
                  <a:pt x="82884" y="97590"/>
                  <a:pt x="152400" y="56148"/>
                </a:cubicBezTo>
                <a:cubicBezTo>
                  <a:pt x="221916" y="14706"/>
                  <a:pt x="319505" y="7353"/>
                  <a:pt x="417095" y="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微软雅黑" panose="020B0503020204020204" pitchFamily="34" charset="-122"/>
              <a:ea typeface="微软雅黑" panose="020B0503020204020204" pitchFamily="34" charset="-122"/>
            </a:endParaRPr>
          </a:p>
        </p:txBody>
      </p:sp>
      <p:sp>
        <p:nvSpPr>
          <p:cNvPr id="68" name="フリーフォーム: 図形 67">
            <a:extLst>
              <a:ext uri="{FF2B5EF4-FFF2-40B4-BE49-F238E27FC236}">
                <a16:creationId xmlns:a16="http://schemas.microsoft.com/office/drawing/2014/main" id="{417B95AA-C11A-467C-8598-D6E767E588E6}"/>
              </a:ext>
            </a:extLst>
          </p:cNvPr>
          <p:cNvSpPr/>
          <p:nvPr/>
        </p:nvSpPr>
        <p:spPr>
          <a:xfrm>
            <a:off x="6054195" y="5324365"/>
            <a:ext cx="417095" cy="176861"/>
          </a:xfrm>
          <a:custGeom>
            <a:avLst/>
            <a:gdLst>
              <a:gd name="connsiteX0" fmla="*/ 0 w 417095"/>
              <a:gd name="connsiteY0" fmla="*/ 248653 h 248653"/>
              <a:gd name="connsiteX1" fmla="*/ 152400 w 417095"/>
              <a:gd name="connsiteY1" fmla="*/ 56148 h 248653"/>
              <a:gd name="connsiteX2" fmla="*/ 417095 w 417095"/>
              <a:gd name="connsiteY2" fmla="*/ 0 h 248653"/>
            </a:gdLst>
            <a:ahLst/>
            <a:cxnLst>
              <a:cxn ang="0">
                <a:pos x="connsiteX0" y="connsiteY0"/>
              </a:cxn>
              <a:cxn ang="0">
                <a:pos x="connsiteX1" y="connsiteY1"/>
              </a:cxn>
              <a:cxn ang="0">
                <a:pos x="connsiteX2" y="connsiteY2"/>
              </a:cxn>
            </a:cxnLst>
            <a:rect l="l" t="t" r="r" b="b"/>
            <a:pathLst>
              <a:path w="417095" h="248653">
                <a:moveTo>
                  <a:pt x="0" y="248653"/>
                </a:moveTo>
                <a:cubicBezTo>
                  <a:pt x="41442" y="173121"/>
                  <a:pt x="82884" y="97590"/>
                  <a:pt x="152400" y="56148"/>
                </a:cubicBezTo>
                <a:cubicBezTo>
                  <a:pt x="221916" y="14706"/>
                  <a:pt x="319505" y="7353"/>
                  <a:pt x="417095" y="0"/>
                </a:cubicBez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微软雅黑" panose="020B0503020204020204" pitchFamily="34" charset="-122"/>
              <a:ea typeface="微软雅黑" panose="020B0503020204020204" pitchFamily="34" charset="-122"/>
            </a:endParaRPr>
          </a:p>
        </p:txBody>
      </p:sp>
      <p:cxnSp>
        <p:nvCxnSpPr>
          <p:cNvPr id="71" name="直線コネクタ 70">
            <a:extLst>
              <a:ext uri="{FF2B5EF4-FFF2-40B4-BE49-F238E27FC236}">
                <a16:creationId xmlns:a16="http://schemas.microsoft.com/office/drawing/2014/main" id="{4A8322A9-E309-49E4-8286-E4CD5D1350DB}"/>
              </a:ext>
            </a:extLst>
          </p:cNvPr>
          <p:cNvCxnSpPr>
            <a:cxnSpLocks/>
          </p:cNvCxnSpPr>
          <p:nvPr/>
        </p:nvCxnSpPr>
        <p:spPr>
          <a:xfrm flipV="1">
            <a:off x="5709196" y="4619518"/>
            <a:ext cx="522484" cy="1479568"/>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64B25236-CAA4-4005-BFF6-6A94B1855DF5}"/>
              </a:ext>
            </a:extLst>
          </p:cNvPr>
          <p:cNvCxnSpPr>
            <a:cxnSpLocks/>
          </p:cNvCxnSpPr>
          <p:nvPr/>
        </p:nvCxnSpPr>
        <p:spPr>
          <a:xfrm flipV="1">
            <a:off x="5703444" y="4733316"/>
            <a:ext cx="818840" cy="1372582"/>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74" name="矢印: 右 73">
            <a:extLst>
              <a:ext uri="{FF2B5EF4-FFF2-40B4-BE49-F238E27FC236}">
                <a16:creationId xmlns:a16="http://schemas.microsoft.com/office/drawing/2014/main" id="{D3B26F94-F665-4468-B421-511FDE03BE7B}"/>
              </a:ext>
            </a:extLst>
          </p:cNvPr>
          <p:cNvSpPr/>
          <p:nvPr/>
        </p:nvSpPr>
        <p:spPr>
          <a:xfrm rot="12598732">
            <a:off x="6170006" y="4764008"/>
            <a:ext cx="252000" cy="180000"/>
          </a:xfrm>
          <a:prstGeom prst="right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5" name="テキスト ボックス 74">
            <a:extLst>
              <a:ext uri="{FF2B5EF4-FFF2-40B4-BE49-F238E27FC236}">
                <a16:creationId xmlns:a16="http://schemas.microsoft.com/office/drawing/2014/main" id="{A80C7379-3B21-4608-A56F-0117CC036574}"/>
              </a:ext>
            </a:extLst>
          </p:cNvPr>
          <p:cNvSpPr txBox="1"/>
          <p:nvPr/>
        </p:nvSpPr>
        <p:spPr>
          <a:xfrm>
            <a:off x="6213908" y="4500519"/>
            <a:ext cx="963725" cy="261610"/>
          </a:xfrm>
          <a:prstGeom prst="rect">
            <a:avLst/>
          </a:prstGeom>
          <a:noFill/>
        </p:spPr>
        <p:txBody>
          <a:bodyPr wrap="none" rtlCol="0">
            <a:spAutoFit/>
          </a:bodyPr>
          <a:lstStyle/>
          <a:p>
            <a:pPr>
              <a:spcBef>
                <a:spcPts val="400"/>
              </a:spcBef>
            </a:pPr>
            <a:r>
              <a:rPr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斜率</a:t>
            </a: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=1/Ron</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6" name="矢印: 右 75">
            <a:extLst>
              <a:ext uri="{FF2B5EF4-FFF2-40B4-BE49-F238E27FC236}">
                <a16:creationId xmlns:a16="http://schemas.microsoft.com/office/drawing/2014/main" id="{027762C6-4942-4E6E-BA62-9F94CEA75134}"/>
              </a:ext>
            </a:extLst>
          </p:cNvPr>
          <p:cNvSpPr/>
          <p:nvPr/>
        </p:nvSpPr>
        <p:spPr>
          <a:xfrm rot="16200000">
            <a:off x="7515686" y="5053943"/>
            <a:ext cx="216000" cy="180000"/>
          </a:xfrm>
          <a:prstGeom prst="right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7" name="テキスト ボックス 76">
            <a:extLst>
              <a:ext uri="{FF2B5EF4-FFF2-40B4-BE49-F238E27FC236}">
                <a16:creationId xmlns:a16="http://schemas.microsoft.com/office/drawing/2014/main" id="{5365E649-485E-495B-B51C-474CE873A35A}"/>
              </a:ext>
            </a:extLst>
          </p:cNvPr>
          <p:cNvSpPr txBox="1"/>
          <p:nvPr/>
        </p:nvSpPr>
        <p:spPr>
          <a:xfrm>
            <a:off x="7016702" y="4742629"/>
            <a:ext cx="800219" cy="276999"/>
          </a:xfrm>
          <a:prstGeom prst="rect">
            <a:avLst/>
          </a:prstGeom>
          <a:noFill/>
        </p:spPr>
        <p:txBody>
          <a:bodyPr wrap="none" rtlCol="0">
            <a:spAutoFit/>
          </a:bodyPr>
          <a:lstStyle/>
          <a:p>
            <a:pPr>
              <a:spcBef>
                <a:spcPts val="400"/>
              </a:spcBef>
            </a:pPr>
            <a:r>
              <a:rPr lang="zh-CN" altLang="en-US"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饱和电流</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8" name="テキスト ボックス 77">
            <a:extLst>
              <a:ext uri="{FF2B5EF4-FFF2-40B4-BE49-F238E27FC236}">
                <a16:creationId xmlns:a16="http://schemas.microsoft.com/office/drawing/2014/main" id="{5BAA6600-7D1E-4A13-BC15-5C46B864C8D1}"/>
              </a:ext>
            </a:extLst>
          </p:cNvPr>
          <p:cNvSpPr txBox="1"/>
          <p:nvPr/>
        </p:nvSpPr>
        <p:spPr>
          <a:xfrm>
            <a:off x="8735843" y="3771775"/>
            <a:ext cx="2413481" cy="369332"/>
          </a:xfrm>
          <a:prstGeom prst="rect">
            <a:avLst/>
          </a:prstGeom>
          <a:noFill/>
        </p:spPr>
        <p:txBody>
          <a:bodyPr wrap="none" rtlCol="0">
            <a:spAutoFit/>
          </a:bodyPr>
          <a:lstStyle/>
          <a:p>
            <a:pPr>
              <a:spcBef>
                <a:spcPts val="400"/>
              </a:spcBef>
            </a:pPr>
            <a:r>
              <a:rPr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ROHM </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第四代的升级</a:t>
            </a:r>
            <a:endParaRPr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9" name="矢印: 右 78">
            <a:extLst>
              <a:ext uri="{FF2B5EF4-FFF2-40B4-BE49-F238E27FC236}">
                <a16:creationId xmlns:a16="http://schemas.microsoft.com/office/drawing/2014/main" id="{1890C7B4-16D6-4E2F-A3A8-5073E96EAE13}"/>
              </a:ext>
            </a:extLst>
          </p:cNvPr>
          <p:cNvSpPr/>
          <p:nvPr/>
        </p:nvSpPr>
        <p:spPr>
          <a:xfrm flipV="1">
            <a:off x="8204205" y="4705690"/>
            <a:ext cx="424258" cy="682456"/>
          </a:xfrm>
          <a:prstGeom prst="rightArrow">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0" name="テキスト ボックス 79">
            <a:extLst>
              <a:ext uri="{FF2B5EF4-FFF2-40B4-BE49-F238E27FC236}">
                <a16:creationId xmlns:a16="http://schemas.microsoft.com/office/drawing/2014/main" id="{FECC3B7B-0889-4CBB-A546-CAEB480841A7}"/>
              </a:ext>
            </a:extLst>
          </p:cNvPr>
          <p:cNvSpPr txBox="1"/>
          <p:nvPr/>
        </p:nvSpPr>
        <p:spPr>
          <a:xfrm>
            <a:off x="6381497" y="2136037"/>
            <a:ext cx="5282869" cy="523220"/>
          </a:xfrm>
          <a:prstGeom prst="rect">
            <a:avLst/>
          </a:prstGeom>
          <a:noFill/>
        </p:spPr>
        <p:txBody>
          <a:bodyPr wrap="square" rtlCol="0">
            <a:spAutoFit/>
          </a:bodyPr>
          <a:lstStyle/>
          <a:p>
            <a:pPr marL="285750" indent="-285750">
              <a:spcBef>
                <a:spcPts val="400"/>
              </a:spcBef>
              <a:buFont typeface="Wingdings" panose="05000000000000000000" pitchFamily="2" charset="2"/>
              <a:buChar char="ü"/>
            </a:pP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降低</a:t>
            </a:r>
            <a:r>
              <a:rPr lang="en-US" altLang="zh-CN" sz="1400"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RonA</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后，一般饱和电流会上升，短路时的峰值电流也会上升，短路耐量时间变短</a:t>
            </a: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82" name="直線コネクタ 81">
            <a:extLst>
              <a:ext uri="{FF2B5EF4-FFF2-40B4-BE49-F238E27FC236}">
                <a16:creationId xmlns:a16="http://schemas.microsoft.com/office/drawing/2014/main" id="{C3B53160-1149-4792-BE3F-9C9FFD96501C}"/>
              </a:ext>
            </a:extLst>
          </p:cNvPr>
          <p:cNvCxnSpPr/>
          <p:nvPr/>
        </p:nvCxnSpPr>
        <p:spPr>
          <a:xfrm>
            <a:off x="7177633" y="5029111"/>
            <a:ext cx="536053" cy="0"/>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86E183C8-ACC6-4DC8-B3E1-277661D340A1}"/>
              </a:ext>
            </a:extLst>
          </p:cNvPr>
          <p:cNvCxnSpPr/>
          <p:nvPr/>
        </p:nvCxnSpPr>
        <p:spPr>
          <a:xfrm>
            <a:off x="7172483" y="5260673"/>
            <a:ext cx="536053" cy="0"/>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16C76616-B965-43AE-89F1-52613A6EE31D}"/>
              </a:ext>
            </a:extLst>
          </p:cNvPr>
          <p:cNvSpPr txBox="1"/>
          <p:nvPr/>
        </p:nvSpPr>
        <p:spPr>
          <a:xfrm>
            <a:off x="6500852" y="5274951"/>
            <a:ext cx="495649" cy="261610"/>
          </a:xfrm>
          <a:prstGeom prst="rect">
            <a:avLst/>
          </a:prstGeom>
          <a:noFill/>
        </p:spPr>
        <p:txBody>
          <a:bodyPr wrap="none" rtlCol="0">
            <a:spAutoFit/>
          </a:bodyPr>
          <a:lstStyle/>
          <a:p>
            <a:pPr>
              <a:spcBef>
                <a:spcPts val="400"/>
              </a:spcBef>
            </a:pPr>
            <a:r>
              <a:rPr kumimoji="1" lang="en-US" altLang="ja-JP" sz="11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OLD</a:t>
            </a:r>
            <a:endParaRPr kumimoji="1" lang="ja-JP" altLang="en-US" sz="11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5" name="テキスト ボックス 84">
            <a:extLst>
              <a:ext uri="{FF2B5EF4-FFF2-40B4-BE49-F238E27FC236}">
                <a16:creationId xmlns:a16="http://schemas.microsoft.com/office/drawing/2014/main" id="{14F4EA6D-0BE6-4C4E-9676-0AD3252B9BC2}"/>
              </a:ext>
            </a:extLst>
          </p:cNvPr>
          <p:cNvSpPr txBox="1"/>
          <p:nvPr/>
        </p:nvSpPr>
        <p:spPr>
          <a:xfrm>
            <a:off x="6512674" y="4845631"/>
            <a:ext cx="537327" cy="261610"/>
          </a:xfrm>
          <a:prstGeom prst="rect">
            <a:avLst/>
          </a:prstGeom>
          <a:noFill/>
        </p:spPr>
        <p:txBody>
          <a:bodyPr wrap="none" rtlCol="0">
            <a:spAutoFit/>
          </a:bodyPr>
          <a:lstStyle/>
          <a:p>
            <a:pPr>
              <a:spcBef>
                <a:spcPts val="400"/>
              </a:spcBef>
            </a:pPr>
            <a:r>
              <a:rPr kumimoji="1" lang="en-US" altLang="ja-JP" sz="11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NEW</a:t>
            </a:r>
            <a:endParaRPr kumimoji="1" lang="ja-JP" altLang="en-US" sz="11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27" name="直線矢印コネクタ 126">
            <a:extLst>
              <a:ext uri="{FF2B5EF4-FFF2-40B4-BE49-F238E27FC236}">
                <a16:creationId xmlns:a16="http://schemas.microsoft.com/office/drawing/2014/main" id="{AADCE1F3-7CEE-4EBC-B178-598228025904}"/>
              </a:ext>
            </a:extLst>
          </p:cNvPr>
          <p:cNvCxnSpPr/>
          <p:nvPr/>
        </p:nvCxnSpPr>
        <p:spPr>
          <a:xfrm flipV="1">
            <a:off x="8935404" y="4655300"/>
            <a:ext cx="0" cy="145878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矢印コネクタ 127">
            <a:extLst>
              <a:ext uri="{FF2B5EF4-FFF2-40B4-BE49-F238E27FC236}">
                <a16:creationId xmlns:a16="http://schemas.microsoft.com/office/drawing/2014/main" id="{E597E7AF-A0E1-49A8-B6B1-968AC34ACB73}"/>
              </a:ext>
            </a:extLst>
          </p:cNvPr>
          <p:cNvCxnSpPr>
            <a:cxnSpLocks/>
          </p:cNvCxnSpPr>
          <p:nvPr/>
        </p:nvCxnSpPr>
        <p:spPr>
          <a:xfrm>
            <a:off x="8935404" y="6097922"/>
            <a:ext cx="2078398"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9" name="テキスト ボックス 128">
            <a:extLst>
              <a:ext uri="{FF2B5EF4-FFF2-40B4-BE49-F238E27FC236}">
                <a16:creationId xmlns:a16="http://schemas.microsoft.com/office/drawing/2014/main" id="{5732B266-501B-4928-8178-E943A774946B}"/>
              </a:ext>
            </a:extLst>
          </p:cNvPr>
          <p:cNvSpPr txBox="1"/>
          <p:nvPr/>
        </p:nvSpPr>
        <p:spPr>
          <a:xfrm>
            <a:off x="8758602" y="4422755"/>
            <a:ext cx="364202" cy="253916"/>
          </a:xfrm>
          <a:prstGeom prst="rect">
            <a:avLst/>
          </a:prstGeom>
          <a:noFill/>
        </p:spPr>
        <p:txBody>
          <a:bodyPr wrap="none" rtlCol="0">
            <a:spAutoFit/>
          </a:bodyPr>
          <a:lstStyle/>
          <a:p>
            <a:pPr>
              <a:spcBef>
                <a:spcPts val="400"/>
              </a:spcBef>
            </a:pP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a:t>
            </a:r>
            <a:r>
              <a:rPr kumimoji="1"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30" name="直線コネクタ 129">
            <a:extLst>
              <a:ext uri="{FF2B5EF4-FFF2-40B4-BE49-F238E27FC236}">
                <a16:creationId xmlns:a16="http://schemas.microsoft.com/office/drawing/2014/main" id="{BE2A8016-AAD9-48B0-A6EF-160F0619818E}"/>
              </a:ext>
            </a:extLst>
          </p:cNvPr>
          <p:cNvCxnSpPr>
            <a:cxnSpLocks/>
            <a:endCxn id="134" idx="0"/>
          </p:cNvCxnSpPr>
          <p:nvPr/>
        </p:nvCxnSpPr>
        <p:spPr>
          <a:xfrm flipV="1">
            <a:off x="8934103" y="5399064"/>
            <a:ext cx="238673" cy="7145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903DDEEA-5B90-4837-82AB-9F4371C888FC}"/>
              </a:ext>
            </a:extLst>
          </p:cNvPr>
          <p:cNvCxnSpPr>
            <a:cxnSpLocks/>
            <a:endCxn id="135" idx="0"/>
          </p:cNvCxnSpPr>
          <p:nvPr/>
        </p:nvCxnSpPr>
        <p:spPr>
          <a:xfrm flipV="1">
            <a:off x="8930656" y="5267382"/>
            <a:ext cx="154557" cy="8461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E671EBB2-F407-41CC-A392-BFBC75E8B146}"/>
              </a:ext>
            </a:extLst>
          </p:cNvPr>
          <p:cNvCxnSpPr>
            <a:cxnSpLocks/>
            <a:stCxn id="134" idx="1"/>
          </p:cNvCxnSpPr>
          <p:nvPr/>
        </p:nvCxnSpPr>
        <p:spPr>
          <a:xfrm flipV="1">
            <a:off x="9325176" y="5157247"/>
            <a:ext cx="1369510" cy="493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3767CB98-10E8-49D5-98AF-9A5D52683328}"/>
              </a:ext>
            </a:extLst>
          </p:cNvPr>
          <p:cNvCxnSpPr>
            <a:cxnSpLocks/>
          </p:cNvCxnSpPr>
          <p:nvPr/>
        </p:nvCxnSpPr>
        <p:spPr>
          <a:xfrm flipV="1">
            <a:off x="9568689" y="5050596"/>
            <a:ext cx="1151397" cy="9507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4" name="フリーフォーム: 図形 133">
            <a:extLst>
              <a:ext uri="{FF2B5EF4-FFF2-40B4-BE49-F238E27FC236}">
                <a16:creationId xmlns:a16="http://schemas.microsoft.com/office/drawing/2014/main" id="{C3764AF1-8FCC-4EE9-9384-E9C8933AFE6B}"/>
              </a:ext>
            </a:extLst>
          </p:cNvPr>
          <p:cNvSpPr/>
          <p:nvPr/>
        </p:nvSpPr>
        <p:spPr>
          <a:xfrm>
            <a:off x="9172776" y="5150411"/>
            <a:ext cx="417095" cy="248653"/>
          </a:xfrm>
          <a:custGeom>
            <a:avLst/>
            <a:gdLst>
              <a:gd name="connsiteX0" fmla="*/ 0 w 417095"/>
              <a:gd name="connsiteY0" fmla="*/ 248653 h 248653"/>
              <a:gd name="connsiteX1" fmla="*/ 152400 w 417095"/>
              <a:gd name="connsiteY1" fmla="*/ 56148 h 248653"/>
              <a:gd name="connsiteX2" fmla="*/ 417095 w 417095"/>
              <a:gd name="connsiteY2" fmla="*/ 0 h 248653"/>
            </a:gdLst>
            <a:ahLst/>
            <a:cxnLst>
              <a:cxn ang="0">
                <a:pos x="connsiteX0" y="connsiteY0"/>
              </a:cxn>
              <a:cxn ang="0">
                <a:pos x="connsiteX1" y="connsiteY1"/>
              </a:cxn>
              <a:cxn ang="0">
                <a:pos x="connsiteX2" y="connsiteY2"/>
              </a:cxn>
            </a:cxnLst>
            <a:rect l="l" t="t" r="r" b="b"/>
            <a:pathLst>
              <a:path w="417095" h="248653">
                <a:moveTo>
                  <a:pt x="0" y="248653"/>
                </a:moveTo>
                <a:cubicBezTo>
                  <a:pt x="41442" y="173121"/>
                  <a:pt x="82884" y="97590"/>
                  <a:pt x="152400" y="56148"/>
                </a:cubicBezTo>
                <a:cubicBezTo>
                  <a:pt x="221916" y="14706"/>
                  <a:pt x="319505" y="7353"/>
                  <a:pt x="417095" y="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微软雅黑" panose="020B0503020204020204" pitchFamily="34" charset="-122"/>
              <a:ea typeface="微软雅黑" panose="020B0503020204020204" pitchFamily="34" charset="-122"/>
            </a:endParaRPr>
          </a:p>
        </p:txBody>
      </p:sp>
      <p:sp>
        <p:nvSpPr>
          <p:cNvPr id="135" name="フリーフォーム: 図形 134">
            <a:extLst>
              <a:ext uri="{FF2B5EF4-FFF2-40B4-BE49-F238E27FC236}">
                <a16:creationId xmlns:a16="http://schemas.microsoft.com/office/drawing/2014/main" id="{05552194-6F80-4FA2-9A52-A94997B45881}"/>
              </a:ext>
            </a:extLst>
          </p:cNvPr>
          <p:cNvSpPr/>
          <p:nvPr/>
        </p:nvSpPr>
        <p:spPr>
          <a:xfrm>
            <a:off x="9085213" y="5194349"/>
            <a:ext cx="373977" cy="73033"/>
          </a:xfrm>
          <a:custGeom>
            <a:avLst/>
            <a:gdLst>
              <a:gd name="connsiteX0" fmla="*/ 0 w 417095"/>
              <a:gd name="connsiteY0" fmla="*/ 248653 h 248653"/>
              <a:gd name="connsiteX1" fmla="*/ 152400 w 417095"/>
              <a:gd name="connsiteY1" fmla="*/ 56148 h 248653"/>
              <a:gd name="connsiteX2" fmla="*/ 417095 w 417095"/>
              <a:gd name="connsiteY2" fmla="*/ 0 h 248653"/>
            </a:gdLst>
            <a:ahLst/>
            <a:cxnLst>
              <a:cxn ang="0">
                <a:pos x="connsiteX0" y="connsiteY0"/>
              </a:cxn>
              <a:cxn ang="0">
                <a:pos x="connsiteX1" y="connsiteY1"/>
              </a:cxn>
              <a:cxn ang="0">
                <a:pos x="connsiteX2" y="connsiteY2"/>
              </a:cxn>
            </a:cxnLst>
            <a:rect l="l" t="t" r="r" b="b"/>
            <a:pathLst>
              <a:path w="417095" h="248653">
                <a:moveTo>
                  <a:pt x="0" y="248653"/>
                </a:moveTo>
                <a:cubicBezTo>
                  <a:pt x="41442" y="173121"/>
                  <a:pt x="82884" y="97590"/>
                  <a:pt x="152400" y="56148"/>
                </a:cubicBezTo>
                <a:cubicBezTo>
                  <a:pt x="221916" y="14706"/>
                  <a:pt x="319505" y="7353"/>
                  <a:pt x="417095"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微软雅黑" panose="020B0503020204020204" pitchFamily="34" charset="-122"/>
              <a:ea typeface="微软雅黑" panose="020B0503020204020204" pitchFamily="34" charset="-122"/>
            </a:endParaRPr>
          </a:p>
        </p:txBody>
      </p:sp>
      <p:cxnSp>
        <p:nvCxnSpPr>
          <p:cNvPr id="136" name="直線コネクタ 135">
            <a:extLst>
              <a:ext uri="{FF2B5EF4-FFF2-40B4-BE49-F238E27FC236}">
                <a16:creationId xmlns:a16="http://schemas.microsoft.com/office/drawing/2014/main" id="{DF65F806-D140-434F-99E9-6145B49DF40F}"/>
              </a:ext>
            </a:extLst>
          </p:cNvPr>
          <p:cNvCxnSpPr>
            <a:cxnSpLocks/>
          </p:cNvCxnSpPr>
          <p:nvPr/>
        </p:nvCxnSpPr>
        <p:spPr>
          <a:xfrm flipV="1">
            <a:off x="8936706" y="4618642"/>
            <a:ext cx="522484" cy="1479568"/>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672E7F64-224A-4B9E-AAF3-0220753306BC}"/>
              </a:ext>
            </a:extLst>
          </p:cNvPr>
          <p:cNvCxnSpPr>
            <a:cxnSpLocks/>
          </p:cNvCxnSpPr>
          <p:nvPr/>
        </p:nvCxnSpPr>
        <p:spPr>
          <a:xfrm flipV="1">
            <a:off x="8930954" y="4644650"/>
            <a:ext cx="241524" cy="1460372"/>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38" name="矢印: 右 137">
            <a:extLst>
              <a:ext uri="{FF2B5EF4-FFF2-40B4-BE49-F238E27FC236}">
                <a16:creationId xmlns:a16="http://schemas.microsoft.com/office/drawing/2014/main" id="{1C2297EA-3688-4DF4-893F-6799684CF02E}"/>
              </a:ext>
            </a:extLst>
          </p:cNvPr>
          <p:cNvSpPr/>
          <p:nvPr/>
        </p:nvSpPr>
        <p:spPr>
          <a:xfrm rot="11930516">
            <a:off x="9158371" y="4643315"/>
            <a:ext cx="252000" cy="180000"/>
          </a:xfrm>
          <a:prstGeom prst="right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9" name="テキスト ボックス 138">
            <a:extLst>
              <a:ext uri="{FF2B5EF4-FFF2-40B4-BE49-F238E27FC236}">
                <a16:creationId xmlns:a16="http://schemas.microsoft.com/office/drawing/2014/main" id="{C35F3009-8BD5-4A75-9291-72F2D3685D4F}"/>
              </a:ext>
            </a:extLst>
          </p:cNvPr>
          <p:cNvSpPr txBox="1"/>
          <p:nvPr/>
        </p:nvSpPr>
        <p:spPr>
          <a:xfrm>
            <a:off x="9459190" y="4474003"/>
            <a:ext cx="963725" cy="261610"/>
          </a:xfrm>
          <a:prstGeom prst="rect">
            <a:avLst/>
          </a:prstGeom>
          <a:noFill/>
        </p:spPr>
        <p:txBody>
          <a:bodyPr wrap="none" rtlCol="0">
            <a:spAutoFit/>
          </a:bodyPr>
          <a:lstStyle/>
          <a:p>
            <a:pPr>
              <a:spcBef>
                <a:spcPts val="400"/>
              </a:spcBef>
            </a:pPr>
            <a:r>
              <a:rPr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斜率</a:t>
            </a: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=1/Ron</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1" name="テキスト ボックス 140">
            <a:extLst>
              <a:ext uri="{FF2B5EF4-FFF2-40B4-BE49-F238E27FC236}">
                <a16:creationId xmlns:a16="http://schemas.microsoft.com/office/drawing/2014/main" id="{575D733B-1F2D-46F7-8FBC-007D85A1F6DD}"/>
              </a:ext>
            </a:extLst>
          </p:cNvPr>
          <p:cNvSpPr txBox="1"/>
          <p:nvPr/>
        </p:nvSpPr>
        <p:spPr>
          <a:xfrm>
            <a:off x="10244212" y="4741753"/>
            <a:ext cx="800219" cy="276999"/>
          </a:xfrm>
          <a:prstGeom prst="rect">
            <a:avLst/>
          </a:prstGeom>
          <a:noFill/>
        </p:spPr>
        <p:txBody>
          <a:bodyPr wrap="none" rtlCol="0">
            <a:spAutoFit/>
          </a:bodyPr>
          <a:lstStyle/>
          <a:p>
            <a:pPr>
              <a:spcBef>
                <a:spcPts val="400"/>
              </a:spcBef>
            </a:pPr>
            <a:r>
              <a:rPr lang="zh-CN" altLang="en-US"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饱和电流</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42" name="直線コネクタ 141">
            <a:extLst>
              <a:ext uri="{FF2B5EF4-FFF2-40B4-BE49-F238E27FC236}">
                <a16:creationId xmlns:a16="http://schemas.microsoft.com/office/drawing/2014/main" id="{023082A2-C07E-4E1C-AA23-1F3F245FB257}"/>
              </a:ext>
            </a:extLst>
          </p:cNvPr>
          <p:cNvCxnSpPr/>
          <p:nvPr/>
        </p:nvCxnSpPr>
        <p:spPr>
          <a:xfrm>
            <a:off x="10405143" y="5028235"/>
            <a:ext cx="536053" cy="0"/>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02D5F85B-AAA7-42FF-9727-CE8EFF4E615A}"/>
              </a:ext>
            </a:extLst>
          </p:cNvPr>
          <p:cNvCxnSpPr/>
          <p:nvPr/>
        </p:nvCxnSpPr>
        <p:spPr>
          <a:xfrm>
            <a:off x="10399993" y="5140153"/>
            <a:ext cx="536053" cy="0"/>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44" name="テキスト ボックス 143">
            <a:extLst>
              <a:ext uri="{FF2B5EF4-FFF2-40B4-BE49-F238E27FC236}">
                <a16:creationId xmlns:a16="http://schemas.microsoft.com/office/drawing/2014/main" id="{87C8D75A-F7D2-447E-B912-97CB9DAF9B90}"/>
              </a:ext>
            </a:extLst>
          </p:cNvPr>
          <p:cNvSpPr txBox="1"/>
          <p:nvPr/>
        </p:nvSpPr>
        <p:spPr>
          <a:xfrm>
            <a:off x="9715339" y="5241382"/>
            <a:ext cx="692818" cy="261610"/>
          </a:xfrm>
          <a:prstGeom prst="rect">
            <a:avLst/>
          </a:prstGeom>
          <a:noFill/>
        </p:spPr>
        <p:txBody>
          <a:bodyPr wrap="none" rtlCol="0">
            <a:spAutoFit/>
          </a:bodyPr>
          <a:lstStyle/>
          <a:p>
            <a:pPr>
              <a:spcBef>
                <a:spcPts val="400"/>
              </a:spcBef>
            </a:pPr>
            <a:r>
              <a:rPr kumimoji="1" lang="en-US" altLang="ja-JP" sz="11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kumimoji="1" lang="en-US" altLang="ja-JP" sz="11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kumimoji="1" lang="en-US" altLang="ja-JP" sz="11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1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5" name="テキスト ボックス 144">
            <a:extLst>
              <a:ext uri="{FF2B5EF4-FFF2-40B4-BE49-F238E27FC236}">
                <a16:creationId xmlns:a16="http://schemas.microsoft.com/office/drawing/2014/main" id="{9A1CFB18-AC64-443E-91C2-B51720AD1255}"/>
              </a:ext>
            </a:extLst>
          </p:cNvPr>
          <p:cNvSpPr txBox="1"/>
          <p:nvPr/>
        </p:nvSpPr>
        <p:spPr>
          <a:xfrm>
            <a:off x="9740184" y="4844755"/>
            <a:ext cx="696024" cy="261610"/>
          </a:xfrm>
          <a:prstGeom prst="rect">
            <a:avLst/>
          </a:prstGeom>
          <a:noFill/>
        </p:spPr>
        <p:txBody>
          <a:bodyPr wrap="none" rtlCol="0">
            <a:spAutoFit/>
          </a:bodyPr>
          <a:lstStyle/>
          <a:p>
            <a:pPr>
              <a:spcBef>
                <a:spcPts val="400"/>
              </a:spcBef>
            </a:pPr>
            <a:r>
              <a:rPr kumimoji="1" lang="en-US" altLang="ja-JP" sz="11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kumimoji="1" lang="en-US" altLang="ja-JP" sz="110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kumimoji="1" lang="en-US" altLang="ja-JP" sz="11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1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1" name="矢印: 右 150">
            <a:extLst>
              <a:ext uri="{FF2B5EF4-FFF2-40B4-BE49-F238E27FC236}">
                <a16:creationId xmlns:a16="http://schemas.microsoft.com/office/drawing/2014/main" id="{333000F4-F739-4DC5-9662-D9551107C837}"/>
              </a:ext>
            </a:extLst>
          </p:cNvPr>
          <p:cNvSpPr/>
          <p:nvPr/>
        </p:nvSpPr>
        <p:spPr>
          <a:xfrm rot="5400000" flipV="1">
            <a:off x="10745717" y="5053943"/>
            <a:ext cx="216000" cy="180000"/>
          </a:xfrm>
          <a:prstGeom prst="right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6" name="テキスト ボックス 155">
            <a:extLst>
              <a:ext uri="{FF2B5EF4-FFF2-40B4-BE49-F238E27FC236}">
                <a16:creationId xmlns:a16="http://schemas.microsoft.com/office/drawing/2014/main" id="{D664D66A-AD3F-4046-A849-C8B54D89F9D0}"/>
              </a:ext>
            </a:extLst>
          </p:cNvPr>
          <p:cNvSpPr txBox="1"/>
          <p:nvPr/>
        </p:nvSpPr>
        <p:spPr>
          <a:xfrm>
            <a:off x="7672474" y="5045427"/>
            <a:ext cx="391454" cy="261610"/>
          </a:xfrm>
          <a:prstGeom prst="rect">
            <a:avLst/>
          </a:prstGeom>
          <a:noFill/>
        </p:spPr>
        <p:txBody>
          <a:bodyPr wrap="none" rtlCol="0">
            <a:spAutoFit/>
          </a:bodyPr>
          <a:lstStyle/>
          <a:p>
            <a:pPr>
              <a:spcBef>
                <a:spcPts val="400"/>
              </a:spcBef>
            </a:pPr>
            <a:r>
              <a:rPr kumimoji="1" lang="en-US" altLang="ja-JP" sz="11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UP</a:t>
            </a:r>
            <a:endParaRPr kumimoji="1" lang="ja-JP" altLang="en-US" sz="11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7" name="テキスト ボックス 156">
            <a:extLst>
              <a:ext uri="{FF2B5EF4-FFF2-40B4-BE49-F238E27FC236}">
                <a16:creationId xmlns:a16="http://schemas.microsoft.com/office/drawing/2014/main" id="{D6C0A8B3-2214-4A87-9FFC-8C8C0A9DCAAB}"/>
              </a:ext>
            </a:extLst>
          </p:cNvPr>
          <p:cNvSpPr txBox="1"/>
          <p:nvPr/>
        </p:nvSpPr>
        <p:spPr>
          <a:xfrm>
            <a:off x="10554994" y="5206559"/>
            <a:ext cx="684803" cy="261610"/>
          </a:xfrm>
          <a:prstGeom prst="rect">
            <a:avLst/>
          </a:prstGeom>
          <a:noFill/>
        </p:spPr>
        <p:txBody>
          <a:bodyPr wrap="none" rtlCol="0">
            <a:spAutoFit/>
          </a:bodyPr>
          <a:lstStyle/>
          <a:p>
            <a:pPr>
              <a:spcBef>
                <a:spcPts val="400"/>
              </a:spcBef>
            </a:pPr>
            <a:r>
              <a:rPr kumimoji="1" lang="en-US" altLang="ja-JP" sz="11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DOWN</a:t>
            </a:r>
            <a:endParaRPr kumimoji="1" lang="ja-JP" altLang="en-US" sz="11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8" name="テキスト ボックス 157">
            <a:extLst>
              <a:ext uri="{FF2B5EF4-FFF2-40B4-BE49-F238E27FC236}">
                <a16:creationId xmlns:a16="http://schemas.microsoft.com/office/drawing/2014/main" id="{2AF82265-CD56-4D75-A801-22DE6D84EA86}"/>
              </a:ext>
            </a:extLst>
          </p:cNvPr>
          <p:cNvSpPr txBox="1"/>
          <p:nvPr/>
        </p:nvSpPr>
        <p:spPr>
          <a:xfrm>
            <a:off x="10940773" y="5955109"/>
            <a:ext cx="417102" cy="253916"/>
          </a:xfrm>
          <a:prstGeom prst="rect">
            <a:avLst/>
          </a:prstGeom>
          <a:noFill/>
        </p:spPr>
        <p:txBody>
          <a:bodyPr wrap="none" rtlCol="0">
            <a:spAutoFit/>
          </a:bodyPr>
          <a:lstStyle/>
          <a:p>
            <a:pPr>
              <a:spcBef>
                <a:spcPts val="400"/>
              </a:spcBef>
            </a:pPr>
            <a:r>
              <a:rPr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2" name="正方形/長方形 71">
            <a:extLst>
              <a:ext uri="{FF2B5EF4-FFF2-40B4-BE49-F238E27FC236}">
                <a16:creationId xmlns:a16="http://schemas.microsoft.com/office/drawing/2014/main" id="{2C72A11C-BB97-40F6-86EF-9A6A9D799637}"/>
              </a:ext>
            </a:extLst>
          </p:cNvPr>
          <p:cNvSpPr/>
          <p:nvPr/>
        </p:nvSpPr>
        <p:spPr>
          <a:xfrm>
            <a:off x="318411" y="2053039"/>
            <a:ext cx="4910815" cy="4290295"/>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73" name="図 72">
            <a:extLst>
              <a:ext uri="{FF2B5EF4-FFF2-40B4-BE49-F238E27FC236}">
                <a16:creationId xmlns:a16="http://schemas.microsoft.com/office/drawing/2014/main" id="{BD46334A-7976-4288-83A0-8519E8DF889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9015" y="2156713"/>
            <a:ext cx="2988000" cy="4095945"/>
          </a:xfrm>
          <a:prstGeom prst="rect">
            <a:avLst/>
          </a:prstGeom>
        </p:spPr>
      </p:pic>
      <p:sp>
        <p:nvSpPr>
          <p:cNvPr id="86" name="テキスト ボックス 85">
            <a:extLst>
              <a:ext uri="{FF2B5EF4-FFF2-40B4-BE49-F238E27FC236}">
                <a16:creationId xmlns:a16="http://schemas.microsoft.com/office/drawing/2014/main" id="{D4A0B947-F46F-4B29-AF1C-1CDF629AE2FB}"/>
              </a:ext>
            </a:extLst>
          </p:cNvPr>
          <p:cNvSpPr txBox="1"/>
          <p:nvPr/>
        </p:nvSpPr>
        <p:spPr>
          <a:xfrm>
            <a:off x="2643608" y="5199217"/>
            <a:ext cx="740908" cy="276999"/>
          </a:xfrm>
          <a:prstGeom prst="rect">
            <a:avLst/>
          </a:prstGeom>
          <a:noFill/>
        </p:spPr>
        <p:txBody>
          <a:bodyPr wrap="none" rtlCol="0">
            <a:spAutoFit/>
          </a:bodyPr>
          <a:lstStyle/>
          <a:p>
            <a:pPr>
              <a:spcBef>
                <a:spcPts val="400"/>
              </a:spcBef>
            </a:pPr>
            <a:r>
              <a:rPr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200" b="1" baseline="30000"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2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7" name="テキスト ボックス 86">
            <a:extLst>
              <a:ext uri="{FF2B5EF4-FFF2-40B4-BE49-F238E27FC236}">
                <a16:creationId xmlns:a16="http://schemas.microsoft.com/office/drawing/2014/main" id="{8AE385A2-E419-4437-85E7-6E5A1DB8F648}"/>
              </a:ext>
            </a:extLst>
          </p:cNvPr>
          <p:cNvSpPr txBox="1"/>
          <p:nvPr/>
        </p:nvSpPr>
        <p:spPr>
          <a:xfrm>
            <a:off x="2041375" y="5083800"/>
            <a:ext cx="673582" cy="253916"/>
          </a:xfrm>
          <a:prstGeom prst="rect">
            <a:avLst/>
          </a:prstGeom>
          <a:noFill/>
        </p:spPr>
        <p:txBody>
          <a:bodyPr wrap="none" rtlCol="0">
            <a:spAutoFit/>
          </a:bodyPr>
          <a:lstStyle/>
          <a:p>
            <a:pPr>
              <a:spcBef>
                <a:spcPts val="400"/>
              </a:spcBef>
            </a:pPr>
            <a:r>
              <a:rPr lang="en-US" altLang="ja-JP" sz="105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050" b="1" baseline="30000"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05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Gen</a:t>
            </a:r>
            <a:endParaRPr kumimoji="1" lang="ja-JP" altLang="en-US" sz="105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88" name="直線矢印コネクタ 87">
            <a:extLst>
              <a:ext uri="{FF2B5EF4-FFF2-40B4-BE49-F238E27FC236}">
                <a16:creationId xmlns:a16="http://schemas.microsoft.com/office/drawing/2014/main" id="{7CF8A3E6-B14F-41B4-A6D7-03B977B1CE7B}"/>
              </a:ext>
            </a:extLst>
          </p:cNvPr>
          <p:cNvCxnSpPr>
            <a:cxnSpLocks/>
          </p:cNvCxnSpPr>
          <p:nvPr/>
        </p:nvCxnSpPr>
        <p:spPr>
          <a:xfrm flipH="1">
            <a:off x="2284757" y="5343346"/>
            <a:ext cx="105787" cy="462209"/>
          </a:xfrm>
          <a:prstGeom prst="straightConnector1">
            <a:avLst/>
          </a:prstGeom>
          <a:ln>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D2ADC407-17A5-4AEE-B514-C505AC33AACC}"/>
              </a:ext>
            </a:extLst>
          </p:cNvPr>
          <p:cNvCxnSpPr>
            <a:cxnSpLocks/>
          </p:cNvCxnSpPr>
          <p:nvPr/>
        </p:nvCxnSpPr>
        <p:spPr>
          <a:xfrm flipH="1">
            <a:off x="2783940" y="5468599"/>
            <a:ext cx="215419" cy="373822"/>
          </a:xfrm>
          <a:prstGeom prst="straightConnector1">
            <a:avLst/>
          </a:prstGeom>
          <a:ln>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24750518-733F-4AB6-9405-DBF2126AD7DD}"/>
              </a:ext>
            </a:extLst>
          </p:cNvPr>
          <p:cNvCxnSpPr/>
          <p:nvPr/>
        </p:nvCxnSpPr>
        <p:spPr>
          <a:xfrm>
            <a:off x="768810" y="5039666"/>
            <a:ext cx="536053" cy="0"/>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1E2B806D-E169-44EF-8103-5CF032B102B0}"/>
              </a:ext>
            </a:extLst>
          </p:cNvPr>
          <p:cNvCxnSpPr/>
          <p:nvPr/>
        </p:nvCxnSpPr>
        <p:spPr>
          <a:xfrm>
            <a:off x="768810" y="5138463"/>
            <a:ext cx="536053" cy="0"/>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92" name="矢印: 右 91">
            <a:extLst>
              <a:ext uri="{FF2B5EF4-FFF2-40B4-BE49-F238E27FC236}">
                <a16:creationId xmlns:a16="http://schemas.microsoft.com/office/drawing/2014/main" id="{E5971653-FD3B-427C-8BC4-4F37B91555A4}"/>
              </a:ext>
            </a:extLst>
          </p:cNvPr>
          <p:cNvSpPr/>
          <p:nvPr/>
        </p:nvSpPr>
        <p:spPr>
          <a:xfrm rot="5400000" flipV="1">
            <a:off x="848983" y="4949666"/>
            <a:ext cx="216000" cy="180000"/>
          </a:xfrm>
          <a:prstGeom prst="right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3" name="テキスト ボックス 92">
            <a:extLst>
              <a:ext uri="{FF2B5EF4-FFF2-40B4-BE49-F238E27FC236}">
                <a16:creationId xmlns:a16="http://schemas.microsoft.com/office/drawing/2014/main" id="{9264E367-2441-463B-889E-B0EA6EC28479}"/>
              </a:ext>
            </a:extLst>
          </p:cNvPr>
          <p:cNvSpPr txBox="1"/>
          <p:nvPr/>
        </p:nvSpPr>
        <p:spPr>
          <a:xfrm>
            <a:off x="954273" y="4813940"/>
            <a:ext cx="800219" cy="276999"/>
          </a:xfrm>
          <a:prstGeom prst="rect">
            <a:avLst/>
          </a:prstGeom>
          <a:noFill/>
        </p:spPr>
        <p:txBody>
          <a:bodyPr wrap="none" rtlCol="0">
            <a:spAutoFit/>
          </a:bodyPr>
          <a:lstStyle/>
          <a:p>
            <a:pPr>
              <a:spcBef>
                <a:spcPts val="400"/>
              </a:spcBef>
            </a:pPr>
            <a:r>
              <a:rPr lang="zh-CN" altLang="en-US" sz="1200" b="1" dirty="0">
                <a:solidFill>
                  <a:schemeClr val="accent6"/>
                </a:solidFill>
                <a:latin typeface="微软雅黑" panose="020B0503020204020204" pitchFamily="34" charset="-122"/>
                <a:ea typeface="微软雅黑" panose="020B0503020204020204" pitchFamily="34" charset="-122"/>
                <a:cs typeface="メイリオ" panose="020B0604030504040204" pitchFamily="50" charset="-128"/>
              </a:rPr>
              <a:t>饱和电流</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4" name="正方形/長方形 93">
            <a:extLst>
              <a:ext uri="{FF2B5EF4-FFF2-40B4-BE49-F238E27FC236}">
                <a16:creationId xmlns:a16="http://schemas.microsoft.com/office/drawing/2014/main" id="{786C7843-3849-42F9-847B-CF036A4ACC5D}"/>
              </a:ext>
            </a:extLst>
          </p:cNvPr>
          <p:cNvSpPr/>
          <p:nvPr/>
        </p:nvSpPr>
        <p:spPr>
          <a:xfrm>
            <a:off x="458238" y="1715256"/>
            <a:ext cx="4068000" cy="72000"/>
          </a:xfrm>
          <a:prstGeom prst="rect">
            <a:avLst/>
          </a:prstGeom>
          <a:gradFill flip="none" rotWithShape="1">
            <a:gsLst>
              <a:gs pos="0">
                <a:schemeClr val="tx2"/>
              </a:gs>
              <a:gs pos="74000">
                <a:schemeClr val="bg2">
                  <a:lumMod val="75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5" name="テキスト ボックス 94">
            <a:extLst>
              <a:ext uri="{FF2B5EF4-FFF2-40B4-BE49-F238E27FC236}">
                <a16:creationId xmlns:a16="http://schemas.microsoft.com/office/drawing/2014/main" id="{BE72CBB3-1FE3-4CF6-8F00-52C2B06ABF1B}"/>
              </a:ext>
            </a:extLst>
          </p:cNvPr>
          <p:cNvSpPr txBox="1"/>
          <p:nvPr/>
        </p:nvSpPr>
        <p:spPr>
          <a:xfrm>
            <a:off x="479585" y="1414749"/>
            <a:ext cx="3859583" cy="369332"/>
          </a:xfrm>
          <a:prstGeom prst="rect">
            <a:avLst/>
          </a:prstGeom>
          <a:noFill/>
        </p:spPr>
        <p:txBody>
          <a:bodyPr wrap="none" rtlCol="0">
            <a:spAutoFit/>
          </a:bodyPr>
          <a:lstStyle/>
          <a:p>
            <a:pPr>
              <a:spcBef>
                <a:spcPts val="400"/>
              </a:spcBef>
            </a:pP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短路耐量</a:t>
            </a:r>
            <a:r>
              <a:rPr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3</a:t>
            </a:r>
            <a:r>
              <a:rPr lang="en-US" altLang="ja-JP" sz="1800" b="1" baseline="30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rd</a:t>
            </a:r>
            <a:r>
              <a:rPr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Gen vs 4</a:t>
            </a:r>
            <a:r>
              <a:rPr lang="en-US" altLang="ja-JP" sz="1800" b="1" baseline="30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th</a:t>
            </a:r>
            <a:r>
              <a:rPr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Gen</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比较</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graphicFrame>
        <p:nvGraphicFramePr>
          <p:cNvPr id="96" name="表 14">
            <a:extLst>
              <a:ext uri="{FF2B5EF4-FFF2-40B4-BE49-F238E27FC236}">
                <a16:creationId xmlns:a16="http://schemas.microsoft.com/office/drawing/2014/main" id="{399845D6-4393-40E7-8C7A-5D8C8040AE39}"/>
              </a:ext>
            </a:extLst>
          </p:cNvPr>
          <p:cNvGraphicFramePr>
            <a:graphicFrameLocks noGrp="1"/>
          </p:cNvGraphicFramePr>
          <p:nvPr/>
        </p:nvGraphicFramePr>
        <p:xfrm>
          <a:off x="3531368" y="5173186"/>
          <a:ext cx="1609266" cy="748080"/>
        </p:xfrm>
        <a:graphic>
          <a:graphicData uri="http://schemas.openxmlformats.org/drawingml/2006/table">
            <a:tbl>
              <a:tblPr firstRow="1" bandRow="1">
                <a:tableStyleId>{21E4AEA4-8DFA-4A89-87EB-49C32662AFE0}</a:tableStyleId>
              </a:tblPr>
              <a:tblGrid>
                <a:gridCol w="828949">
                  <a:extLst>
                    <a:ext uri="{9D8B030D-6E8A-4147-A177-3AD203B41FA5}">
                      <a16:colId xmlns:a16="http://schemas.microsoft.com/office/drawing/2014/main" val="950200747"/>
                    </a:ext>
                  </a:extLst>
                </a:gridCol>
                <a:gridCol w="780317">
                  <a:extLst>
                    <a:ext uri="{9D8B030D-6E8A-4147-A177-3AD203B41FA5}">
                      <a16:colId xmlns:a16="http://schemas.microsoft.com/office/drawing/2014/main" val="3972184048"/>
                    </a:ext>
                  </a:extLst>
                </a:gridCol>
              </a:tblGrid>
              <a:tr h="194816">
                <a:tc>
                  <a:txBody>
                    <a:bodyPr/>
                    <a:lstStyle/>
                    <a:p>
                      <a:r>
                        <a:rPr kumimoji="1" lang="en-US" altLang="ja-JP" sz="1400" dirty="0">
                          <a:latin typeface="+mj-lt"/>
                        </a:rPr>
                        <a:t>Gen.</a:t>
                      </a:r>
                      <a:endParaRPr kumimoji="1" lang="ja-JP" altLang="en-US" sz="1400" dirty="0">
                        <a:latin typeface="+mj-lt"/>
                      </a:endParaRPr>
                    </a:p>
                  </a:txBody>
                  <a:tcPr marT="18000" marB="18000">
                    <a:solidFill>
                      <a:schemeClr val="tx2"/>
                    </a:solidFill>
                  </a:tcPr>
                </a:tc>
                <a:tc>
                  <a:txBody>
                    <a:bodyPr/>
                    <a:lstStyle/>
                    <a:p>
                      <a:r>
                        <a:rPr kumimoji="1" lang="en-US" altLang="ja-JP" sz="1400" dirty="0">
                          <a:latin typeface="+mj-lt"/>
                        </a:rPr>
                        <a:t>SCWT</a:t>
                      </a:r>
                      <a:endParaRPr kumimoji="1" lang="ja-JP" altLang="en-US" sz="1400" dirty="0">
                        <a:latin typeface="+mj-lt"/>
                      </a:endParaRPr>
                    </a:p>
                  </a:txBody>
                  <a:tcPr marT="18000" marB="18000">
                    <a:solidFill>
                      <a:schemeClr val="tx2"/>
                    </a:solidFill>
                  </a:tcPr>
                </a:tc>
                <a:extLst>
                  <a:ext uri="{0D108BD9-81ED-4DB2-BD59-A6C34878D82A}">
                    <a16:rowId xmlns:a16="http://schemas.microsoft.com/office/drawing/2014/main" val="143244995"/>
                  </a:ext>
                </a:extLst>
              </a:tr>
              <a:tr h="194816">
                <a:tc>
                  <a:txBody>
                    <a:bodyPr/>
                    <a:lstStyle/>
                    <a:p>
                      <a:r>
                        <a:rPr kumimoji="1" lang="en-US" altLang="ja-JP" sz="1400" dirty="0">
                          <a:solidFill>
                            <a:schemeClr val="accent1">
                              <a:lumMod val="60000"/>
                              <a:lumOff val="40000"/>
                            </a:schemeClr>
                          </a:solidFill>
                          <a:latin typeface="+mj-lt"/>
                        </a:rPr>
                        <a:t>4</a:t>
                      </a:r>
                      <a:r>
                        <a:rPr kumimoji="1" lang="en-US" altLang="ja-JP" sz="1400" baseline="30000" dirty="0">
                          <a:solidFill>
                            <a:schemeClr val="accent1">
                              <a:lumMod val="60000"/>
                              <a:lumOff val="40000"/>
                            </a:schemeClr>
                          </a:solidFill>
                          <a:latin typeface="+mj-lt"/>
                        </a:rPr>
                        <a:t>th</a:t>
                      </a:r>
                      <a:r>
                        <a:rPr kumimoji="1" lang="en-US" altLang="ja-JP" sz="1400" dirty="0">
                          <a:solidFill>
                            <a:schemeClr val="accent1">
                              <a:lumMod val="60000"/>
                              <a:lumOff val="40000"/>
                            </a:schemeClr>
                          </a:solidFill>
                          <a:latin typeface="+mj-lt"/>
                        </a:rPr>
                        <a:t> Gen</a:t>
                      </a:r>
                    </a:p>
                  </a:txBody>
                  <a:tcPr marT="18000" marB="18000">
                    <a:solidFill>
                      <a:schemeClr val="bg1"/>
                    </a:solidFill>
                  </a:tcPr>
                </a:tc>
                <a:tc>
                  <a:txBody>
                    <a:bodyPr/>
                    <a:lstStyle/>
                    <a:p>
                      <a:r>
                        <a:rPr kumimoji="1" lang="en-US" altLang="ja-JP" sz="1400" b="1" dirty="0">
                          <a:solidFill>
                            <a:srgbClr val="00B050"/>
                          </a:solidFill>
                          <a:latin typeface="+mj-lt"/>
                        </a:rPr>
                        <a:t>3.8</a:t>
                      </a:r>
                      <a:r>
                        <a:rPr kumimoji="1" lang="ja-JP" altLang="en-US" sz="1400" b="1" dirty="0">
                          <a:solidFill>
                            <a:srgbClr val="00B050"/>
                          </a:solidFill>
                          <a:latin typeface="+mj-lt"/>
                        </a:rPr>
                        <a:t> </a:t>
                      </a:r>
                      <a:r>
                        <a:rPr kumimoji="1" lang="en-US" altLang="ja-JP" sz="1400" b="1" dirty="0">
                          <a:solidFill>
                            <a:srgbClr val="00B050"/>
                          </a:solidFill>
                          <a:latin typeface="+mj-lt"/>
                        </a:rPr>
                        <a:t>μs</a:t>
                      </a:r>
                      <a:endParaRPr kumimoji="1" lang="ja-JP" altLang="en-US" sz="1400" b="1" dirty="0">
                        <a:solidFill>
                          <a:srgbClr val="00B050"/>
                        </a:solidFill>
                        <a:latin typeface="+mj-lt"/>
                      </a:endParaRPr>
                    </a:p>
                  </a:txBody>
                  <a:tcPr marT="18000" marB="18000">
                    <a:solidFill>
                      <a:schemeClr val="bg1"/>
                    </a:solidFill>
                  </a:tcPr>
                </a:tc>
                <a:extLst>
                  <a:ext uri="{0D108BD9-81ED-4DB2-BD59-A6C34878D82A}">
                    <a16:rowId xmlns:a16="http://schemas.microsoft.com/office/drawing/2014/main" val="3370002284"/>
                  </a:ext>
                </a:extLst>
              </a:tr>
              <a:tr h="194816">
                <a:tc>
                  <a:txBody>
                    <a:bodyPr/>
                    <a:lstStyle/>
                    <a:p>
                      <a:r>
                        <a:rPr kumimoji="1" lang="en-US" altLang="ja-JP" sz="1400" dirty="0">
                          <a:solidFill>
                            <a:srgbClr val="0070C0"/>
                          </a:solidFill>
                          <a:latin typeface="+mj-lt"/>
                        </a:rPr>
                        <a:t>3</a:t>
                      </a:r>
                      <a:r>
                        <a:rPr kumimoji="1" lang="en-US" altLang="ja-JP" sz="1400" baseline="30000" dirty="0">
                          <a:solidFill>
                            <a:srgbClr val="0070C0"/>
                          </a:solidFill>
                          <a:latin typeface="+mj-lt"/>
                        </a:rPr>
                        <a:t>rd</a:t>
                      </a:r>
                      <a:r>
                        <a:rPr kumimoji="1" lang="en-US" altLang="ja-JP" sz="1400" dirty="0">
                          <a:solidFill>
                            <a:srgbClr val="0070C0"/>
                          </a:solidFill>
                          <a:latin typeface="+mj-lt"/>
                        </a:rPr>
                        <a:t> Gen</a:t>
                      </a:r>
                      <a:endParaRPr kumimoji="1" lang="ja-JP" altLang="en-US" sz="1400" dirty="0">
                        <a:solidFill>
                          <a:srgbClr val="0070C0"/>
                        </a:solidFill>
                        <a:latin typeface="+mj-lt"/>
                      </a:endParaRPr>
                    </a:p>
                  </a:txBody>
                  <a:tcPr marT="18000" marB="18000">
                    <a:solidFill>
                      <a:schemeClr val="bg1">
                        <a:lumMod val="85000"/>
                      </a:schemeClr>
                    </a:solidFill>
                  </a:tcPr>
                </a:tc>
                <a:tc>
                  <a:txBody>
                    <a:bodyPr/>
                    <a:lstStyle/>
                    <a:p>
                      <a:r>
                        <a:rPr kumimoji="1" lang="en-US" altLang="ja-JP" sz="1400" dirty="0">
                          <a:latin typeface="+mj-lt"/>
                        </a:rPr>
                        <a:t>2.7 μs</a:t>
                      </a:r>
                      <a:endParaRPr kumimoji="1" lang="ja-JP" altLang="en-US" sz="1400" dirty="0">
                        <a:latin typeface="+mj-lt"/>
                      </a:endParaRPr>
                    </a:p>
                  </a:txBody>
                  <a:tcPr marT="18000" marB="18000">
                    <a:solidFill>
                      <a:schemeClr val="bg1">
                        <a:lumMod val="85000"/>
                      </a:schemeClr>
                    </a:solidFill>
                  </a:tcPr>
                </a:tc>
                <a:extLst>
                  <a:ext uri="{0D108BD9-81ED-4DB2-BD59-A6C34878D82A}">
                    <a16:rowId xmlns:a16="http://schemas.microsoft.com/office/drawing/2014/main" val="1374581959"/>
                  </a:ext>
                </a:extLst>
              </a:tr>
            </a:tbl>
          </a:graphicData>
        </a:graphic>
      </p:graphicFrame>
      <p:sp>
        <p:nvSpPr>
          <p:cNvPr id="97" name="テキスト ボックス 5">
            <a:extLst>
              <a:ext uri="{FF2B5EF4-FFF2-40B4-BE49-F238E27FC236}">
                <a16:creationId xmlns:a16="http://schemas.microsoft.com/office/drawing/2014/main" id="{BC50F20F-9619-475D-B8F5-9880661DA11E}"/>
              </a:ext>
            </a:extLst>
          </p:cNvPr>
          <p:cNvSpPr txBox="1"/>
          <p:nvPr/>
        </p:nvSpPr>
        <p:spPr>
          <a:xfrm>
            <a:off x="3440725" y="2313240"/>
            <a:ext cx="1609266" cy="1355858"/>
          </a:xfrm>
          <a:prstGeom prst="rect">
            <a:avLst/>
          </a:prstGeom>
          <a:noFill/>
        </p:spPr>
        <p:txBody>
          <a:bodyPr wrap="square" rtlCol="0">
            <a:no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spcBef>
                <a:spcPts val="400"/>
              </a:spcBef>
            </a:pP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【Conditions】</a:t>
            </a:r>
          </a:p>
          <a:p>
            <a:pPr>
              <a:spcBef>
                <a:spcPts val="400"/>
              </a:spcBef>
            </a:pP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lang="en-US" altLang="ja-JP" sz="900" baseline="-25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DS</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:800V</a:t>
            </a:r>
          </a:p>
          <a:p>
            <a:pPr>
              <a:spcBef>
                <a:spcPts val="400"/>
              </a:spcBef>
            </a:pP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a:t>
            </a:r>
            <a:r>
              <a:rPr lang="en-US" altLang="ja-JP" sz="900" baseline="-25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J</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:RT</a:t>
            </a:r>
          </a:p>
          <a:p>
            <a:pPr>
              <a:spcBef>
                <a:spcPts val="400"/>
              </a:spcBef>
            </a:pP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lang="en-US" altLang="ja-JP" sz="900" baseline="-25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GS</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(+):18V</a:t>
            </a:r>
          </a:p>
          <a:p>
            <a:pPr>
              <a:spcBef>
                <a:spcPts val="400"/>
              </a:spcBef>
            </a:pP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lang="en-US" altLang="ja-JP" sz="900" baseline="-25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GS</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(-):0V</a:t>
            </a:r>
          </a:p>
          <a:p>
            <a:pPr>
              <a:spcBef>
                <a:spcPts val="400"/>
              </a:spcBef>
            </a:pP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a:t>
            </a:r>
            <a:r>
              <a:rPr lang="en-US" altLang="ja-JP" sz="900" baseline="-25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(ON):0Ω</a:t>
            </a:r>
          </a:p>
          <a:p>
            <a:pPr>
              <a:spcBef>
                <a:spcPts val="400"/>
              </a:spcBef>
            </a:pP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a:t>
            </a:r>
            <a:r>
              <a:rPr lang="en-US" altLang="ja-JP" sz="900" baseline="-25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a:t>
            </a:r>
            <a:r>
              <a:rPr lang="en-US" altLang="ja-JP" sz="9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(OFF):47Ω(3G),15Ω(4G)</a:t>
            </a:r>
          </a:p>
        </p:txBody>
      </p:sp>
      <p:sp>
        <p:nvSpPr>
          <p:cNvPr id="98" name="矢印: 右 97">
            <a:extLst>
              <a:ext uri="{FF2B5EF4-FFF2-40B4-BE49-F238E27FC236}">
                <a16:creationId xmlns:a16="http://schemas.microsoft.com/office/drawing/2014/main" id="{F67D310D-8D97-4CF8-B6A9-D3FA16522932}"/>
              </a:ext>
            </a:extLst>
          </p:cNvPr>
          <p:cNvSpPr/>
          <p:nvPr/>
        </p:nvSpPr>
        <p:spPr>
          <a:xfrm rot="5400000" flipV="1">
            <a:off x="8445780" y="2566890"/>
            <a:ext cx="197469" cy="360000"/>
          </a:xfrm>
          <a:prstGeom prs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9" name="テキスト ボックス 98">
            <a:extLst>
              <a:ext uri="{FF2B5EF4-FFF2-40B4-BE49-F238E27FC236}">
                <a16:creationId xmlns:a16="http://schemas.microsoft.com/office/drawing/2014/main" id="{729963EE-C87E-462D-A33D-2B3E62BA44EF}"/>
              </a:ext>
            </a:extLst>
          </p:cNvPr>
          <p:cNvSpPr txBox="1"/>
          <p:nvPr/>
        </p:nvSpPr>
        <p:spPr>
          <a:xfrm>
            <a:off x="6386215" y="2837080"/>
            <a:ext cx="5278151" cy="518518"/>
          </a:xfrm>
          <a:prstGeom prst="rect">
            <a:avLst/>
          </a:prstGeom>
          <a:noFill/>
        </p:spPr>
        <p:txBody>
          <a:bodyPr wrap="square" rtlCol="0">
            <a:spAutoFit/>
          </a:bodyPr>
          <a:lstStyle/>
          <a:p>
            <a:pPr marL="285750" indent="-285750">
              <a:spcBef>
                <a:spcPts val="400"/>
              </a:spcBef>
              <a:buFont typeface="Wingdings" panose="05000000000000000000" pitchFamily="2" charset="2"/>
              <a:buChar char="ü"/>
            </a:pP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ROHM</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第四代在降低</a:t>
            </a:r>
            <a:r>
              <a:rPr lang="en-US" altLang="zh-CN" sz="1400" dirty="0" err="1">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RonA</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的同时，饱和电流下降，短路时的峰值电流较低，成功延长短路耐受时间</a:t>
            </a: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 name="タイトル 4">
            <a:extLst>
              <a:ext uri="{FF2B5EF4-FFF2-40B4-BE49-F238E27FC236}">
                <a16:creationId xmlns:a16="http://schemas.microsoft.com/office/drawing/2014/main" id="{14EA211A-7C82-48FA-9064-9C98B606465C}"/>
              </a:ext>
            </a:extLst>
          </p:cNvPr>
          <p:cNvSpPr>
            <a:spLocks noGrp="1"/>
          </p:cNvSpPr>
          <p:nvPr>
            <p:ph type="title"/>
          </p:nvPr>
        </p:nvSpPr>
        <p:spPr>
          <a:xfrm>
            <a:off x="335360" y="253030"/>
            <a:ext cx="10801200" cy="438798"/>
          </a:xfrm>
        </p:spPr>
        <p:txBody>
          <a:bodyPr/>
          <a:lstStyle/>
          <a:p>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代 </a:t>
            </a:r>
            <a:r>
              <a:rPr lang="en-US" altLang="zh-CN" dirty="0" err="1">
                <a:latin typeface="微软雅黑" panose="020B0503020204020204" pitchFamily="34" charset="-122"/>
                <a:ea typeface="微软雅黑" panose="020B0503020204020204" pitchFamily="34" charset="-122"/>
              </a:rPr>
              <a:t>RonA</a:t>
            </a:r>
            <a:r>
              <a:rPr lang="en-US" altLang="zh-CN" dirty="0">
                <a:latin typeface="微软雅黑" panose="020B0503020204020204" pitchFamily="34" charset="-122"/>
                <a:ea typeface="微软雅黑" panose="020B0503020204020204" pitchFamily="34" charset="-122"/>
              </a:rPr>
              <a:t>&amp;</a:t>
            </a:r>
            <a:r>
              <a:rPr lang="zh-CN" altLang="en-US" dirty="0">
                <a:latin typeface="微软雅黑" panose="020B0503020204020204" pitchFamily="34" charset="-122"/>
                <a:ea typeface="微软雅黑" panose="020B0503020204020204" pitchFamily="34" charset="-122"/>
              </a:rPr>
              <a:t>短路耐量折中的改善</a:t>
            </a:r>
            <a:endParaRPr kumimoji="1" lang="ja-JP" altLang="en-US" dirty="0">
              <a:latin typeface="微软雅黑" panose="020B0503020204020204" pitchFamily="34" charset="-122"/>
              <a:ea typeface="微软雅黑" panose="020B0503020204020204" pitchFamily="34" charset="-122"/>
            </a:endParaRPr>
          </a:p>
        </p:txBody>
      </p:sp>
      <p:sp>
        <p:nvSpPr>
          <p:cNvPr id="81" name="正方形/長方形 80">
            <a:extLst>
              <a:ext uri="{FF2B5EF4-FFF2-40B4-BE49-F238E27FC236}">
                <a16:creationId xmlns:a16="http://schemas.microsoft.com/office/drawing/2014/main" id="{86253075-8DD3-4269-9D78-C96C69E82493}"/>
              </a:ext>
            </a:extLst>
          </p:cNvPr>
          <p:cNvSpPr/>
          <p:nvPr/>
        </p:nvSpPr>
        <p:spPr>
          <a:xfrm>
            <a:off x="0" y="-2566"/>
            <a:ext cx="2160000" cy="281649"/>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高</a:t>
            </a:r>
            <a:r>
              <a:rPr lang="zh-CN"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可靠性</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415240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E5A4F3F5-10B9-442A-8320-327DF66EF75D}"/>
              </a:ext>
            </a:extLst>
          </p:cNvPr>
          <p:cNvSpPr/>
          <p:nvPr/>
        </p:nvSpPr>
        <p:spPr>
          <a:xfrm>
            <a:off x="0" y="3104945"/>
            <a:ext cx="11825056" cy="2454081"/>
          </a:xfrm>
          <a:prstGeom prst="rect">
            <a:avLst/>
          </a:prstGeom>
          <a:solidFill>
            <a:schemeClr val="tx1">
              <a:lumMod val="85000"/>
              <a:lumOff val="1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 name="タイトル 1"/>
          <p:cNvSpPr>
            <a:spLocks noGrp="1"/>
          </p:cNvSpPr>
          <p:nvPr>
            <p:ph type="title"/>
          </p:nvPr>
        </p:nvSpPr>
        <p:spPr/>
        <p:txBody>
          <a:bodyPr/>
          <a:lstStyle/>
          <a:p>
            <a:r>
              <a:rPr lang="en-US" altLang="ja-JP" dirty="0">
                <a:latin typeface="微软雅黑" panose="020B0503020204020204" pitchFamily="34" charset="-122"/>
                <a:ea typeface="微软雅黑" panose="020B0503020204020204" pitchFamily="34" charset="-122"/>
              </a:rPr>
              <a:t>ROHM SiC </a:t>
            </a:r>
            <a:r>
              <a:rPr lang="en-US" altLang="zh-CN" dirty="0">
                <a:latin typeface="微软雅黑" panose="020B0503020204020204" pitchFamily="34" charset="-122"/>
                <a:ea typeface="微软雅黑" panose="020B0503020204020204" pitchFamily="34" charset="-122"/>
              </a:rPr>
              <a:t>Device </a:t>
            </a:r>
            <a:r>
              <a:rPr lang="zh-CN" altLang="en-US" dirty="0">
                <a:latin typeface="微软雅黑" panose="020B0503020204020204" pitchFamily="34" charset="-122"/>
                <a:ea typeface="微软雅黑" panose="020B0503020204020204" pitchFamily="34" charset="-122"/>
              </a:rPr>
              <a:t>开发履历</a:t>
            </a:r>
            <a:endParaRPr kumimoji="1" lang="ja-JP" altLang="en-US" dirty="0">
              <a:latin typeface="微软雅黑" panose="020B0503020204020204" pitchFamily="34" charset="-122"/>
              <a:ea typeface="微软雅黑" panose="020B0503020204020204" pitchFamily="34" charset="-122"/>
            </a:endParaRPr>
          </a:p>
        </p:txBody>
      </p:sp>
      <p:sp>
        <p:nvSpPr>
          <p:cNvPr id="32" name="コンテンツ プレースホルダー 2">
            <a:extLst>
              <a:ext uri="{FF2B5EF4-FFF2-40B4-BE49-F238E27FC236}">
                <a16:creationId xmlns:a16="http://schemas.microsoft.com/office/drawing/2014/main" id="{B6F39849-7151-40BD-AC93-C5F531F535C7}"/>
              </a:ext>
            </a:extLst>
          </p:cNvPr>
          <p:cNvSpPr txBox="1">
            <a:spLocks/>
          </p:cNvSpPr>
          <p:nvPr/>
        </p:nvSpPr>
        <p:spPr bwMode="auto">
          <a:xfrm>
            <a:off x="1295403" y="1365264"/>
            <a:ext cx="8851362" cy="646331"/>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lgn="ctr"/>
            <a:r>
              <a:rPr lang="zh-CN" altLang="en-US" sz="3600" b="1" kern="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做为</a:t>
            </a:r>
            <a:r>
              <a:rPr lang="en-US" altLang="zh-CN" sz="3600" b="1" kern="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SiC</a:t>
            </a:r>
            <a:r>
              <a:rPr lang="zh-CN" altLang="en-US" sz="3600" b="1" kern="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的领先公司引导世界</a:t>
            </a:r>
            <a:endParaRPr lang="en-US" altLang="ja-JP" sz="3600" b="1" kern="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正方形/長方形 2">
            <a:extLst>
              <a:ext uri="{FF2B5EF4-FFF2-40B4-BE49-F238E27FC236}">
                <a16:creationId xmlns:a16="http://schemas.microsoft.com/office/drawing/2014/main" id="{619CA663-4967-469D-A68F-CAE35B8C6A5F}"/>
              </a:ext>
            </a:extLst>
          </p:cNvPr>
          <p:cNvSpPr/>
          <p:nvPr/>
        </p:nvSpPr>
        <p:spPr>
          <a:xfrm>
            <a:off x="0" y="4089251"/>
            <a:ext cx="10416480" cy="864000"/>
          </a:xfrm>
          <a:prstGeom prst="rect">
            <a:avLst/>
          </a:prstGeom>
          <a:gradFill flip="none" rotWithShape="1">
            <a:gsLst>
              <a:gs pos="0">
                <a:schemeClr val="tx2">
                  <a:lumMod val="75000"/>
                </a:schemeClr>
              </a:gs>
              <a:gs pos="46000">
                <a:schemeClr val="bg2">
                  <a:lumMod val="90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 name="二等辺三角形 3">
            <a:extLst>
              <a:ext uri="{FF2B5EF4-FFF2-40B4-BE49-F238E27FC236}">
                <a16:creationId xmlns:a16="http://schemas.microsoft.com/office/drawing/2014/main" id="{16D4D61B-1B32-43ED-BCE5-7E1736DA1EC0}"/>
              </a:ext>
            </a:extLst>
          </p:cNvPr>
          <p:cNvSpPr/>
          <p:nvPr/>
        </p:nvSpPr>
        <p:spPr>
          <a:xfrm>
            <a:off x="10416480" y="4089251"/>
            <a:ext cx="936104" cy="864000"/>
          </a:xfrm>
          <a:prstGeom prst="triangle">
            <a:avLst>
              <a:gd name="adj" fmla="val 0"/>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5" name="楕円 74">
            <a:extLst>
              <a:ext uri="{FF2B5EF4-FFF2-40B4-BE49-F238E27FC236}">
                <a16:creationId xmlns:a16="http://schemas.microsoft.com/office/drawing/2014/main" id="{43A21FD3-1B7E-4E62-8C1E-4806F48BB68C}"/>
              </a:ext>
            </a:extLst>
          </p:cNvPr>
          <p:cNvSpPr/>
          <p:nvPr/>
        </p:nvSpPr>
        <p:spPr>
          <a:xfrm>
            <a:off x="3154923" y="4305275"/>
            <a:ext cx="432000" cy="432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6" name="テキスト ボックス 75">
            <a:extLst>
              <a:ext uri="{FF2B5EF4-FFF2-40B4-BE49-F238E27FC236}">
                <a16:creationId xmlns:a16="http://schemas.microsoft.com/office/drawing/2014/main" id="{5DB129E7-22D7-4C2B-9B2D-CC42F9B5A8AC}"/>
              </a:ext>
            </a:extLst>
          </p:cNvPr>
          <p:cNvSpPr txBox="1"/>
          <p:nvPr/>
        </p:nvSpPr>
        <p:spPr>
          <a:xfrm>
            <a:off x="3022109" y="4529973"/>
            <a:ext cx="755335" cy="369332"/>
          </a:xfrm>
          <a:prstGeom prst="rect">
            <a:avLst/>
          </a:prstGeom>
          <a:noFill/>
        </p:spPr>
        <p:txBody>
          <a:bodyPr wrap="none" rtlCol="0">
            <a:spAutoFit/>
          </a:bodyPr>
          <a:lstStyle/>
          <a:p>
            <a:pPr algn="l">
              <a:spcBef>
                <a:spcPts val="400"/>
              </a:spcBef>
            </a:pPr>
            <a:r>
              <a:rPr kumimoji="1" lang="en-US" altLang="ja-JP" sz="1800" b="1" dirty="0">
                <a:latin typeface="微软雅黑" panose="020B0503020204020204" pitchFamily="34" charset="-122"/>
                <a:ea typeface="微软雅黑" panose="020B0503020204020204" pitchFamily="34" charset="-122"/>
                <a:cs typeface="メイリオ" panose="020B0604030504040204" pitchFamily="50" charset="-128"/>
              </a:rPr>
              <a:t>2004</a:t>
            </a:r>
            <a:endParaRPr kumimoji="1" lang="ja-JP" altLang="en-US" sz="18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 name="テキスト ボックス 6">
            <a:extLst>
              <a:ext uri="{FF2B5EF4-FFF2-40B4-BE49-F238E27FC236}">
                <a16:creationId xmlns:a16="http://schemas.microsoft.com/office/drawing/2014/main" id="{447DF2BF-AC19-446C-89BF-3D7CBAEA7693}"/>
              </a:ext>
            </a:extLst>
          </p:cNvPr>
          <p:cNvSpPr txBox="1"/>
          <p:nvPr/>
        </p:nvSpPr>
        <p:spPr>
          <a:xfrm>
            <a:off x="162873" y="3459915"/>
            <a:ext cx="1901098" cy="461665"/>
          </a:xfrm>
          <a:prstGeom prst="rect">
            <a:avLst/>
          </a:prstGeom>
          <a:noFill/>
        </p:spPr>
        <p:txBody>
          <a:bodyPr wrap="none" rtlCol="0">
            <a:spAutoFit/>
          </a:bodyPr>
          <a:lstStyle/>
          <a:p>
            <a:pPr algn="l">
              <a:spcBef>
                <a:spcPts val="400"/>
              </a:spcBef>
            </a:pP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开始</a:t>
            </a: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SiC SBD/MOSFET</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基础研究</a:t>
            </a:r>
            <a:endParaRPr kumimoji="1"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9" name="直線コネクタ 8">
            <a:extLst>
              <a:ext uri="{FF2B5EF4-FFF2-40B4-BE49-F238E27FC236}">
                <a16:creationId xmlns:a16="http://schemas.microsoft.com/office/drawing/2014/main" id="{F054943E-F23A-4485-84DC-7E6D2A9E1F3A}"/>
              </a:ext>
            </a:extLst>
          </p:cNvPr>
          <p:cNvCxnSpPr>
            <a:cxnSpLocks/>
          </p:cNvCxnSpPr>
          <p:nvPr/>
        </p:nvCxnSpPr>
        <p:spPr>
          <a:xfrm>
            <a:off x="237067" y="3900659"/>
            <a:ext cx="14056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27F312F0-24C7-481D-A4BD-398A1438F194}"/>
              </a:ext>
            </a:extLst>
          </p:cNvPr>
          <p:cNvCxnSpPr>
            <a:cxnSpLocks/>
          </p:cNvCxnSpPr>
          <p:nvPr/>
        </p:nvCxnSpPr>
        <p:spPr>
          <a:xfrm>
            <a:off x="1631504" y="3899067"/>
            <a:ext cx="396000" cy="4694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67BE4DCC-CD15-4B9D-A278-C9C53E48608C}"/>
              </a:ext>
            </a:extLst>
          </p:cNvPr>
          <p:cNvSpPr txBox="1"/>
          <p:nvPr/>
        </p:nvSpPr>
        <p:spPr>
          <a:xfrm>
            <a:off x="1761140" y="3522827"/>
            <a:ext cx="1342034" cy="461665"/>
          </a:xfrm>
          <a:prstGeom prst="rect">
            <a:avLst/>
          </a:prstGeom>
          <a:noFill/>
        </p:spPr>
        <p:txBody>
          <a:bodyPr wrap="none" rtlCol="0">
            <a:spAutoFit/>
          </a:bodyPr>
          <a:lstStyle/>
          <a:p>
            <a:pPr algn="l">
              <a:spcBef>
                <a:spcPts val="400"/>
              </a:spcBef>
            </a:pP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a:t>
            </a: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SiC</a:t>
            </a: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MOSFET</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原型开发</a:t>
            </a:r>
            <a:endParaRPr kumimoji="1"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85" name="直線コネクタ 84">
            <a:extLst>
              <a:ext uri="{FF2B5EF4-FFF2-40B4-BE49-F238E27FC236}">
                <a16:creationId xmlns:a16="http://schemas.microsoft.com/office/drawing/2014/main" id="{3162F262-1181-40F5-AB27-C0E1F9281F48}"/>
              </a:ext>
            </a:extLst>
          </p:cNvPr>
          <p:cNvCxnSpPr>
            <a:cxnSpLocks/>
          </p:cNvCxnSpPr>
          <p:nvPr/>
        </p:nvCxnSpPr>
        <p:spPr>
          <a:xfrm>
            <a:off x="1862287" y="3963523"/>
            <a:ext cx="111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05C90447-4E83-4566-A7EF-FD77CC54BD7D}"/>
              </a:ext>
            </a:extLst>
          </p:cNvPr>
          <p:cNvCxnSpPr>
            <a:cxnSpLocks/>
          </p:cNvCxnSpPr>
          <p:nvPr/>
        </p:nvCxnSpPr>
        <p:spPr>
          <a:xfrm>
            <a:off x="2980941" y="3962399"/>
            <a:ext cx="360000" cy="36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9" name="楕円 138">
            <a:extLst>
              <a:ext uri="{FF2B5EF4-FFF2-40B4-BE49-F238E27FC236}">
                <a16:creationId xmlns:a16="http://schemas.microsoft.com/office/drawing/2014/main" id="{496DE0A6-0907-4D69-A1DE-D83F2A74CC8B}"/>
              </a:ext>
            </a:extLst>
          </p:cNvPr>
          <p:cNvSpPr/>
          <p:nvPr/>
        </p:nvSpPr>
        <p:spPr>
          <a:xfrm>
            <a:off x="4091027" y="4305275"/>
            <a:ext cx="432000" cy="432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0" name="テキスト ボックス 139">
            <a:extLst>
              <a:ext uri="{FF2B5EF4-FFF2-40B4-BE49-F238E27FC236}">
                <a16:creationId xmlns:a16="http://schemas.microsoft.com/office/drawing/2014/main" id="{2B3DFB7D-21B2-437C-A08B-11B600A68A59}"/>
              </a:ext>
            </a:extLst>
          </p:cNvPr>
          <p:cNvSpPr txBox="1"/>
          <p:nvPr/>
        </p:nvSpPr>
        <p:spPr>
          <a:xfrm>
            <a:off x="3814197" y="4529973"/>
            <a:ext cx="755335" cy="369332"/>
          </a:xfrm>
          <a:prstGeom prst="rect">
            <a:avLst/>
          </a:prstGeom>
          <a:noFill/>
        </p:spPr>
        <p:txBody>
          <a:bodyPr wrap="none" rtlCol="0">
            <a:spAutoFit/>
          </a:bodyPr>
          <a:lstStyle/>
          <a:p>
            <a:pPr algn="l">
              <a:spcBef>
                <a:spcPts val="400"/>
              </a:spcBef>
            </a:pPr>
            <a:r>
              <a:rPr kumimoji="1" lang="en-US" altLang="ja-JP" sz="1800" b="1" dirty="0">
                <a:latin typeface="微软雅黑" panose="020B0503020204020204" pitchFamily="34" charset="-122"/>
                <a:ea typeface="微软雅黑" panose="020B0503020204020204" pitchFamily="34" charset="-122"/>
                <a:cs typeface="メイリオ" panose="020B0604030504040204" pitchFamily="50" charset="-128"/>
              </a:rPr>
              <a:t>2007</a:t>
            </a:r>
            <a:endParaRPr kumimoji="1" lang="ja-JP" altLang="en-US" sz="1800" b="1" dirty="0">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41" name="直線コネクタ 140">
            <a:extLst>
              <a:ext uri="{FF2B5EF4-FFF2-40B4-BE49-F238E27FC236}">
                <a16:creationId xmlns:a16="http://schemas.microsoft.com/office/drawing/2014/main" id="{9FB69B9A-4E0D-411B-8CDC-024E3C0361CC}"/>
              </a:ext>
            </a:extLst>
          </p:cNvPr>
          <p:cNvCxnSpPr>
            <a:cxnSpLocks/>
          </p:cNvCxnSpPr>
          <p:nvPr/>
        </p:nvCxnSpPr>
        <p:spPr>
          <a:xfrm>
            <a:off x="2540992" y="5079075"/>
            <a:ext cx="21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テキスト ボックス 147">
            <a:extLst>
              <a:ext uri="{FF2B5EF4-FFF2-40B4-BE49-F238E27FC236}">
                <a16:creationId xmlns:a16="http://schemas.microsoft.com/office/drawing/2014/main" id="{79267607-1240-4241-8FA3-63BDCF54D384}"/>
              </a:ext>
            </a:extLst>
          </p:cNvPr>
          <p:cNvSpPr txBox="1"/>
          <p:nvPr/>
        </p:nvSpPr>
        <p:spPr>
          <a:xfrm>
            <a:off x="2446197" y="5097363"/>
            <a:ext cx="2794355" cy="461665"/>
          </a:xfrm>
          <a:prstGeom prst="rect">
            <a:avLst/>
          </a:prstGeom>
          <a:noFill/>
        </p:spPr>
        <p:txBody>
          <a:bodyPr wrap="none" rtlCol="0">
            <a:spAutoFit/>
          </a:bodyPr>
          <a:lstStyle/>
          <a:p>
            <a:pPr algn="l">
              <a:spcBef>
                <a:spcPts val="400"/>
              </a:spcBef>
            </a:pP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a:t>
            </a:r>
            <a:r>
              <a:rPr lang="en-US" altLang="zh-CN"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ROHM</a:t>
            </a: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京都大学</a:t>
            </a: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东京</a:t>
            </a:r>
            <a:r>
              <a:rPr lang="en-US" altLang="zh-CN"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Electron</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发表</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SiC </a:t>
            </a:r>
            <a:r>
              <a:rPr lang="en-US" altLang="zh-CN"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EPI</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膜量产技术</a:t>
            </a:r>
            <a:endParaRPr kumimoji="1"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49" name="直線コネクタ 148">
            <a:extLst>
              <a:ext uri="{FF2B5EF4-FFF2-40B4-BE49-F238E27FC236}">
                <a16:creationId xmlns:a16="http://schemas.microsoft.com/office/drawing/2014/main" id="{CF2BC4FF-FBAF-40DD-A98F-D7294600DA15}"/>
              </a:ext>
            </a:extLst>
          </p:cNvPr>
          <p:cNvCxnSpPr>
            <a:cxnSpLocks/>
          </p:cNvCxnSpPr>
          <p:nvPr/>
        </p:nvCxnSpPr>
        <p:spPr>
          <a:xfrm flipH="1" flipV="1">
            <a:off x="4426809" y="4714639"/>
            <a:ext cx="324000" cy="36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0" name="楕円 149">
            <a:extLst>
              <a:ext uri="{FF2B5EF4-FFF2-40B4-BE49-F238E27FC236}">
                <a16:creationId xmlns:a16="http://schemas.microsoft.com/office/drawing/2014/main" id="{F89391FD-2681-457E-B691-09CC221CD5D6}"/>
              </a:ext>
            </a:extLst>
          </p:cNvPr>
          <p:cNvSpPr/>
          <p:nvPr/>
        </p:nvSpPr>
        <p:spPr>
          <a:xfrm>
            <a:off x="4955123" y="4305275"/>
            <a:ext cx="432000" cy="432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1" name="テキスト ボックス 150">
            <a:extLst>
              <a:ext uri="{FF2B5EF4-FFF2-40B4-BE49-F238E27FC236}">
                <a16:creationId xmlns:a16="http://schemas.microsoft.com/office/drawing/2014/main" id="{BC6CE1D3-3D0B-4E62-A18D-F2BB1B5663D7}"/>
              </a:ext>
            </a:extLst>
          </p:cNvPr>
          <p:cNvSpPr txBox="1"/>
          <p:nvPr/>
        </p:nvSpPr>
        <p:spPr>
          <a:xfrm>
            <a:off x="4606285" y="4529973"/>
            <a:ext cx="755335" cy="369332"/>
          </a:xfrm>
          <a:prstGeom prst="rect">
            <a:avLst/>
          </a:prstGeom>
          <a:noFill/>
        </p:spPr>
        <p:txBody>
          <a:bodyPr wrap="none" rtlCol="0">
            <a:spAutoFit/>
          </a:bodyPr>
          <a:lstStyle/>
          <a:p>
            <a:pPr algn="l">
              <a:spcBef>
                <a:spcPts val="400"/>
              </a:spcBef>
            </a:pPr>
            <a:r>
              <a:rPr kumimoji="1" lang="en-US" altLang="ja-JP" sz="1800" b="1" dirty="0">
                <a:latin typeface="微软雅黑" panose="020B0503020204020204" pitchFamily="34" charset="-122"/>
                <a:ea typeface="微软雅黑" panose="020B0503020204020204" pitchFamily="34" charset="-122"/>
                <a:cs typeface="メイリオ" panose="020B0604030504040204" pitchFamily="50" charset="-128"/>
              </a:rPr>
              <a:t>2009</a:t>
            </a:r>
            <a:endParaRPr kumimoji="1" lang="ja-JP" altLang="en-US" sz="18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2" name="楕円 151">
            <a:extLst>
              <a:ext uri="{FF2B5EF4-FFF2-40B4-BE49-F238E27FC236}">
                <a16:creationId xmlns:a16="http://schemas.microsoft.com/office/drawing/2014/main" id="{3C968589-2586-4705-A736-5944DC55BB36}"/>
              </a:ext>
            </a:extLst>
          </p:cNvPr>
          <p:cNvSpPr/>
          <p:nvPr/>
        </p:nvSpPr>
        <p:spPr>
          <a:xfrm>
            <a:off x="5603195" y="4305275"/>
            <a:ext cx="432000" cy="432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3" name="テキスト ボックス 152">
            <a:extLst>
              <a:ext uri="{FF2B5EF4-FFF2-40B4-BE49-F238E27FC236}">
                <a16:creationId xmlns:a16="http://schemas.microsoft.com/office/drawing/2014/main" id="{6A01D945-0654-4D1F-A627-6B859E57FFFC}"/>
              </a:ext>
            </a:extLst>
          </p:cNvPr>
          <p:cNvSpPr txBox="1"/>
          <p:nvPr/>
        </p:nvSpPr>
        <p:spPr>
          <a:xfrm>
            <a:off x="5447928" y="4529973"/>
            <a:ext cx="755335" cy="369332"/>
          </a:xfrm>
          <a:prstGeom prst="rect">
            <a:avLst/>
          </a:prstGeom>
          <a:noFill/>
        </p:spPr>
        <p:txBody>
          <a:bodyPr wrap="none" rtlCol="0">
            <a:spAutoFit/>
          </a:bodyPr>
          <a:lstStyle/>
          <a:p>
            <a:pPr algn="l">
              <a:spcBef>
                <a:spcPts val="400"/>
              </a:spcBef>
            </a:pPr>
            <a:r>
              <a:rPr kumimoji="1" lang="en-US" altLang="ja-JP" sz="1800" b="1" dirty="0">
                <a:latin typeface="微软雅黑" panose="020B0503020204020204" pitchFamily="34" charset="-122"/>
                <a:ea typeface="微软雅黑" panose="020B0503020204020204" pitchFamily="34" charset="-122"/>
                <a:cs typeface="メイリオ" panose="020B0604030504040204" pitchFamily="50" charset="-128"/>
              </a:rPr>
              <a:t>2010</a:t>
            </a:r>
            <a:endParaRPr kumimoji="1" lang="ja-JP" altLang="en-US" sz="18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5" name="楕円 154">
            <a:extLst>
              <a:ext uri="{FF2B5EF4-FFF2-40B4-BE49-F238E27FC236}">
                <a16:creationId xmlns:a16="http://schemas.microsoft.com/office/drawing/2014/main" id="{87B35170-BACB-4F5F-847D-5A8DE0CB46E5}"/>
              </a:ext>
            </a:extLst>
          </p:cNvPr>
          <p:cNvSpPr/>
          <p:nvPr/>
        </p:nvSpPr>
        <p:spPr>
          <a:xfrm>
            <a:off x="6345728" y="4305275"/>
            <a:ext cx="432000" cy="432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3" name="テキスト ボックス 162">
            <a:extLst>
              <a:ext uri="{FF2B5EF4-FFF2-40B4-BE49-F238E27FC236}">
                <a16:creationId xmlns:a16="http://schemas.microsoft.com/office/drawing/2014/main" id="{83FB3EC2-E00A-466C-BA52-8F7C3F423490}"/>
              </a:ext>
            </a:extLst>
          </p:cNvPr>
          <p:cNvSpPr txBox="1"/>
          <p:nvPr/>
        </p:nvSpPr>
        <p:spPr>
          <a:xfrm>
            <a:off x="6190461" y="4529973"/>
            <a:ext cx="755335" cy="369332"/>
          </a:xfrm>
          <a:prstGeom prst="rect">
            <a:avLst/>
          </a:prstGeom>
          <a:noFill/>
        </p:spPr>
        <p:txBody>
          <a:bodyPr wrap="none" rtlCol="0">
            <a:spAutoFit/>
          </a:bodyPr>
          <a:lstStyle/>
          <a:p>
            <a:pPr algn="l">
              <a:spcBef>
                <a:spcPts val="400"/>
              </a:spcBef>
            </a:pPr>
            <a:r>
              <a:rPr kumimoji="1" lang="en-US" altLang="ja-JP" sz="1800" b="1" dirty="0">
                <a:latin typeface="微软雅黑" panose="020B0503020204020204" pitchFamily="34" charset="-122"/>
                <a:ea typeface="微软雅黑" panose="020B0503020204020204" pitchFamily="34" charset="-122"/>
                <a:cs typeface="メイリオ" panose="020B0604030504040204" pitchFamily="50" charset="-128"/>
              </a:rPr>
              <a:t>2012</a:t>
            </a:r>
            <a:endParaRPr kumimoji="1" lang="ja-JP" altLang="en-US" sz="1800" b="1" dirty="0">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64" name="図 163">
            <a:extLst>
              <a:ext uri="{FF2B5EF4-FFF2-40B4-BE49-F238E27FC236}">
                <a16:creationId xmlns:a16="http://schemas.microsoft.com/office/drawing/2014/main" id="{78BEE1A8-2C3E-40C5-8D8C-862CCB54FC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3443" y="5501989"/>
            <a:ext cx="761889" cy="7200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165" name="図 164">
            <a:extLst>
              <a:ext uri="{FF2B5EF4-FFF2-40B4-BE49-F238E27FC236}">
                <a16:creationId xmlns:a16="http://schemas.microsoft.com/office/drawing/2014/main" id="{C45D1793-92AC-4157-86AF-F7B9CA09AB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4172" y="5671689"/>
            <a:ext cx="571418" cy="5400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166" name="図 165">
            <a:extLst>
              <a:ext uri="{FF2B5EF4-FFF2-40B4-BE49-F238E27FC236}">
                <a16:creationId xmlns:a16="http://schemas.microsoft.com/office/drawing/2014/main" id="{629AC174-6503-4E75-92B8-E0BEB278D3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986" y="5856039"/>
            <a:ext cx="380018" cy="360000"/>
          </a:xfrm>
          <a:prstGeom prst="rect">
            <a:avLst/>
          </a:prstGeom>
          <a:effectLst>
            <a:outerShdw blurRad="76200" dir="18900000" sy="23000" kx="-1200000" algn="bl" rotWithShape="0">
              <a:prstClr val="black">
                <a:alpha val="20000"/>
              </a:prstClr>
            </a:outerShdw>
            <a:reflection blurRad="6350" stA="50000" endA="300" endPos="90000" dir="5400000" sy="-100000" algn="bl" rotWithShape="0"/>
          </a:effectLst>
        </p:spPr>
      </p:pic>
      <p:pic>
        <p:nvPicPr>
          <p:cNvPr id="167" name="図 166">
            <a:extLst>
              <a:ext uri="{FF2B5EF4-FFF2-40B4-BE49-F238E27FC236}">
                <a16:creationId xmlns:a16="http://schemas.microsoft.com/office/drawing/2014/main" id="{44F3CBBB-FE82-4328-A7DB-09FC6A79C8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4862" y="5135064"/>
            <a:ext cx="1142825" cy="10800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168" name="Picture 10">
            <a:extLst>
              <a:ext uri="{FF2B5EF4-FFF2-40B4-BE49-F238E27FC236}">
                <a16:creationId xmlns:a16="http://schemas.microsoft.com/office/drawing/2014/main" id="{D5A53B91-ECDE-4A28-B748-F95C3B4E662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14" t="6396" r="13203" b="7331"/>
          <a:stretch/>
        </p:blipFill>
        <p:spPr bwMode="auto">
          <a:xfrm>
            <a:off x="1869105" y="2397205"/>
            <a:ext cx="1136631"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楕円 4">
            <a:extLst>
              <a:ext uri="{FF2B5EF4-FFF2-40B4-BE49-F238E27FC236}">
                <a16:creationId xmlns:a16="http://schemas.microsoft.com/office/drawing/2014/main" id="{F909EB1D-BF05-4554-90ED-AAC5A19A8281}"/>
              </a:ext>
            </a:extLst>
          </p:cNvPr>
          <p:cNvSpPr/>
          <p:nvPr/>
        </p:nvSpPr>
        <p:spPr>
          <a:xfrm>
            <a:off x="1858779" y="4305275"/>
            <a:ext cx="432000" cy="432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 name="テキスト ボックス 5">
            <a:extLst>
              <a:ext uri="{FF2B5EF4-FFF2-40B4-BE49-F238E27FC236}">
                <a16:creationId xmlns:a16="http://schemas.microsoft.com/office/drawing/2014/main" id="{FD508494-4DF0-4634-BC37-5B3A50CF1A5F}"/>
              </a:ext>
            </a:extLst>
          </p:cNvPr>
          <p:cNvSpPr txBox="1"/>
          <p:nvPr/>
        </p:nvSpPr>
        <p:spPr>
          <a:xfrm>
            <a:off x="1725965" y="4529973"/>
            <a:ext cx="755335" cy="369332"/>
          </a:xfrm>
          <a:prstGeom prst="rect">
            <a:avLst/>
          </a:prstGeom>
          <a:noFill/>
        </p:spPr>
        <p:txBody>
          <a:bodyPr wrap="none" rtlCol="0">
            <a:spAutoFit/>
          </a:bodyPr>
          <a:lstStyle/>
          <a:p>
            <a:pPr algn="l">
              <a:spcBef>
                <a:spcPts val="400"/>
              </a:spcBef>
            </a:pPr>
            <a:r>
              <a:rPr kumimoji="1" lang="en-US" altLang="ja-JP" sz="1800" b="1" dirty="0">
                <a:latin typeface="微软雅黑" panose="020B0503020204020204" pitchFamily="34" charset="-122"/>
                <a:ea typeface="微软雅黑" panose="020B0503020204020204" pitchFamily="34" charset="-122"/>
                <a:cs typeface="メイリオ" panose="020B0604030504040204" pitchFamily="50" charset="-128"/>
              </a:rPr>
              <a:t>2000</a:t>
            </a:r>
            <a:endParaRPr kumimoji="1" lang="ja-JP" altLang="en-US" sz="18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9" name="楕円 168">
            <a:extLst>
              <a:ext uri="{FF2B5EF4-FFF2-40B4-BE49-F238E27FC236}">
                <a16:creationId xmlns:a16="http://schemas.microsoft.com/office/drawing/2014/main" id="{7E6C9777-BF79-4BB0-92FE-2C6403256D9B}"/>
              </a:ext>
            </a:extLst>
          </p:cNvPr>
          <p:cNvSpPr/>
          <p:nvPr/>
        </p:nvSpPr>
        <p:spPr>
          <a:xfrm>
            <a:off x="9863753" y="4305275"/>
            <a:ext cx="432000" cy="432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0" name="テキスト ボックス 169">
            <a:extLst>
              <a:ext uri="{FF2B5EF4-FFF2-40B4-BE49-F238E27FC236}">
                <a16:creationId xmlns:a16="http://schemas.microsoft.com/office/drawing/2014/main" id="{9F2F754A-DB1D-4955-83D2-7D4786C72514}"/>
              </a:ext>
            </a:extLst>
          </p:cNvPr>
          <p:cNvSpPr txBox="1"/>
          <p:nvPr/>
        </p:nvSpPr>
        <p:spPr>
          <a:xfrm>
            <a:off x="9708486" y="4529973"/>
            <a:ext cx="755335" cy="369332"/>
          </a:xfrm>
          <a:prstGeom prst="rect">
            <a:avLst/>
          </a:prstGeom>
          <a:noFill/>
        </p:spPr>
        <p:txBody>
          <a:bodyPr wrap="none" rtlCol="0">
            <a:spAutoFit/>
          </a:bodyPr>
          <a:lstStyle/>
          <a:p>
            <a:pPr algn="l">
              <a:spcBef>
                <a:spcPts val="400"/>
              </a:spcBef>
            </a:pPr>
            <a:r>
              <a:rPr kumimoji="1" lang="en-US" altLang="ja-JP" sz="1800" b="1" dirty="0">
                <a:latin typeface="微软雅黑" panose="020B0503020204020204" pitchFamily="34" charset="-122"/>
                <a:ea typeface="微软雅黑" panose="020B0503020204020204" pitchFamily="34" charset="-122"/>
                <a:cs typeface="メイリオ" panose="020B0604030504040204" pitchFamily="50" charset="-128"/>
              </a:rPr>
              <a:t>20</a:t>
            </a:r>
            <a:r>
              <a:rPr lang="en-US" altLang="ja-JP" sz="1800" b="1" dirty="0">
                <a:latin typeface="微软雅黑" panose="020B0503020204020204" pitchFamily="34" charset="-122"/>
                <a:ea typeface="微软雅黑" panose="020B0503020204020204" pitchFamily="34" charset="-122"/>
                <a:cs typeface="メイリオ" panose="020B0604030504040204" pitchFamily="50" charset="-128"/>
              </a:rPr>
              <a:t>21</a:t>
            </a:r>
            <a:endParaRPr kumimoji="1" lang="ja-JP" altLang="en-US" sz="1800" b="1" dirty="0">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71" name="直線コネクタ 170">
            <a:extLst>
              <a:ext uri="{FF2B5EF4-FFF2-40B4-BE49-F238E27FC236}">
                <a16:creationId xmlns:a16="http://schemas.microsoft.com/office/drawing/2014/main" id="{4C573354-5C7C-45C8-8357-B11F688EEFEC}"/>
              </a:ext>
            </a:extLst>
          </p:cNvPr>
          <p:cNvCxnSpPr>
            <a:cxnSpLocks/>
          </p:cNvCxnSpPr>
          <p:nvPr/>
        </p:nvCxnSpPr>
        <p:spPr>
          <a:xfrm flipV="1">
            <a:off x="10056384" y="3807510"/>
            <a:ext cx="90381" cy="50250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7D8844C2-6120-46CE-B053-3C92A47CF673}"/>
              </a:ext>
            </a:extLst>
          </p:cNvPr>
          <p:cNvCxnSpPr>
            <a:cxnSpLocks/>
          </p:cNvCxnSpPr>
          <p:nvPr/>
        </p:nvCxnSpPr>
        <p:spPr>
          <a:xfrm>
            <a:off x="10144726" y="3810973"/>
            <a:ext cx="140259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3" name="テキスト ボックス 172">
            <a:extLst>
              <a:ext uri="{FF2B5EF4-FFF2-40B4-BE49-F238E27FC236}">
                <a16:creationId xmlns:a16="http://schemas.microsoft.com/office/drawing/2014/main" id="{831A6582-00F3-4043-976D-62F822E9A87A}"/>
              </a:ext>
            </a:extLst>
          </p:cNvPr>
          <p:cNvSpPr txBox="1"/>
          <p:nvPr/>
        </p:nvSpPr>
        <p:spPr>
          <a:xfrm>
            <a:off x="10019718" y="3352772"/>
            <a:ext cx="1543564" cy="461665"/>
          </a:xfrm>
          <a:prstGeom prst="rect">
            <a:avLst/>
          </a:prstGeom>
          <a:noFill/>
        </p:spPr>
        <p:txBody>
          <a:bodyPr wrap="none" rtlCol="0">
            <a:spAutoFit/>
          </a:bodyPr>
          <a:lstStyle/>
          <a:p>
            <a:pPr algn="l">
              <a:spcBef>
                <a:spcPts val="400"/>
              </a:spcBef>
            </a:pP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第</a:t>
            </a:r>
            <a:r>
              <a:rPr lang="en-US" altLang="zh-CN"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4</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代</a:t>
            </a:r>
            <a:r>
              <a:rPr lang="en-US" altLang="zh-CN"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Trench</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构造</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MOSFET</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开发</a:t>
            </a:r>
            <a:endParaRPr kumimoji="1"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4" name="楕円 173">
            <a:extLst>
              <a:ext uri="{FF2B5EF4-FFF2-40B4-BE49-F238E27FC236}">
                <a16:creationId xmlns:a16="http://schemas.microsoft.com/office/drawing/2014/main" id="{39D4C97C-3743-460F-B1EC-DDAFA2A9CF55}"/>
              </a:ext>
            </a:extLst>
          </p:cNvPr>
          <p:cNvSpPr/>
          <p:nvPr/>
        </p:nvSpPr>
        <p:spPr>
          <a:xfrm>
            <a:off x="8866008" y="4305275"/>
            <a:ext cx="432000" cy="432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5" name="テキスト ボックス 174">
            <a:extLst>
              <a:ext uri="{FF2B5EF4-FFF2-40B4-BE49-F238E27FC236}">
                <a16:creationId xmlns:a16="http://schemas.microsoft.com/office/drawing/2014/main" id="{78795F72-95DE-4E67-BA5A-EBCDD2279732}"/>
              </a:ext>
            </a:extLst>
          </p:cNvPr>
          <p:cNvSpPr txBox="1"/>
          <p:nvPr/>
        </p:nvSpPr>
        <p:spPr>
          <a:xfrm>
            <a:off x="8710741" y="4529973"/>
            <a:ext cx="755335" cy="369332"/>
          </a:xfrm>
          <a:prstGeom prst="rect">
            <a:avLst/>
          </a:prstGeom>
          <a:noFill/>
        </p:spPr>
        <p:txBody>
          <a:bodyPr wrap="none" rtlCol="0">
            <a:spAutoFit/>
          </a:bodyPr>
          <a:lstStyle/>
          <a:p>
            <a:pPr algn="l">
              <a:spcBef>
                <a:spcPts val="400"/>
              </a:spcBef>
            </a:pPr>
            <a:r>
              <a:rPr kumimoji="1" lang="en-US" altLang="ja-JP" sz="1800" b="1" dirty="0">
                <a:latin typeface="微软雅黑" panose="020B0503020204020204" pitchFamily="34" charset="-122"/>
                <a:ea typeface="微软雅黑" panose="020B0503020204020204" pitchFamily="34" charset="-122"/>
                <a:cs typeface="メイリオ" panose="020B0604030504040204" pitchFamily="50" charset="-128"/>
              </a:rPr>
              <a:t>2017</a:t>
            </a:r>
          </a:p>
        </p:txBody>
      </p:sp>
      <p:cxnSp>
        <p:nvCxnSpPr>
          <p:cNvPr id="179" name="直線コネクタ 178">
            <a:extLst>
              <a:ext uri="{FF2B5EF4-FFF2-40B4-BE49-F238E27FC236}">
                <a16:creationId xmlns:a16="http://schemas.microsoft.com/office/drawing/2014/main" id="{5BD17691-65A9-4B20-8033-15495571200F}"/>
              </a:ext>
            </a:extLst>
          </p:cNvPr>
          <p:cNvCxnSpPr>
            <a:cxnSpLocks/>
          </p:cNvCxnSpPr>
          <p:nvPr/>
        </p:nvCxnSpPr>
        <p:spPr>
          <a:xfrm flipV="1">
            <a:off x="9056765" y="3820882"/>
            <a:ext cx="221528" cy="4843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0" name="テキスト ボックス 179">
            <a:extLst>
              <a:ext uri="{FF2B5EF4-FFF2-40B4-BE49-F238E27FC236}">
                <a16:creationId xmlns:a16="http://schemas.microsoft.com/office/drawing/2014/main" id="{6B867CC5-3279-46A5-AFC3-DA874D2A5C53}"/>
              </a:ext>
            </a:extLst>
          </p:cNvPr>
          <p:cNvSpPr txBox="1"/>
          <p:nvPr/>
        </p:nvSpPr>
        <p:spPr>
          <a:xfrm>
            <a:off x="8986860" y="3385284"/>
            <a:ext cx="1106393" cy="461665"/>
          </a:xfrm>
          <a:prstGeom prst="rect">
            <a:avLst/>
          </a:prstGeom>
          <a:noFill/>
        </p:spPr>
        <p:txBody>
          <a:bodyPr wrap="none" rtlCol="0">
            <a:spAutoFit/>
          </a:bodyPr>
          <a:lstStyle/>
          <a:p>
            <a:pPr algn="l">
              <a:spcBef>
                <a:spcPts val="400"/>
              </a:spcBef>
            </a:pP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▶６</a:t>
            </a:r>
            <a:r>
              <a:rPr lang="en-US" altLang="zh-CN"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inch </a:t>
            </a: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SBD</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量产开始</a:t>
            </a:r>
            <a:endParaRPr kumimoji="1"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81" name="直線コネクタ 180">
            <a:extLst>
              <a:ext uri="{FF2B5EF4-FFF2-40B4-BE49-F238E27FC236}">
                <a16:creationId xmlns:a16="http://schemas.microsoft.com/office/drawing/2014/main" id="{6B46871B-D842-477F-8EBB-757FE0D226C1}"/>
              </a:ext>
            </a:extLst>
          </p:cNvPr>
          <p:cNvCxnSpPr>
            <a:cxnSpLocks/>
          </p:cNvCxnSpPr>
          <p:nvPr/>
        </p:nvCxnSpPr>
        <p:spPr>
          <a:xfrm>
            <a:off x="9278293" y="3818073"/>
            <a:ext cx="58486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2" name="テキスト ボックス 181">
            <a:extLst>
              <a:ext uri="{FF2B5EF4-FFF2-40B4-BE49-F238E27FC236}">
                <a16:creationId xmlns:a16="http://schemas.microsoft.com/office/drawing/2014/main" id="{0D37AF74-982E-4EAF-9106-F321A9D24577}"/>
              </a:ext>
            </a:extLst>
          </p:cNvPr>
          <p:cNvSpPr txBox="1"/>
          <p:nvPr/>
        </p:nvSpPr>
        <p:spPr>
          <a:xfrm>
            <a:off x="9804384" y="5742153"/>
            <a:ext cx="752129" cy="461665"/>
          </a:xfrm>
          <a:prstGeom prst="rect">
            <a:avLst/>
          </a:prstGeom>
          <a:noFill/>
        </p:spPr>
        <p:txBody>
          <a:bodyPr wrap="none" rtlCol="0">
            <a:spAutoFit/>
          </a:bodyPr>
          <a:lstStyle/>
          <a:p>
            <a:pPr algn="l">
              <a:spcBef>
                <a:spcPts val="400"/>
              </a:spcBef>
            </a:pPr>
            <a:r>
              <a:rPr kumimoji="1" lang="en-US" altLang="ja-JP"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6</a:t>
            </a:r>
            <a:r>
              <a:rPr kumimoji="1"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inch</a:t>
            </a:r>
            <a:endParaRPr kumimoji="1" lang="ja-JP"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3" name="テキスト ボックス 182">
            <a:extLst>
              <a:ext uri="{FF2B5EF4-FFF2-40B4-BE49-F238E27FC236}">
                <a16:creationId xmlns:a16="http://schemas.microsoft.com/office/drawing/2014/main" id="{58217E24-76D7-4FD2-9364-B8CF200787E2}"/>
              </a:ext>
            </a:extLst>
          </p:cNvPr>
          <p:cNvSpPr txBox="1"/>
          <p:nvPr/>
        </p:nvSpPr>
        <p:spPr>
          <a:xfrm>
            <a:off x="7550036" y="5731455"/>
            <a:ext cx="752129" cy="461665"/>
          </a:xfrm>
          <a:prstGeom prst="rect">
            <a:avLst/>
          </a:prstGeom>
          <a:noFill/>
        </p:spPr>
        <p:txBody>
          <a:bodyPr wrap="none" rtlCol="0">
            <a:spAutoFit/>
          </a:bodyPr>
          <a:lstStyle/>
          <a:p>
            <a:pPr algn="l">
              <a:spcBef>
                <a:spcPts val="400"/>
              </a:spcBef>
            </a:pPr>
            <a:r>
              <a:rPr kumimoji="1" lang="en-US" altLang="ja-JP"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a:t>
            </a:r>
            <a:r>
              <a:rPr kumimoji="1"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inch</a:t>
            </a:r>
            <a:endParaRPr kumimoji="1" lang="ja-JP"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4" name="テキスト ボックス 183">
            <a:extLst>
              <a:ext uri="{FF2B5EF4-FFF2-40B4-BE49-F238E27FC236}">
                <a16:creationId xmlns:a16="http://schemas.microsoft.com/office/drawing/2014/main" id="{A9351038-F620-493D-B91C-401FD65B2D01}"/>
              </a:ext>
            </a:extLst>
          </p:cNvPr>
          <p:cNvSpPr txBox="1"/>
          <p:nvPr/>
        </p:nvSpPr>
        <p:spPr>
          <a:xfrm>
            <a:off x="5392275" y="5765640"/>
            <a:ext cx="752129" cy="461665"/>
          </a:xfrm>
          <a:prstGeom prst="rect">
            <a:avLst/>
          </a:prstGeom>
          <a:noFill/>
        </p:spPr>
        <p:txBody>
          <a:bodyPr wrap="none" rtlCol="0">
            <a:spAutoFit/>
          </a:bodyPr>
          <a:lstStyle/>
          <a:p>
            <a:pPr algn="l">
              <a:spcBef>
                <a:spcPts val="400"/>
              </a:spcBef>
            </a:pPr>
            <a:r>
              <a:rPr kumimoji="1" lang="en-US" altLang="ja-JP"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3</a:t>
            </a:r>
            <a:r>
              <a:rPr kumimoji="1"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inch</a:t>
            </a:r>
            <a:endParaRPr kumimoji="1" lang="ja-JP"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0" name="テキスト ボックス 189">
            <a:extLst>
              <a:ext uri="{FF2B5EF4-FFF2-40B4-BE49-F238E27FC236}">
                <a16:creationId xmlns:a16="http://schemas.microsoft.com/office/drawing/2014/main" id="{27601FE4-4398-4CBE-8746-30A08B865431}"/>
              </a:ext>
            </a:extLst>
          </p:cNvPr>
          <p:cNvSpPr txBox="1"/>
          <p:nvPr/>
        </p:nvSpPr>
        <p:spPr>
          <a:xfrm>
            <a:off x="3435976" y="3364414"/>
            <a:ext cx="1862626" cy="461665"/>
          </a:xfrm>
          <a:prstGeom prst="rect">
            <a:avLst/>
          </a:prstGeom>
          <a:noFill/>
        </p:spPr>
        <p:txBody>
          <a:bodyPr wrap="none" rtlCol="0">
            <a:spAutoFit/>
          </a:bodyPr>
          <a:lstStyle/>
          <a:p>
            <a:pPr algn="l">
              <a:spcBef>
                <a:spcPts val="400"/>
              </a:spcBef>
            </a:pP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a:t>
            </a: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SiC SBD</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a:t>
            </a: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SiC MOSFET </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量产开始</a:t>
            </a:r>
            <a:endParaRPr kumimoji="1"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91" name="正方形/長方形 190">
            <a:extLst>
              <a:ext uri="{FF2B5EF4-FFF2-40B4-BE49-F238E27FC236}">
                <a16:creationId xmlns:a16="http://schemas.microsoft.com/office/drawing/2014/main" id="{04BE47EB-56EA-4BE8-93EF-07F8A453ED99}"/>
              </a:ext>
            </a:extLst>
          </p:cNvPr>
          <p:cNvSpPr/>
          <p:nvPr/>
        </p:nvSpPr>
        <p:spPr>
          <a:xfrm>
            <a:off x="4375552" y="3369171"/>
            <a:ext cx="801883" cy="215904"/>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spcBef>
                <a:spcPts val="400"/>
              </a:spcBef>
            </a:pPr>
            <a:r>
              <a:rPr lang="zh-CN" altLang="en-US" sz="11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国内首发</a:t>
            </a:r>
            <a:endParaRPr kumimoji="1" lang="ja-JP" altLang="en-US" sz="11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92" name="直線コネクタ 191">
            <a:extLst>
              <a:ext uri="{FF2B5EF4-FFF2-40B4-BE49-F238E27FC236}">
                <a16:creationId xmlns:a16="http://schemas.microsoft.com/office/drawing/2014/main" id="{C242D735-FABF-4210-BF14-DBBF9A2B2434}"/>
              </a:ext>
            </a:extLst>
          </p:cNvPr>
          <p:cNvCxnSpPr>
            <a:cxnSpLocks/>
          </p:cNvCxnSpPr>
          <p:nvPr/>
        </p:nvCxnSpPr>
        <p:spPr>
          <a:xfrm flipH="1" flipV="1">
            <a:off x="5267944" y="4702863"/>
            <a:ext cx="324000" cy="36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3" name="テキスト ボックス 192">
            <a:extLst>
              <a:ext uri="{FF2B5EF4-FFF2-40B4-BE49-F238E27FC236}">
                <a16:creationId xmlns:a16="http://schemas.microsoft.com/office/drawing/2014/main" id="{3D86E482-6F45-4705-85F2-1FE319A5B953}"/>
              </a:ext>
            </a:extLst>
          </p:cNvPr>
          <p:cNvSpPr txBox="1"/>
          <p:nvPr/>
        </p:nvSpPr>
        <p:spPr>
          <a:xfrm>
            <a:off x="5375920" y="5097363"/>
            <a:ext cx="1936941" cy="461665"/>
          </a:xfrm>
          <a:prstGeom prst="rect">
            <a:avLst/>
          </a:prstGeom>
          <a:noFill/>
        </p:spPr>
        <p:txBody>
          <a:bodyPr wrap="none" rtlCol="0">
            <a:spAutoFit/>
          </a:bodyPr>
          <a:lstStyle/>
          <a:p>
            <a:pPr algn="l">
              <a:spcBef>
                <a:spcPts val="400"/>
              </a:spcBef>
            </a:pP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a:t>
            </a: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SiC </a:t>
            </a:r>
            <a:r>
              <a:rPr lang="en-US" altLang="zh-CN"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Wafer Maker</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200" b="1" dirty="0" err="1">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SiCr</a:t>
            </a:r>
            <a:r>
              <a:rPr lang="en-US" altLang="zh-CN" sz="1200" b="1" dirty="0" err="1">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y</a:t>
            </a:r>
            <a:r>
              <a:rPr lang="en-US" altLang="ja-JP" sz="1200" b="1" dirty="0" err="1">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stal</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加入集团公司</a:t>
            </a:r>
            <a:endParaRPr kumimoji="1"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94" name="直線コネクタ 193">
            <a:extLst>
              <a:ext uri="{FF2B5EF4-FFF2-40B4-BE49-F238E27FC236}">
                <a16:creationId xmlns:a16="http://schemas.microsoft.com/office/drawing/2014/main" id="{78DCE22C-A4EA-460C-83A1-D29CB5BD30F0}"/>
              </a:ext>
            </a:extLst>
          </p:cNvPr>
          <p:cNvCxnSpPr>
            <a:cxnSpLocks/>
          </p:cNvCxnSpPr>
          <p:nvPr/>
        </p:nvCxnSpPr>
        <p:spPr>
          <a:xfrm>
            <a:off x="5590728" y="5069931"/>
            <a:ext cx="21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a:extLst>
              <a:ext uri="{FF2B5EF4-FFF2-40B4-BE49-F238E27FC236}">
                <a16:creationId xmlns:a16="http://schemas.microsoft.com/office/drawing/2014/main" id="{D1C078E6-8576-4156-957C-47C156B5B602}"/>
              </a:ext>
            </a:extLst>
          </p:cNvPr>
          <p:cNvCxnSpPr>
            <a:cxnSpLocks/>
          </p:cNvCxnSpPr>
          <p:nvPr/>
        </p:nvCxnSpPr>
        <p:spPr>
          <a:xfrm>
            <a:off x="3612323" y="3802343"/>
            <a:ext cx="164236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a:extLst>
              <a:ext uri="{FF2B5EF4-FFF2-40B4-BE49-F238E27FC236}">
                <a16:creationId xmlns:a16="http://schemas.microsoft.com/office/drawing/2014/main" id="{7F0ECAC2-6A46-4F4D-968E-45EA8486F09E}"/>
              </a:ext>
            </a:extLst>
          </p:cNvPr>
          <p:cNvCxnSpPr>
            <a:cxnSpLocks/>
          </p:cNvCxnSpPr>
          <p:nvPr/>
        </p:nvCxnSpPr>
        <p:spPr>
          <a:xfrm>
            <a:off x="5231880" y="3801155"/>
            <a:ext cx="504080" cy="5040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7" name="正方形/長方形 196">
            <a:extLst>
              <a:ext uri="{FF2B5EF4-FFF2-40B4-BE49-F238E27FC236}">
                <a16:creationId xmlns:a16="http://schemas.microsoft.com/office/drawing/2014/main" id="{79D58441-E402-457F-878F-F2DCFBB3881F}"/>
              </a:ext>
            </a:extLst>
          </p:cNvPr>
          <p:cNvSpPr/>
          <p:nvPr/>
        </p:nvSpPr>
        <p:spPr>
          <a:xfrm>
            <a:off x="4883090" y="3873227"/>
            <a:ext cx="996886" cy="360000"/>
          </a:xfrm>
          <a:prstGeom prst="rect">
            <a:avLst/>
          </a:prstGeom>
          <a:solidFill>
            <a:schemeClr val="accent1">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spcBef>
                <a:spcPts val="400"/>
              </a:spcBef>
            </a:pPr>
            <a:r>
              <a:rPr lang="zh-CN" altLang="en-US" sz="16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世界首发</a:t>
            </a:r>
            <a:endParaRPr kumimoji="1" lang="ja-JP" altLang="en-US" sz="16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98" name="直線コネクタ 197">
            <a:extLst>
              <a:ext uri="{FF2B5EF4-FFF2-40B4-BE49-F238E27FC236}">
                <a16:creationId xmlns:a16="http://schemas.microsoft.com/office/drawing/2014/main" id="{9149B4E9-7F5E-47F9-B91A-E52E2499C9C1}"/>
              </a:ext>
            </a:extLst>
          </p:cNvPr>
          <p:cNvCxnSpPr>
            <a:cxnSpLocks/>
          </p:cNvCxnSpPr>
          <p:nvPr/>
        </p:nvCxnSpPr>
        <p:spPr>
          <a:xfrm>
            <a:off x="5994776" y="3546575"/>
            <a:ext cx="533272" cy="7587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9" name="正方形/長方形 198">
            <a:extLst>
              <a:ext uri="{FF2B5EF4-FFF2-40B4-BE49-F238E27FC236}">
                <a16:creationId xmlns:a16="http://schemas.microsoft.com/office/drawing/2014/main" id="{8D4F7A3A-5C1A-4285-8516-4E729688ED66}"/>
              </a:ext>
            </a:extLst>
          </p:cNvPr>
          <p:cNvSpPr/>
          <p:nvPr/>
        </p:nvSpPr>
        <p:spPr>
          <a:xfrm>
            <a:off x="5951984" y="3873291"/>
            <a:ext cx="996886" cy="360000"/>
          </a:xfrm>
          <a:prstGeom prst="rect">
            <a:avLst/>
          </a:prstGeom>
          <a:solidFill>
            <a:schemeClr val="accent1">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spcBef>
                <a:spcPts val="400"/>
              </a:spcBef>
            </a:pPr>
            <a:r>
              <a:rPr lang="zh-CN" altLang="en-US" sz="16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世界首发</a:t>
            </a:r>
            <a:endParaRPr kumimoji="1" lang="ja-JP" altLang="en-US" sz="16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200" name="直線コネクタ 199">
            <a:extLst>
              <a:ext uri="{FF2B5EF4-FFF2-40B4-BE49-F238E27FC236}">
                <a16:creationId xmlns:a16="http://schemas.microsoft.com/office/drawing/2014/main" id="{E453B571-AB77-4CD0-99C2-CAFC48A37C8F}"/>
              </a:ext>
            </a:extLst>
          </p:cNvPr>
          <p:cNvCxnSpPr>
            <a:cxnSpLocks/>
          </p:cNvCxnSpPr>
          <p:nvPr/>
        </p:nvCxnSpPr>
        <p:spPr>
          <a:xfrm>
            <a:off x="5375920" y="3546575"/>
            <a:ext cx="61885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1" name="テキスト ボックス 200">
            <a:extLst>
              <a:ext uri="{FF2B5EF4-FFF2-40B4-BE49-F238E27FC236}">
                <a16:creationId xmlns:a16="http://schemas.microsoft.com/office/drawing/2014/main" id="{E2465B9A-A721-4512-9CFA-63E9459A192D}"/>
              </a:ext>
            </a:extLst>
          </p:cNvPr>
          <p:cNvSpPr txBox="1"/>
          <p:nvPr/>
        </p:nvSpPr>
        <p:spPr>
          <a:xfrm>
            <a:off x="5123341" y="3104945"/>
            <a:ext cx="2002471" cy="461665"/>
          </a:xfrm>
          <a:prstGeom prst="rect">
            <a:avLst/>
          </a:prstGeom>
          <a:noFill/>
        </p:spPr>
        <p:txBody>
          <a:bodyPr wrap="none" rtlCol="0">
            <a:spAutoFit/>
          </a:bodyPr>
          <a:lstStyle/>
          <a:p>
            <a:pPr algn="l">
              <a:spcBef>
                <a:spcPts val="400"/>
              </a:spcBef>
            </a:pP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a:t>
            </a:r>
            <a:r>
              <a:rPr lang="en-US" altLang="zh-CN"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Full </a:t>
            </a: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SiC </a:t>
            </a:r>
            <a:r>
              <a:rPr lang="en-US" altLang="zh-CN"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Power Module</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量产开始</a:t>
            </a:r>
            <a:endParaRPr kumimoji="1"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2" name="テキスト ボックス 201">
            <a:extLst>
              <a:ext uri="{FF2B5EF4-FFF2-40B4-BE49-F238E27FC236}">
                <a16:creationId xmlns:a16="http://schemas.microsoft.com/office/drawing/2014/main" id="{AD5EFE82-8DE2-4A42-8D92-98E367110E6F}"/>
              </a:ext>
            </a:extLst>
          </p:cNvPr>
          <p:cNvSpPr txBox="1"/>
          <p:nvPr/>
        </p:nvSpPr>
        <p:spPr>
          <a:xfrm>
            <a:off x="7082016" y="3369171"/>
            <a:ext cx="1893082" cy="461665"/>
          </a:xfrm>
          <a:prstGeom prst="rect">
            <a:avLst/>
          </a:prstGeom>
          <a:noFill/>
        </p:spPr>
        <p:txBody>
          <a:bodyPr wrap="none" rtlCol="0">
            <a:spAutoFit/>
          </a:bodyPr>
          <a:lstStyle/>
          <a:p>
            <a:pPr algn="l">
              <a:spcBef>
                <a:spcPts val="400"/>
              </a:spcBef>
            </a:pP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a:t>
            </a:r>
            <a:r>
              <a:rPr lang="en-US" altLang="zh-CN"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Double Trench</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构造</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SiC MOSFET</a:t>
            </a:r>
            <a:r>
              <a:rPr lang="zh-CN"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量产开始</a:t>
            </a:r>
            <a:endParaRPr kumimoji="1"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203" name="直線コネクタ 202">
            <a:extLst>
              <a:ext uri="{FF2B5EF4-FFF2-40B4-BE49-F238E27FC236}">
                <a16:creationId xmlns:a16="http://schemas.microsoft.com/office/drawing/2014/main" id="{3027CF3C-A5A9-456E-9F2C-172D1D0FFB84}"/>
              </a:ext>
            </a:extLst>
          </p:cNvPr>
          <p:cNvCxnSpPr>
            <a:cxnSpLocks/>
          </p:cNvCxnSpPr>
          <p:nvPr/>
        </p:nvCxnSpPr>
        <p:spPr>
          <a:xfrm>
            <a:off x="7250545" y="3793174"/>
            <a:ext cx="76778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4" name="楕円 203">
            <a:extLst>
              <a:ext uri="{FF2B5EF4-FFF2-40B4-BE49-F238E27FC236}">
                <a16:creationId xmlns:a16="http://schemas.microsoft.com/office/drawing/2014/main" id="{383C93F8-711C-4D4B-AA4F-20DB7C2CDDAC}"/>
              </a:ext>
            </a:extLst>
          </p:cNvPr>
          <p:cNvSpPr/>
          <p:nvPr/>
        </p:nvSpPr>
        <p:spPr>
          <a:xfrm>
            <a:off x="8145928" y="4305275"/>
            <a:ext cx="432000" cy="432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5" name="テキスト ボックス 204">
            <a:extLst>
              <a:ext uri="{FF2B5EF4-FFF2-40B4-BE49-F238E27FC236}">
                <a16:creationId xmlns:a16="http://schemas.microsoft.com/office/drawing/2014/main" id="{64EA11B8-2F92-40D6-87C3-D78C1282514F}"/>
              </a:ext>
            </a:extLst>
          </p:cNvPr>
          <p:cNvSpPr txBox="1"/>
          <p:nvPr/>
        </p:nvSpPr>
        <p:spPr>
          <a:xfrm>
            <a:off x="7990661" y="4529973"/>
            <a:ext cx="755335" cy="369332"/>
          </a:xfrm>
          <a:prstGeom prst="rect">
            <a:avLst/>
          </a:prstGeom>
          <a:noFill/>
        </p:spPr>
        <p:txBody>
          <a:bodyPr wrap="none" rtlCol="0">
            <a:spAutoFit/>
          </a:bodyPr>
          <a:lstStyle/>
          <a:p>
            <a:pPr algn="l">
              <a:spcBef>
                <a:spcPts val="400"/>
              </a:spcBef>
            </a:pPr>
            <a:r>
              <a:rPr kumimoji="1" lang="en-US" altLang="ja-JP" sz="1800" b="1" dirty="0">
                <a:latin typeface="微软雅黑" panose="020B0503020204020204" pitchFamily="34" charset="-122"/>
                <a:ea typeface="微软雅黑" panose="020B0503020204020204" pitchFamily="34" charset="-122"/>
                <a:cs typeface="メイリオ" panose="020B0604030504040204" pitchFamily="50" charset="-128"/>
              </a:rPr>
              <a:t>2015</a:t>
            </a:r>
          </a:p>
        </p:txBody>
      </p:sp>
      <p:cxnSp>
        <p:nvCxnSpPr>
          <p:cNvPr id="206" name="直線コネクタ 205">
            <a:extLst>
              <a:ext uri="{FF2B5EF4-FFF2-40B4-BE49-F238E27FC236}">
                <a16:creationId xmlns:a16="http://schemas.microsoft.com/office/drawing/2014/main" id="{C0C1037E-1BE4-4B0E-89BB-DC459C4E591C}"/>
              </a:ext>
            </a:extLst>
          </p:cNvPr>
          <p:cNvCxnSpPr>
            <a:cxnSpLocks/>
          </p:cNvCxnSpPr>
          <p:nvPr/>
        </p:nvCxnSpPr>
        <p:spPr>
          <a:xfrm>
            <a:off x="8003219" y="3785116"/>
            <a:ext cx="306673" cy="6462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7" name="正方形/長方形 206">
            <a:extLst>
              <a:ext uri="{FF2B5EF4-FFF2-40B4-BE49-F238E27FC236}">
                <a16:creationId xmlns:a16="http://schemas.microsoft.com/office/drawing/2014/main" id="{84657B73-B5AD-414F-8FAE-612917EDF30B}"/>
              </a:ext>
            </a:extLst>
          </p:cNvPr>
          <p:cNvSpPr/>
          <p:nvPr/>
        </p:nvSpPr>
        <p:spPr>
          <a:xfrm>
            <a:off x="7464152" y="3873291"/>
            <a:ext cx="996886" cy="360000"/>
          </a:xfrm>
          <a:prstGeom prst="rect">
            <a:avLst/>
          </a:prstGeom>
          <a:solidFill>
            <a:schemeClr val="accent1">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spcBef>
                <a:spcPts val="400"/>
              </a:spcBef>
            </a:pPr>
            <a:r>
              <a:rPr kumimoji="1" lang="zh-CN" altLang="en-US" sz="16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世界首发</a:t>
            </a:r>
            <a:endParaRPr kumimoji="1" lang="ja-JP" altLang="en-US" sz="16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08" name="テキスト ボックス 207">
            <a:extLst>
              <a:ext uri="{FF2B5EF4-FFF2-40B4-BE49-F238E27FC236}">
                <a16:creationId xmlns:a16="http://schemas.microsoft.com/office/drawing/2014/main" id="{3DEFF28F-A298-43B0-866F-742B501D9EE8}"/>
              </a:ext>
            </a:extLst>
          </p:cNvPr>
          <p:cNvSpPr txBox="1"/>
          <p:nvPr/>
        </p:nvSpPr>
        <p:spPr>
          <a:xfrm>
            <a:off x="2356622" y="5754312"/>
            <a:ext cx="752129" cy="461665"/>
          </a:xfrm>
          <a:prstGeom prst="rect">
            <a:avLst/>
          </a:prstGeom>
          <a:noFill/>
        </p:spPr>
        <p:txBody>
          <a:bodyPr wrap="none" rtlCol="0">
            <a:spAutoFit/>
          </a:bodyPr>
          <a:lstStyle/>
          <a:p>
            <a:pPr algn="l">
              <a:spcBef>
                <a:spcPts val="400"/>
              </a:spcBef>
            </a:pPr>
            <a:r>
              <a:rPr kumimoji="1" lang="en-US" altLang="ja-JP"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a:t>
            </a:r>
            <a:r>
              <a:rPr kumimoji="1"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inch</a:t>
            </a:r>
            <a:endParaRPr kumimoji="1" lang="ja-JP"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1" name="直線コネクタ 10">
            <a:extLst>
              <a:ext uri="{FF2B5EF4-FFF2-40B4-BE49-F238E27FC236}">
                <a16:creationId xmlns:a16="http://schemas.microsoft.com/office/drawing/2014/main" id="{393F2C81-9EF2-4AF3-96FA-C9EF552CCA5E}"/>
              </a:ext>
            </a:extLst>
          </p:cNvPr>
          <p:cNvCxnSpPr/>
          <p:nvPr/>
        </p:nvCxnSpPr>
        <p:spPr>
          <a:xfrm>
            <a:off x="1295403" y="2011595"/>
            <a:ext cx="88513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F949E5CE-D2D1-44C1-BBA9-759C479CE8B7}"/>
              </a:ext>
            </a:extLst>
          </p:cNvPr>
          <p:cNvSpPr/>
          <p:nvPr/>
        </p:nvSpPr>
        <p:spPr>
          <a:xfrm>
            <a:off x="3814197" y="2266045"/>
            <a:ext cx="1080000" cy="1080000"/>
          </a:xfrm>
          <a:prstGeom prst="rect">
            <a:avLst/>
          </a:prstGeom>
          <a:gradFill flip="none" rotWithShape="1">
            <a:gsLst>
              <a:gs pos="0">
                <a:schemeClr val="bg1">
                  <a:lumMod val="85000"/>
                </a:schemeClr>
              </a:gs>
              <a:gs pos="74000">
                <a:schemeClr val="bg1">
                  <a:lumMod val="75000"/>
                </a:schemeClr>
              </a:gs>
              <a:gs pos="100000">
                <a:schemeClr val="bg1">
                  <a:lumMod val="50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85" name="図 184">
            <a:extLst>
              <a:ext uri="{FF2B5EF4-FFF2-40B4-BE49-F238E27FC236}">
                <a16:creationId xmlns:a16="http://schemas.microsoft.com/office/drawing/2014/main" id="{2113C0D9-F87D-4F27-AACE-791BA3B93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1745" y="2296151"/>
            <a:ext cx="1025159" cy="1004377"/>
          </a:xfrm>
          <a:prstGeom prst="rect">
            <a:avLst/>
          </a:prstGeom>
          <a:effectLst>
            <a:outerShdw blurRad="50800" dist="38100" dir="2700000" algn="tl" rotWithShape="0">
              <a:prstClr val="black">
                <a:alpha val="40000"/>
              </a:prstClr>
            </a:outerShdw>
          </a:effectLst>
        </p:spPr>
      </p:pic>
      <p:sp>
        <p:nvSpPr>
          <p:cNvPr id="95" name="正方形/長方形 94">
            <a:extLst>
              <a:ext uri="{FF2B5EF4-FFF2-40B4-BE49-F238E27FC236}">
                <a16:creationId xmlns:a16="http://schemas.microsoft.com/office/drawing/2014/main" id="{385A80D4-9A5F-42D5-BADC-E4E43DF2CE37}"/>
              </a:ext>
            </a:extLst>
          </p:cNvPr>
          <p:cNvSpPr/>
          <p:nvPr/>
        </p:nvSpPr>
        <p:spPr>
          <a:xfrm>
            <a:off x="6974020" y="2260481"/>
            <a:ext cx="1080000" cy="1080000"/>
          </a:xfrm>
          <a:prstGeom prst="rect">
            <a:avLst/>
          </a:prstGeom>
          <a:gradFill flip="none" rotWithShape="1">
            <a:gsLst>
              <a:gs pos="0">
                <a:schemeClr val="bg1">
                  <a:lumMod val="85000"/>
                </a:schemeClr>
              </a:gs>
              <a:gs pos="74000">
                <a:schemeClr val="bg1">
                  <a:lumMod val="75000"/>
                </a:schemeClr>
              </a:gs>
              <a:gs pos="100000">
                <a:schemeClr val="bg1">
                  <a:lumMod val="50000"/>
                </a:scheme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86" name="図 20" descr="RGB透明フルSiC.gif">
            <a:extLst>
              <a:ext uri="{FF2B5EF4-FFF2-40B4-BE49-F238E27FC236}">
                <a16:creationId xmlns:a16="http://schemas.microsoft.com/office/drawing/2014/main" id="{61C6EC05-1F80-4133-BEA3-3B539B463DB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1802" y="2486530"/>
            <a:ext cx="998955" cy="72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981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170C9F-F023-43F6-BC0D-F493F0CB2812}"/>
              </a:ext>
            </a:extLst>
          </p:cNvPr>
          <p:cNvSpPr>
            <a:spLocks noGrp="1"/>
          </p:cNvSpPr>
          <p:nvPr>
            <p:ph type="title"/>
          </p:nvPr>
        </p:nvSpPr>
        <p:spPr/>
        <p:txBody>
          <a:bodyPr/>
          <a:lstStyle/>
          <a:p>
            <a:r>
              <a:rPr lang="en-US" altLang="ja-JP" dirty="0">
                <a:latin typeface="微软雅黑" panose="020B0503020204020204" pitchFamily="34" charset="-122"/>
                <a:ea typeface="微软雅黑" panose="020B0503020204020204" pitchFamily="34" charset="-122"/>
              </a:rPr>
              <a:t>SiC </a:t>
            </a:r>
            <a:r>
              <a:rPr lang="zh-CN" altLang="en-US" dirty="0">
                <a:latin typeface="微软雅黑" panose="020B0503020204020204" pitchFamily="34" charset="-122"/>
                <a:ea typeface="微软雅黑" panose="020B0503020204020204" pitchFamily="34" charset="-122"/>
              </a:rPr>
              <a:t>器件</a:t>
            </a:r>
            <a:r>
              <a:rPr lang="ja-JP" altLang="en-US"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模块</a:t>
            </a:r>
            <a:r>
              <a:rPr lang="ja-JP" altLang="en-US"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开发路线图</a:t>
            </a:r>
            <a:endParaRPr kumimoji="1" lang="ja-JP" altLang="en-US" dirty="0">
              <a:latin typeface="+mj-lt"/>
            </a:endParaRPr>
          </a:p>
        </p:txBody>
      </p:sp>
      <p:grpSp>
        <p:nvGrpSpPr>
          <p:cNvPr id="71" name="Group 85">
            <a:extLst>
              <a:ext uri="{FF2B5EF4-FFF2-40B4-BE49-F238E27FC236}">
                <a16:creationId xmlns:a16="http://schemas.microsoft.com/office/drawing/2014/main" id="{ECEC222A-C3BC-44CF-9014-B68D8E7A1F66}"/>
              </a:ext>
            </a:extLst>
          </p:cNvPr>
          <p:cNvGrpSpPr/>
          <p:nvPr/>
        </p:nvGrpSpPr>
        <p:grpSpPr>
          <a:xfrm>
            <a:off x="8155676" y="3208224"/>
            <a:ext cx="511807" cy="613407"/>
            <a:chOff x="7370463" y="4482200"/>
            <a:chExt cx="511807" cy="613407"/>
          </a:xfrm>
        </p:grpSpPr>
        <p:pic>
          <p:nvPicPr>
            <p:cNvPr id="86" name="Picture 64" descr="ＬＰＴＬ-正面">
              <a:extLst>
                <a:ext uri="{FF2B5EF4-FFF2-40B4-BE49-F238E27FC236}">
                  <a16:creationId xmlns:a16="http://schemas.microsoft.com/office/drawing/2014/main" id="{B5BA5319-F818-4D8A-9998-1094943A30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0463" y="4482200"/>
              <a:ext cx="511807" cy="61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ectangle 87">
              <a:extLst>
                <a:ext uri="{FF2B5EF4-FFF2-40B4-BE49-F238E27FC236}">
                  <a16:creationId xmlns:a16="http://schemas.microsoft.com/office/drawing/2014/main" id="{DF2A7013-C354-4E91-AAB0-60382409156B}"/>
                </a:ext>
              </a:extLst>
            </p:cNvPr>
            <p:cNvSpPr/>
            <p:nvPr/>
          </p:nvSpPr>
          <p:spPr>
            <a:xfrm>
              <a:off x="7557134" y="4869180"/>
              <a:ext cx="118872" cy="11636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en-US" sz="1800" dirty="0">
                <a:solidFill>
                  <a:schemeClr val="tx2"/>
                </a:solidFill>
                <a:latin typeface="+mj-lt"/>
                <a:ea typeface="メイリオ" panose="020B0604030504040204" pitchFamily="50" charset="-128"/>
                <a:cs typeface="メイリオ" panose="020B0604030504040204" pitchFamily="50" charset="-128"/>
              </a:endParaRPr>
            </a:p>
          </p:txBody>
        </p:sp>
      </p:grpSp>
      <p:sp>
        <p:nvSpPr>
          <p:cNvPr id="89" name="角丸四角形 64">
            <a:extLst>
              <a:ext uri="{FF2B5EF4-FFF2-40B4-BE49-F238E27FC236}">
                <a16:creationId xmlns:a16="http://schemas.microsoft.com/office/drawing/2014/main" id="{C889259B-B75F-451E-9DC0-B61874431F3F}"/>
              </a:ext>
            </a:extLst>
          </p:cNvPr>
          <p:cNvSpPr/>
          <p:nvPr/>
        </p:nvSpPr>
        <p:spPr>
          <a:xfrm>
            <a:off x="5439082" y="4825336"/>
            <a:ext cx="1135050" cy="540000"/>
          </a:xfrm>
          <a:prstGeom prst="roundRect">
            <a:avLst/>
          </a:prstGeom>
          <a:solidFill>
            <a:schemeClr val="accent6">
              <a:lumMod val="20000"/>
              <a:lumOff val="80000"/>
              <a:alpha val="4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400"/>
              </a:spcBef>
            </a:pPr>
            <a:r>
              <a:rPr lang="en-US" altLang="ja-JP" sz="1200" dirty="0">
                <a:solidFill>
                  <a:schemeClr val="tx2"/>
                </a:solidFill>
                <a:latin typeface="+mj-lt"/>
                <a:cs typeface="メイリオ" panose="020B0604030504040204" pitchFamily="50" charset="-128"/>
              </a:rPr>
              <a:t>◆ DIP</a:t>
            </a:r>
          </a:p>
        </p:txBody>
      </p:sp>
      <p:sp>
        <p:nvSpPr>
          <p:cNvPr id="90" name="角丸四角形 96">
            <a:extLst>
              <a:ext uri="{FF2B5EF4-FFF2-40B4-BE49-F238E27FC236}">
                <a16:creationId xmlns:a16="http://schemas.microsoft.com/office/drawing/2014/main" id="{A7A8A393-161E-4070-9ECD-853AAEE0C151}"/>
              </a:ext>
            </a:extLst>
          </p:cNvPr>
          <p:cNvSpPr/>
          <p:nvPr/>
        </p:nvSpPr>
        <p:spPr>
          <a:xfrm>
            <a:off x="3777629" y="5970768"/>
            <a:ext cx="4405536" cy="540000"/>
          </a:xfrm>
          <a:prstGeom prst="roundRect">
            <a:avLst/>
          </a:prstGeom>
          <a:solidFill>
            <a:srgbClr val="CCFFCC">
              <a:alpha val="48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en-US" altLang="ja-JP" sz="1200" dirty="0">
                <a:solidFill>
                  <a:schemeClr val="tx2"/>
                </a:solidFill>
                <a:latin typeface="+mj-lt"/>
                <a:cs typeface="Microsoft Himalaya" panose="01010100010101010101" pitchFamily="2" charset="0"/>
              </a:rPr>
              <a:t>◆ A type</a:t>
            </a:r>
          </a:p>
          <a:p>
            <a:pPr>
              <a:spcBef>
                <a:spcPts val="400"/>
              </a:spcBef>
            </a:pPr>
            <a:r>
              <a:rPr lang="en-US" altLang="ja-JP" sz="900" dirty="0">
                <a:solidFill>
                  <a:schemeClr val="tx2"/>
                </a:solidFill>
                <a:latin typeface="+mj-lt"/>
                <a:cs typeface="Microsoft Himalaya" panose="01010100010101010101" pitchFamily="2" charset="0"/>
              </a:rPr>
              <a:t>R&amp;D sample</a:t>
            </a:r>
          </a:p>
        </p:txBody>
      </p:sp>
      <p:cxnSp>
        <p:nvCxnSpPr>
          <p:cNvPr id="91" name="直線コネクタ 90">
            <a:extLst>
              <a:ext uri="{FF2B5EF4-FFF2-40B4-BE49-F238E27FC236}">
                <a16:creationId xmlns:a16="http://schemas.microsoft.com/office/drawing/2014/main" id="{AF015AE3-8120-4EA7-922F-96A79903B3F4}"/>
              </a:ext>
            </a:extLst>
          </p:cNvPr>
          <p:cNvCxnSpPr>
            <a:cxnSpLocks/>
          </p:cNvCxnSpPr>
          <p:nvPr/>
        </p:nvCxnSpPr>
        <p:spPr>
          <a:xfrm>
            <a:off x="9825320" y="1490096"/>
            <a:ext cx="0" cy="495892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252190B7-8011-4605-B137-7015CBDC14C3}"/>
              </a:ext>
            </a:extLst>
          </p:cNvPr>
          <p:cNvCxnSpPr>
            <a:cxnSpLocks/>
          </p:cNvCxnSpPr>
          <p:nvPr/>
        </p:nvCxnSpPr>
        <p:spPr>
          <a:xfrm>
            <a:off x="8594004" y="1518093"/>
            <a:ext cx="0" cy="495892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F44B1DFF-9573-4354-AC09-89676716EFFC}"/>
              </a:ext>
            </a:extLst>
          </p:cNvPr>
          <p:cNvCxnSpPr>
            <a:cxnSpLocks/>
          </p:cNvCxnSpPr>
          <p:nvPr/>
        </p:nvCxnSpPr>
        <p:spPr>
          <a:xfrm flipV="1">
            <a:off x="3740512" y="1508256"/>
            <a:ext cx="2269" cy="4934357"/>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FA76E348-C4E9-479F-8C14-4A79CEF0144A}"/>
              </a:ext>
            </a:extLst>
          </p:cNvPr>
          <p:cNvCxnSpPr>
            <a:cxnSpLocks/>
          </p:cNvCxnSpPr>
          <p:nvPr/>
        </p:nvCxnSpPr>
        <p:spPr>
          <a:xfrm>
            <a:off x="6189997" y="1463124"/>
            <a:ext cx="0" cy="495892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5C5488A2-72D7-4BA3-8E48-361428F055EF}"/>
              </a:ext>
            </a:extLst>
          </p:cNvPr>
          <p:cNvCxnSpPr>
            <a:cxnSpLocks/>
          </p:cNvCxnSpPr>
          <p:nvPr/>
        </p:nvCxnSpPr>
        <p:spPr>
          <a:xfrm>
            <a:off x="1141626" y="6555385"/>
            <a:ext cx="1029404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6" name="テキスト ボックス 95">
            <a:extLst>
              <a:ext uri="{FF2B5EF4-FFF2-40B4-BE49-F238E27FC236}">
                <a16:creationId xmlns:a16="http://schemas.microsoft.com/office/drawing/2014/main" id="{3A5A844F-AA8B-4804-92BE-429C1B8F0DBB}"/>
              </a:ext>
            </a:extLst>
          </p:cNvPr>
          <p:cNvSpPr txBox="1"/>
          <p:nvPr/>
        </p:nvSpPr>
        <p:spPr>
          <a:xfrm>
            <a:off x="4554613" y="6533422"/>
            <a:ext cx="3523722" cy="253916"/>
          </a:xfrm>
          <a:prstGeom prst="rect">
            <a:avLst/>
          </a:prstGeom>
          <a:noFill/>
        </p:spPr>
        <p:txBody>
          <a:bodyPr wrap="none" rtlCol="0">
            <a:spAutoFit/>
          </a:bodyPr>
          <a:lstStyle/>
          <a:p>
            <a:pPr>
              <a:spcBef>
                <a:spcPts val="400"/>
              </a:spcBef>
            </a:pPr>
            <a:r>
              <a:rPr lang="en-US" altLang="ja-JP" sz="1050" dirty="0">
                <a:solidFill>
                  <a:schemeClr val="tx2"/>
                </a:solidFill>
                <a:latin typeface="+mj-lt"/>
                <a:ea typeface="+mn-ea"/>
                <a:cs typeface="メイリオ" panose="020B0604030504040204" pitchFamily="50" charset="-128"/>
              </a:rPr>
              <a:t>Plan and schedule</a:t>
            </a:r>
            <a:r>
              <a:rPr kumimoji="1" lang="en-US" altLang="ja-JP" sz="1050" dirty="0">
                <a:solidFill>
                  <a:schemeClr val="tx2"/>
                </a:solidFill>
                <a:latin typeface="+mj-lt"/>
                <a:ea typeface="+mn-ea"/>
                <a:cs typeface="メイリオ" panose="020B0604030504040204" pitchFamily="50" charset="-128"/>
              </a:rPr>
              <a:t> are subject to change without notice.</a:t>
            </a:r>
          </a:p>
        </p:txBody>
      </p:sp>
      <p:sp>
        <p:nvSpPr>
          <p:cNvPr id="97" name="テキスト ボックス 356409">
            <a:extLst>
              <a:ext uri="{FF2B5EF4-FFF2-40B4-BE49-F238E27FC236}">
                <a16:creationId xmlns:a16="http://schemas.microsoft.com/office/drawing/2014/main" id="{3E9B1A28-9C12-4207-9D7B-0B2F1734A4AF}"/>
              </a:ext>
            </a:extLst>
          </p:cNvPr>
          <p:cNvSpPr txBox="1">
            <a:spLocks noChangeArrowheads="1"/>
          </p:cNvSpPr>
          <p:nvPr/>
        </p:nvSpPr>
        <p:spPr bwMode="auto">
          <a:xfrm rot="16200000">
            <a:off x="56946" y="2090681"/>
            <a:ext cx="1460118" cy="432000"/>
          </a:xfrm>
          <a:prstGeom prst="rect">
            <a:avLst/>
          </a:prstGeom>
          <a:solidFill>
            <a:schemeClr val="tx2"/>
          </a:solidFill>
          <a:ln>
            <a:noFill/>
          </a:ln>
        </p:spPr>
        <p:txBody>
          <a:bodyPr wrap="square" anchor="ctr" anchorCtr="0">
            <a:normAutofit/>
          </a:bodyPr>
          <a:lstStyle>
            <a:lvl1pPr>
              <a:spcBef>
                <a:spcPct val="20000"/>
              </a:spcBef>
              <a:defRPr kumimoji="1">
                <a:solidFill>
                  <a:srgbClr val="444F58"/>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a:solidFill>
                  <a:srgbClr val="444F58"/>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rgbClr val="444F58"/>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rgbClr val="444F58"/>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rgbClr val="444F58"/>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rgbClr val="444F58"/>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rgbClr val="444F58"/>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rgbClr val="444F58"/>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rgbClr val="444F58"/>
                </a:solidFill>
                <a:latin typeface="Arial" panose="020B0604020202020204" pitchFamily="34" charset="0"/>
                <a:ea typeface="ＭＳ Ｐゴシック" panose="020B0600070205080204" pitchFamily="50" charset="-128"/>
              </a:defRPr>
            </a:lvl9pPr>
          </a:lstStyle>
          <a:p>
            <a:pPr algn="ctr" eaLnBrk="1" hangingPunct="1">
              <a:spcBef>
                <a:spcPct val="0"/>
              </a:spcBef>
            </a:pPr>
            <a:r>
              <a:rPr lang="en-US" altLang="ja-JP" sz="1400" b="1" dirty="0">
                <a:solidFill>
                  <a:schemeClr val="bg1"/>
                </a:solidFill>
                <a:latin typeface="+mj-lt"/>
              </a:rPr>
              <a:t>SiC</a:t>
            </a:r>
            <a:r>
              <a:rPr lang="ja-JP" altLang="en-US" sz="1400" b="1" dirty="0">
                <a:solidFill>
                  <a:schemeClr val="bg1"/>
                </a:solidFill>
                <a:latin typeface="+mj-lt"/>
              </a:rPr>
              <a:t> </a:t>
            </a:r>
            <a:r>
              <a:rPr lang="en-US" altLang="ja-JP" sz="1400" b="1" dirty="0">
                <a:solidFill>
                  <a:schemeClr val="bg1"/>
                </a:solidFill>
                <a:latin typeface="+mj-lt"/>
              </a:rPr>
              <a:t>MOS</a:t>
            </a:r>
          </a:p>
        </p:txBody>
      </p:sp>
      <p:cxnSp>
        <p:nvCxnSpPr>
          <p:cNvPr id="98" name="直線コネクタ 97">
            <a:extLst>
              <a:ext uri="{FF2B5EF4-FFF2-40B4-BE49-F238E27FC236}">
                <a16:creationId xmlns:a16="http://schemas.microsoft.com/office/drawing/2014/main" id="{222879BE-1CC7-43B3-A655-9C9450FDA769}"/>
              </a:ext>
            </a:extLst>
          </p:cNvPr>
          <p:cNvCxnSpPr>
            <a:cxnSpLocks/>
          </p:cNvCxnSpPr>
          <p:nvPr/>
        </p:nvCxnSpPr>
        <p:spPr>
          <a:xfrm>
            <a:off x="4965608" y="1418737"/>
            <a:ext cx="0" cy="5023876"/>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99" name="図表 98">
            <a:extLst>
              <a:ext uri="{FF2B5EF4-FFF2-40B4-BE49-F238E27FC236}">
                <a16:creationId xmlns:a16="http://schemas.microsoft.com/office/drawing/2014/main" id="{D840D86C-BF59-4485-AAB8-FA095B4C2A60}"/>
              </a:ext>
            </a:extLst>
          </p:cNvPr>
          <p:cNvGraphicFramePr/>
          <p:nvPr/>
        </p:nvGraphicFramePr>
        <p:xfrm>
          <a:off x="2627595" y="1232296"/>
          <a:ext cx="8733496" cy="4392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0" name="テキスト ボックス 356409">
            <a:extLst>
              <a:ext uri="{FF2B5EF4-FFF2-40B4-BE49-F238E27FC236}">
                <a16:creationId xmlns:a16="http://schemas.microsoft.com/office/drawing/2014/main" id="{9233685D-54A5-45CC-B8E9-C4D837A33045}"/>
              </a:ext>
            </a:extLst>
          </p:cNvPr>
          <p:cNvSpPr txBox="1">
            <a:spLocks noChangeArrowheads="1"/>
          </p:cNvSpPr>
          <p:nvPr/>
        </p:nvSpPr>
        <p:spPr bwMode="auto">
          <a:xfrm rot="16200000">
            <a:off x="259651" y="3407970"/>
            <a:ext cx="1054708" cy="432000"/>
          </a:xfrm>
          <a:prstGeom prst="rect">
            <a:avLst/>
          </a:prstGeom>
          <a:solidFill>
            <a:schemeClr val="tx2"/>
          </a:solidFill>
          <a:ln>
            <a:noFill/>
          </a:ln>
        </p:spPr>
        <p:txBody>
          <a:bodyPr wrap="square" anchor="ctr" anchorCtr="0">
            <a:normAutofit/>
          </a:bodyPr>
          <a:lstStyle>
            <a:lvl1pPr>
              <a:spcBef>
                <a:spcPct val="20000"/>
              </a:spcBef>
              <a:defRPr kumimoji="1">
                <a:solidFill>
                  <a:srgbClr val="444F58"/>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a:solidFill>
                  <a:srgbClr val="444F58"/>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rgbClr val="444F58"/>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rgbClr val="444F58"/>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rgbClr val="444F58"/>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rgbClr val="444F58"/>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rgbClr val="444F58"/>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rgbClr val="444F58"/>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rgbClr val="444F58"/>
                </a:solidFill>
                <a:latin typeface="Arial" panose="020B0604020202020204" pitchFamily="34" charset="0"/>
                <a:ea typeface="ＭＳ Ｐゴシック" panose="020B0600070205080204" pitchFamily="50" charset="-128"/>
              </a:defRPr>
            </a:lvl9pPr>
          </a:lstStyle>
          <a:p>
            <a:pPr algn="ctr" eaLnBrk="1" hangingPunct="1">
              <a:spcBef>
                <a:spcPct val="0"/>
              </a:spcBef>
            </a:pPr>
            <a:r>
              <a:rPr lang="en-US" altLang="ja-JP" sz="1400" b="1" dirty="0">
                <a:solidFill>
                  <a:schemeClr val="bg1"/>
                </a:solidFill>
                <a:latin typeface="+mj-lt"/>
              </a:rPr>
              <a:t>SiC</a:t>
            </a:r>
            <a:r>
              <a:rPr lang="ja-JP" altLang="en-US" sz="1400" b="1" dirty="0">
                <a:solidFill>
                  <a:schemeClr val="bg1"/>
                </a:solidFill>
                <a:latin typeface="+mj-lt"/>
              </a:rPr>
              <a:t> </a:t>
            </a:r>
            <a:r>
              <a:rPr lang="en-US" altLang="ja-JP" sz="1400" b="1" dirty="0">
                <a:solidFill>
                  <a:schemeClr val="bg1"/>
                </a:solidFill>
                <a:latin typeface="+mj-lt"/>
              </a:rPr>
              <a:t>Diode</a:t>
            </a:r>
          </a:p>
        </p:txBody>
      </p:sp>
      <p:sp>
        <p:nvSpPr>
          <p:cNvPr id="101" name="テキスト ボックス 356409">
            <a:extLst>
              <a:ext uri="{FF2B5EF4-FFF2-40B4-BE49-F238E27FC236}">
                <a16:creationId xmlns:a16="http://schemas.microsoft.com/office/drawing/2014/main" id="{D9DA8758-6B1F-4F0C-BDB2-7FD785CD529A}"/>
              </a:ext>
            </a:extLst>
          </p:cNvPr>
          <p:cNvSpPr txBox="1">
            <a:spLocks noChangeArrowheads="1"/>
          </p:cNvSpPr>
          <p:nvPr/>
        </p:nvSpPr>
        <p:spPr bwMode="auto">
          <a:xfrm rot="16200000">
            <a:off x="-404397" y="5152136"/>
            <a:ext cx="2382801" cy="432000"/>
          </a:xfrm>
          <a:prstGeom prst="rect">
            <a:avLst/>
          </a:prstGeom>
          <a:solidFill>
            <a:schemeClr val="tx2"/>
          </a:solidFill>
          <a:ln>
            <a:noFill/>
          </a:ln>
        </p:spPr>
        <p:txBody>
          <a:bodyPr wrap="square" anchor="ctr" anchorCtr="0">
            <a:normAutofit/>
          </a:bodyPr>
          <a:lstStyle>
            <a:lvl1pPr>
              <a:spcBef>
                <a:spcPct val="20000"/>
              </a:spcBef>
              <a:defRPr kumimoji="1">
                <a:solidFill>
                  <a:srgbClr val="444F58"/>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a:solidFill>
                  <a:srgbClr val="444F58"/>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rgbClr val="444F58"/>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rgbClr val="444F58"/>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rgbClr val="444F58"/>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rgbClr val="444F58"/>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rgbClr val="444F58"/>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rgbClr val="444F58"/>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rgbClr val="444F58"/>
                </a:solidFill>
                <a:latin typeface="Arial" panose="020B0604020202020204" pitchFamily="34" charset="0"/>
                <a:ea typeface="ＭＳ Ｐゴシック" panose="020B0600070205080204" pitchFamily="50" charset="-128"/>
              </a:defRPr>
            </a:lvl9pPr>
          </a:lstStyle>
          <a:p>
            <a:pPr algn="ctr" eaLnBrk="1" hangingPunct="1">
              <a:spcBef>
                <a:spcPct val="0"/>
              </a:spcBef>
            </a:pPr>
            <a:r>
              <a:rPr lang="en-US" altLang="ja-JP" sz="1400" b="1" dirty="0">
                <a:solidFill>
                  <a:schemeClr val="bg1"/>
                </a:solidFill>
                <a:latin typeface="+mj-lt"/>
              </a:rPr>
              <a:t>SiC</a:t>
            </a:r>
            <a:r>
              <a:rPr lang="ja-JP" altLang="en-US" sz="1400" b="1" dirty="0">
                <a:solidFill>
                  <a:schemeClr val="bg1"/>
                </a:solidFill>
                <a:latin typeface="+mj-lt"/>
              </a:rPr>
              <a:t> </a:t>
            </a:r>
            <a:r>
              <a:rPr lang="en-US" altLang="ja-JP" sz="1400" b="1" dirty="0">
                <a:solidFill>
                  <a:schemeClr val="bg1"/>
                </a:solidFill>
                <a:latin typeface="+mj-lt"/>
              </a:rPr>
              <a:t>Module</a:t>
            </a:r>
          </a:p>
        </p:txBody>
      </p:sp>
      <p:sp>
        <p:nvSpPr>
          <p:cNvPr id="102" name="角丸四角形 102">
            <a:extLst>
              <a:ext uri="{FF2B5EF4-FFF2-40B4-BE49-F238E27FC236}">
                <a16:creationId xmlns:a16="http://schemas.microsoft.com/office/drawing/2014/main" id="{90FFF627-F631-4462-9600-91402B2F21A2}"/>
              </a:ext>
            </a:extLst>
          </p:cNvPr>
          <p:cNvSpPr/>
          <p:nvPr/>
        </p:nvSpPr>
        <p:spPr>
          <a:xfrm>
            <a:off x="5368831" y="1724431"/>
            <a:ext cx="3169386" cy="601583"/>
          </a:xfrm>
          <a:prstGeom prst="roundRect">
            <a:avLst/>
          </a:prstGeom>
          <a:solidFill>
            <a:schemeClr val="accent2">
              <a:lumMod val="20000"/>
              <a:lumOff val="80000"/>
              <a:alpha val="4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400"/>
              </a:spcBef>
            </a:pPr>
            <a:r>
              <a:rPr lang="ja-JP" altLang="en-US" sz="1400" b="1" dirty="0">
                <a:solidFill>
                  <a:schemeClr val="tx2"/>
                </a:solidFill>
                <a:latin typeface="+mj-lt"/>
                <a:cs typeface="メイリオ" panose="020B0604030504040204" pitchFamily="50" charset="-128"/>
              </a:rPr>
              <a:t>◆</a:t>
            </a:r>
            <a:r>
              <a:rPr lang="en-US" altLang="ja-JP" sz="1400" b="1" dirty="0">
                <a:solidFill>
                  <a:schemeClr val="tx2"/>
                </a:solidFill>
                <a:latin typeface="+mj-lt"/>
                <a:cs typeface="メイリオ" panose="020B0604030504040204" pitchFamily="50" charset="-128"/>
              </a:rPr>
              <a:t> 5G Trench</a:t>
            </a:r>
          </a:p>
          <a:p>
            <a:pPr>
              <a:spcBef>
                <a:spcPts val="400"/>
              </a:spcBef>
            </a:pPr>
            <a:r>
              <a:rPr lang="en-US" altLang="ja-JP" sz="1200" dirty="0">
                <a:solidFill>
                  <a:schemeClr val="tx2"/>
                </a:solidFill>
                <a:latin typeface="+mj-lt"/>
                <a:cs typeface="メイリオ" panose="020B0604030504040204" pitchFamily="50" charset="-128"/>
              </a:rPr>
              <a:t>Process</a:t>
            </a:r>
            <a:r>
              <a:rPr lang="ja-JP" altLang="en-US" sz="1200" dirty="0">
                <a:solidFill>
                  <a:schemeClr val="tx2"/>
                </a:solidFill>
                <a:latin typeface="+mj-lt"/>
                <a:cs typeface="メイリオ" panose="020B0604030504040204" pitchFamily="50" charset="-128"/>
              </a:rPr>
              <a:t>　</a:t>
            </a:r>
            <a:r>
              <a:rPr lang="en-US" altLang="ja-JP" sz="1200" dirty="0">
                <a:solidFill>
                  <a:schemeClr val="tx2"/>
                </a:solidFill>
                <a:latin typeface="+mj-lt"/>
                <a:cs typeface="メイリオ" panose="020B0604030504040204" pitchFamily="50" charset="-128"/>
              </a:rPr>
              <a:t>Development</a:t>
            </a:r>
          </a:p>
        </p:txBody>
      </p:sp>
      <p:sp>
        <p:nvSpPr>
          <p:cNvPr id="103" name="角丸四角形 108">
            <a:extLst>
              <a:ext uri="{FF2B5EF4-FFF2-40B4-BE49-F238E27FC236}">
                <a16:creationId xmlns:a16="http://schemas.microsoft.com/office/drawing/2014/main" id="{4D892181-7EB3-49B7-A76D-0B030E6A7ABA}"/>
              </a:ext>
            </a:extLst>
          </p:cNvPr>
          <p:cNvSpPr/>
          <p:nvPr/>
        </p:nvSpPr>
        <p:spPr>
          <a:xfrm>
            <a:off x="3766828" y="1706901"/>
            <a:ext cx="1486931" cy="1008000"/>
          </a:xfrm>
          <a:prstGeom prst="round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400"/>
              </a:spcBef>
            </a:pPr>
            <a:r>
              <a:rPr lang="ja-JP" altLang="en-US" sz="1400" b="1" dirty="0">
                <a:solidFill>
                  <a:schemeClr val="tx2"/>
                </a:solidFill>
                <a:latin typeface="+mj-lt"/>
                <a:cs typeface="メイリオ" panose="020B0604030504040204" pitchFamily="50" charset="-128"/>
              </a:rPr>
              <a:t>◆</a:t>
            </a:r>
            <a:r>
              <a:rPr lang="en-US" altLang="ja-JP" sz="1400" b="1" dirty="0">
                <a:solidFill>
                  <a:schemeClr val="tx2"/>
                </a:solidFill>
                <a:latin typeface="+mj-lt"/>
                <a:cs typeface="メイリオ" panose="020B0604030504040204" pitchFamily="50" charset="-128"/>
              </a:rPr>
              <a:t> 4G Trench</a:t>
            </a:r>
          </a:p>
          <a:p>
            <a:pPr>
              <a:spcBef>
                <a:spcPts val="400"/>
              </a:spcBef>
            </a:pPr>
            <a:r>
              <a:rPr lang="ja-JP" altLang="en-US" sz="1200" dirty="0">
                <a:solidFill>
                  <a:schemeClr val="tx2"/>
                </a:solidFill>
                <a:latin typeface="+mj-lt"/>
                <a:cs typeface="メイリオ" panose="020B0604030504040204" pitchFamily="50" charset="-128"/>
              </a:rPr>
              <a:t>・ </a:t>
            </a:r>
            <a:r>
              <a:rPr lang="en-US" altLang="ja-JP" sz="1200" dirty="0">
                <a:solidFill>
                  <a:schemeClr val="tx2"/>
                </a:solidFill>
                <a:latin typeface="+mj-lt"/>
                <a:cs typeface="メイリオ" panose="020B0604030504040204" pitchFamily="50" charset="-128"/>
              </a:rPr>
              <a:t>1200V</a:t>
            </a:r>
          </a:p>
          <a:p>
            <a:pPr>
              <a:spcBef>
                <a:spcPts val="400"/>
              </a:spcBef>
            </a:pPr>
            <a:r>
              <a:rPr lang="ja-JP" altLang="en-US" sz="1200" dirty="0">
                <a:solidFill>
                  <a:schemeClr val="tx2"/>
                </a:solidFill>
                <a:latin typeface="+mj-lt"/>
                <a:cs typeface="メイリオ" panose="020B0604030504040204" pitchFamily="50" charset="-128"/>
              </a:rPr>
              <a:t>・ </a:t>
            </a:r>
            <a:r>
              <a:rPr lang="en-US" altLang="ja-JP" sz="1200" dirty="0">
                <a:solidFill>
                  <a:schemeClr val="tx2"/>
                </a:solidFill>
                <a:latin typeface="+mj-lt"/>
                <a:cs typeface="メイリオ" panose="020B0604030504040204" pitchFamily="50" charset="-128"/>
              </a:rPr>
              <a:t>750V</a:t>
            </a:r>
          </a:p>
          <a:p>
            <a:pPr algn="ctr">
              <a:spcBef>
                <a:spcPts val="400"/>
              </a:spcBef>
            </a:pPr>
            <a:endParaRPr kumimoji="1" lang="ja-JP" altLang="en-US" sz="1200" dirty="0">
              <a:solidFill>
                <a:schemeClr val="tx2"/>
              </a:solidFill>
              <a:latin typeface="+mj-lt"/>
              <a:cs typeface="メイリオ" panose="020B0604030504040204" pitchFamily="50" charset="-128"/>
            </a:endParaRPr>
          </a:p>
        </p:txBody>
      </p:sp>
      <p:cxnSp>
        <p:nvCxnSpPr>
          <p:cNvPr id="104" name="直線コネクタ 103">
            <a:extLst>
              <a:ext uri="{FF2B5EF4-FFF2-40B4-BE49-F238E27FC236}">
                <a16:creationId xmlns:a16="http://schemas.microsoft.com/office/drawing/2014/main" id="{7848891A-DAD4-4B69-BD1C-48A096FF5426}"/>
              </a:ext>
            </a:extLst>
          </p:cNvPr>
          <p:cNvCxnSpPr>
            <a:cxnSpLocks/>
          </p:cNvCxnSpPr>
          <p:nvPr/>
        </p:nvCxnSpPr>
        <p:spPr>
          <a:xfrm>
            <a:off x="1123032" y="3096616"/>
            <a:ext cx="1032118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5" name="Picture 64" descr="ＬＰＴＬ-正面">
            <a:extLst>
              <a:ext uri="{FF2B5EF4-FFF2-40B4-BE49-F238E27FC236}">
                <a16:creationId xmlns:a16="http://schemas.microsoft.com/office/drawing/2014/main" id="{3EC8C7FA-071A-4BA2-A40A-1C3F5FB1538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1573136" y="3702657"/>
            <a:ext cx="327018" cy="39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4" descr="TO220-2L">
            <a:extLst>
              <a:ext uri="{FF2B5EF4-FFF2-40B4-BE49-F238E27FC236}">
                <a16:creationId xmlns:a16="http://schemas.microsoft.com/office/drawing/2014/main" id="{4D9C1752-7969-42AF-A946-29B94FDE901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1995024" y="3176738"/>
            <a:ext cx="216655" cy="57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5" descr="TO220FM-2L">
            <a:extLst>
              <a:ext uri="{FF2B5EF4-FFF2-40B4-BE49-F238E27FC236}">
                <a16:creationId xmlns:a16="http://schemas.microsoft.com/office/drawing/2014/main" id="{59158536-D4D8-4EE3-9116-F7CFB7E4AD21}"/>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flipH="1">
            <a:off x="1277353" y="3232631"/>
            <a:ext cx="197404" cy="54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3" descr="TO247">
            <a:extLst>
              <a:ext uri="{FF2B5EF4-FFF2-40B4-BE49-F238E27FC236}">
                <a16:creationId xmlns:a16="http://schemas.microsoft.com/office/drawing/2014/main" id="{4154EB07-D141-4BD7-984F-4B8736B24ECF}"/>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307129" y="3685901"/>
            <a:ext cx="183524" cy="46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図 108">
            <a:extLst>
              <a:ext uri="{FF2B5EF4-FFF2-40B4-BE49-F238E27FC236}">
                <a16:creationId xmlns:a16="http://schemas.microsoft.com/office/drawing/2014/main" id="{F4EFF5C0-6EB2-4848-889E-244EEDAF0EB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03661" y="2137787"/>
            <a:ext cx="317882" cy="571039"/>
          </a:xfrm>
          <a:prstGeom prst="rect">
            <a:avLst/>
          </a:prstGeom>
        </p:spPr>
      </p:pic>
      <p:pic>
        <p:nvPicPr>
          <p:cNvPr id="110" name="図 109">
            <a:extLst>
              <a:ext uri="{FF2B5EF4-FFF2-40B4-BE49-F238E27FC236}">
                <a16:creationId xmlns:a16="http://schemas.microsoft.com/office/drawing/2014/main" id="{9FB4D41F-C980-4751-B13D-C728EB90FE8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774327" y="1776047"/>
            <a:ext cx="299628" cy="579441"/>
          </a:xfrm>
          <a:prstGeom prst="rect">
            <a:avLst/>
          </a:prstGeom>
        </p:spPr>
      </p:pic>
      <p:pic>
        <p:nvPicPr>
          <p:cNvPr id="111" name="図 110">
            <a:extLst>
              <a:ext uri="{FF2B5EF4-FFF2-40B4-BE49-F238E27FC236}">
                <a16:creationId xmlns:a16="http://schemas.microsoft.com/office/drawing/2014/main" id="{BC567214-ABD0-4314-86BE-440FE43E9F7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280163" y="2322288"/>
            <a:ext cx="290171" cy="336575"/>
          </a:xfrm>
          <a:prstGeom prst="rect">
            <a:avLst/>
          </a:prstGeom>
        </p:spPr>
      </p:pic>
      <p:sp>
        <p:nvSpPr>
          <p:cNvPr id="112" name="角丸四角形 140">
            <a:extLst>
              <a:ext uri="{FF2B5EF4-FFF2-40B4-BE49-F238E27FC236}">
                <a16:creationId xmlns:a16="http://schemas.microsoft.com/office/drawing/2014/main" id="{0CDD359E-01DC-4C86-BBC4-E1C97CD44A13}"/>
              </a:ext>
            </a:extLst>
          </p:cNvPr>
          <p:cNvSpPr/>
          <p:nvPr/>
        </p:nvSpPr>
        <p:spPr>
          <a:xfrm>
            <a:off x="3024464" y="3177093"/>
            <a:ext cx="1620000" cy="720000"/>
          </a:xfrm>
          <a:prstGeom prst="roundRect">
            <a:avLst/>
          </a:prstGeom>
          <a:solidFill>
            <a:schemeClr val="accent6">
              <a:lumMod val="20000"/>
              <a:lumOff val="80000"/>
              <a:alpha val="4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200" dirty="0">
                <a:solidFill>
                  <a:schemeClr val="tx2"/>
                </a:solidFill>
                <a:latin typeface="+mj-lt"/>
                <a:cs typeface="メイリオ" panose="020B0604030504040204" pitchFamily="50" charset="-128"/>
              </a:rPr>
              <a:t>◆</a:t>
            </a:r>
            <a:r>
              <a:rPr lang="en-US" altLang="ja-JP" sz="1200" dirty="0">
                <a:solidFill>
                  <a:schemeClr val="tx2"/>
                </a:solidFill>
                <a:latin typeface="+mj-lt"/>
                <a:cs typeface="メイリオ" panose="020B0604030504040204" pitchFamily="50" charset="-128"/>
              </a:rPr>
              <a:t> 2G/3G</a:t>
            </a:r>
          </a:p>
          <a:p>
            <a:pPr>
              <a:spcBef>
                <a:spcPts val="400"/>
              </a:spcBef>
            </a:pPr>
            <a:r>
              <a:rPr lang="ja-JP" altLang="en-US" sz="1200" dirty="0">
                <a:solidFill>
                  <a:schemeClr val="tx2"/>
                </a:solidFill>
                <a:latin typeface="+mj-lt"/>
                <a:cs typeface="メイリオ" panose="020B0604030504040204" pitchFamily="50" charset="-128"/>
              </a:rPr>
              <a:t>・ </a:t>
            </a:r>
            <a:r>
              <a:rPr lang="en-US" altLang="ja-JP" sz="1200" dirty="0">
                <a:solidFill>
                  <a:schemeClr val="tx2"/>
                </a:solidFill>
                <a:latin typeface="+mj-lt"/>
                <a:cs typeface="メイリオ" panose="020B0604030504040204" pitchFamily="50" charset="-128"/>
              </a:rPr>
              <a:t>1200V</a:t>
            </a:r>
            <a:br>
              <a:rPr lang="en-US" altLang="ja-JP" sz="1200" dirty="0">
                <a:solidFill>
                  <a:schemeClr val="tx2"/>
                </a:solidFill>
                <a:latin typeface="+mj-lt"/>
                <a:cs typeface="メイリオ" panose="020B0604030504040204" pitchFamily="50" charset="-128"/>
              </a:rPr>
            </a:br>
            <a:r>
              <a:rPr lang="ja-JP" altLang="en-US" sz="1200" dirty="0">
                <a:solidFill>
                  <a:schemeClr val="tx2"/>
                </a:solidFill>
                <a:latin typeface="+mj-lt"/>
                <a:cs typeface="メイリオ" panose="020B0604030504040204" pitchFamily="50" charset="-128"/>
              </a:rPr>
              <a:t>・ </a:t>
            </a:r>
            <a:r>
              <a:rPr lang="en-US" altLang="ja-JP" sz="1200" dirty="0">
                <a:solidFill>
                  <a:schemeClr val="tx2"/>
                </a:solidFill>
                <a:latin typeface="+mj-lt"/>
                <a:cs typeface="メイリオ" panose="020B0604030504040204" pitchFamily="50" charset="-128"/>
              </a:rPr>
              <a:t>650V</a:t>
            </a:r>
            <a:endParaRPr kumimoji="1" lang="ja-JP" altLang="en-US" sz="1200" dirty="0">
              <a:solidFill>
                <a:schemeClr val="tx2"/>
              </a:solidFill>
              <a:latin typeface="+mj-lt"/>
              <a:cs typeface="メイリオ" panose="020B0604030504040204" pitchFamily="50" charset="-128"/>
            </a:endParaRPr>
          </a:p>
        </p:txBody>
      </p:sp>
      <p:cxnSp>
        <p:nvCxnSpPr>
          <p:cNvPr id="113" name="直線コネクタ 112">
            <a:extLst>
              <a:ext uri="{FF2B5EF4-FFF2-40B4-BE49-F238E27FC236}">
                <a16:creationId xmlns:a16="http://schemas.microsoft.com/office/drawing/2014/main" id="{5A103995-385A-4755-966A-945FCB2C1989}"/>
              </a:ext>
            </a:extLst>
          </p:cNvPr>
          <p:cNvCxnSpPr>
            <a:cxnSpLocks/>
          </p:cNvCxnSpPr>
          <p:nvPr/>
        </p:nvCxnSpPr>
        <p:spPr>
          <a:xfrm>
            <a:off x="1123032" y="4176736"/>
            <a:ext cx="1032118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4" name="Picture 2" descr="SiCパワーモジュールピント変更1+">
            <a:extLst>
              <a:ext uri="{FF2B5EF4-FFF2-40B4-BE49-F238E27FC236}">
                <a16:creationId xmlns:a16="http://schemas.microsoft.com/office/drawing/2014/main" id="{CAA9A1AB-AEC3-486B-9677-69C9A51382F9}"/>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635331" y="4220469"/>
            <a:ext cx="855136" cy="56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5" name="直線コネクタ 114">
            <a:extLst>
              <a:ext uri="{FF2B5EF4-FFF2-40B4-BE49-F238E27FC236}">
                <a16:creationId xmlns:a16="http://schemas.microsoft.com/office/drawing/2014/main" id="{B0E8D55F-04C9-40C2-9648-2A1B51CBB4F5}"/>
              </a:ext>
            </a:extLst>
          </p:cNvPr>
          <p:cNvCxnSpPr>
            <a:cxnSpLocks/>
          </p:cNvCxnSpPr>
          <p:nvPr/>
        </p:nvCxnSpPr>
        <p:spPr>
          <a:xfrm>
            <a:off x="2649264" y="1576622"/>
            <a:ext cx="15856" cy="4896912"/>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6" name="テキスト ボックス 20">
            <a:extLst>
              <a:ext uri="{FF2B5EF4-FFF2-40B4-BE49-F238E27FC236}">
                <a16:creationId xmlns:a16="http://schemas.microsoft.com/office/drawing/2014/main" id="{8680CD98-9EC8-413F-A7DB-8484853289A6}"/>
              </a:ext>
            </a:extLst>
          </p:cNvPr>
          <p:cNvSpPr txBox="1"/>
          <p:nvPr/>
        </p:nvSpPr>
        <p:spPr>
          <a:xfrm>
            <a:off x="995250" y="4159823"/>
            <a:ext cx="875561" cy="276999"/>
          </a:xfrm>
          <a:prstGeom prst="rect">
            <a:avLst/>
          </a:prstGeom>
          <a:noFill/>
        </p:spPr>
        <p:txBody>
          <a:bodyPr wrap="non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spcBef>
                <a:spcPts val="400"/>
              </a:spcBef>
            </a:pPr>
            <a:r>
              <a:rPr lang="en-US" altLang="ja-JP" sz="1200" dirty="0">
                <a:solidFill>
                  <a:schemeClr val="tx2"/>
                </a:solidFill>
                <a:latin typeface="+mj-lt"/>
                <a:ea typeface="+mn-ea"/>
                <a:cs typeface="メイリオ" panose="020B0604030504040204" pitchFamily="50" charset="-128"/>
              </a:rPr>
              <a:t>Case type</a:t>
            </a:r>
          </a:p>
        </p:txBody>
      </p:sp>
      <p:sp>
        <p:nvSpPr>
          <p:cNvPr id="117" name="テキスト ボックス 20">
            <a:extLst>
              <a:ext uri="{FF2B5EF4-FFF2-40B4-BE49-F238E27FC236}">
                <a16:creationId xmlns:a16="http://schemas.microsoft.com/office/drawing/2014/main" id="{529D19CB-9755-4B48-8AF8-6311118F91A4}"/>
              </a:ext>
            </a:extLst>
          </p:cNvPr>
          <p:cNvSpPr txBox="1"/>
          <p:nvPr/>
        </p:nvSpPr>
        <p:spPr>
          <a:xfrm>
            <a:off x="4929606" y="5942885"/>
            <a:ext cx="1232497" cy="600164"/>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lgn="ctr">
              <a:spcBef>
                <a:spcPts val="400"/>
              </a:spcBef>
            </a:pPr>
            <a:r>
              <a:rPr lang="en-US" altLang="ja-JP" sz="1100" dirty="0">
                <a:solidFill>
                  <a:schemeClr val="tx2"/>
                </a:solidFill>
                <a:latin typeface="+mj-lt"/>
                <a:ea typeface="+mn-ea"/>
                <a:cs typeface="メイリオ" panose="020B0604030504040204" pitchFamily="50" charset="-128"/>
              </a:rPr>
              <a:t>1200V </a:t>
            </a:r>
            <a:br>
              <a:rPr lang="en-US" altLang="ja-JP" sz="1100" dirty="0">
                <a:solidFill>
                  <a:schemeClr val="tx2"/>
                </a:solidFill>
                <a:latin typeface="+mj-lt"/>
                <a:ea typeface="+mn-ea"/>
                <a:cs typeface="メイリオ" panose="020B0604030504040204" pitchFamily="50" charset="-128"/>
              </a:rPr>
            </a:br>
            <a:r>
              <a:rPr lang="en-US" altLang="ja-JP" sz="1100" dirty="0">
                <a:solidFill>
                  <a:schemeClr val="tx2"/>
                </a:solidFill>
                <a:latin typeface="+mj-lt"/>
                <a:ea typeface="+mn-ea"/>
                <a:cs typeface="メイリオ" panose="020B0604030504040204" pitchFamily="50" charset="-128"/>
              </a:rPr>
              <a:t>400A - 600A</a:t>
            </a:r>
            <a:br>
              <a:rPr lang="en-US" altLang="ja-JP" sz="1100" dirty="0">
                <a:solidFill>
                  <a:schemeClr val="tx2"/>
                </a:solidFill>
                <a:latin typeface="+mj-lt"/>
                <a:ea typeface="+mn-ea"/>
                <a:cs typeface="メイリオ" panose="020B0604030504040204" pitchFamily="50" charset="-128"/>
              </a:rPr>
            </a:br>
            <a:r>
              <a:rPr lang="en-US" altLang="ja-JP" sz="1100" dirty="0">
                <a:solidFill>
                  <a:schemeClr val="tx2"/>
                </a:solidFill>
                <a:latin typeface="+mj-lt"/>
                <a:ea typeface="+mn-ea"/>
                <a:cs typeface="メイリオ" panose="020B0604030504040204" pitchFamily="50" charset="-128"/>
              </a:rPr>
              <a:t> 2 in 1</a:t>
            </a:r>
          </a:p>
        </p:txBody>
      </p:sp>
      <p:sp>
        <p:nvSpPr>
          <p:cNvPr id="118" name="角丸四角形 56">
            <a:extLst>
              <a:ext uri="{FF2B5EF4-FFF2-40B4-BE49-F238E27FC236}">
                <a16:creationId xmlns:a16="http://schemas.microsoft.com/office/drawing/2014/main" id="{9AD8E9FE-A102-4300-8DEA-8340C1CE00EE}"/>
              </a:ext>
            </a:extLst>
          </p:cNvPr>
          <p:cNvSpPr/>
          <p:nvPr/>
        </p:nvSpPr>
        <p:spPr>
          <a:xfrm>
            <a:off x="6222935" y="3130606"/>
            <a:ext cx="1188000" cy="720000"/>
          </a:xfrm>
          <a:prstGeom prst="roundRect">
            <a:avLst/>
          </a:prstGeom>
          <a:solidFill>
            <a:schemeClr val="accent6">
              <a:lumMod val="20000"/>
              <a:lumOff val="80000"/>
              <a:alpha val="4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200" dirty="0">
                <a:solidFill>
                  <a:schemeClr val="tx2"/>
                </a:solidFill>
                <a:latin typeface="+mj-lt"/>
                <a:cs typeface="メイリオ" panose="020B0604030504040204" pitchFamily="50" charset="-128"/>
              </a:rPr>
              <a:t>◆</a:t>
            </a:r>
            <a:r>
              <a:rPr lang="en-US" altLang="ja-JP" sz="1200" dirty="0">
                <a:solidFill>
                  <a:schemeClr val="tx2"/>
                </a:solidFill>
                <a:latin typeface="+mj-lt"/>
                <a:cs typeface="メイリオ" panose="020B0604030504040204" pitchFamily="50" charset="-128"/>
              </a:rPr>
              <a:t> 4G</a:t>
            </a:r>
          </a:p>
          <a:p>
            <a:pPr>
              <a:spcBef>
                <a:spcPts val="400"/>
              </a:spcBef>
            </a:pPr>
            <a:r>
              <a:rPr lang="ja-JP" altLang="en-US" sz="1200" dirty="0">
                <a:solidFill>
                  <a:schemeClr val="tx2"/>
                </a:solidFill>
                <a:latin typeface="+mj-lt"/>
                <a:cs typeface="メイリオ" panose="020B0604030504040204" pitchFamily="50" charset="-128"/>
              </a:rPr>
              <a:t>・ </a:t>
            </a:r>
            <a:r>
              <a:rPr lang="en-US" altLang="ja-JP" sz="1200" dirty="0">
                <a:solidFill>
                  <a:schemeClr val="tx2"/>
                </a:solidFill>
                <a:latin typeface="+mj-lt"/>
                <a:cs typeface="メイリオ" panose="020B0604030504040204" pitchFamily="50" charset="-128"/>
              </a:rPr>
              <a:t>1200V</a:t>
            </a:r>
            <a:br>
              <a:rPr lang="en-US" altLang="ja-JP" sz="1200" dirty="0">
                <a:solidFill>
                  <a:schemeClr val="tx2"/>
                </a:solidFill>
                <a:latin typeface="+mj-lt"/>
                <a:cs typeface="メイリオ" panose="020B0604030504040204" pitchFamily="50" charset="-128"/>
              </a:rPr>
            </a:br>
            <a:r>
              <a:rPr lang="ja-JP" altLang="en-US" sz="1200" dirty="0">
                <a:solidFill>
                  <a:schemeClr val="tx2"/>
                </a:solidFill>
                <a:latin typeface="+mj-lt"/>
                <a:cs typeface="メイリオ" panose="020B0604030504040204" pitchFamily="50" charset="-128"/>
              </a:rPr>
              <a:t>・ </a:t>
            </a:r>
            <a:r>
              <a:rPr lang="en-US" altLang="ja-JP" sz="1200" dirty="0">
                <a:solidFill>
                  <a:schemeClr val="tx2"/>
                </a:solidFill>
                <a:latin typeface="+mj-lt"/>
                <a:cs typeface="メイリオ" panose="020B0604030504040204" pitchFamily="50" charset="-128"/>
              </a:rPr>
              <a:t>650V</a:t>
            </a:r>
            <a:endParaRPr kumimoji="1" lang="ja-JP" altLang="en-US" sz="1200" dirty="0">
              <a:solidFill>
                <a:schemeClr val="tx2"/>
              </a:solidFill>
              <a:latin typeface="+mj-lt"/>
              <a:cs typeface="メイリオ" panose="020B0604030504040204" pitchFamily="50" charset="-128"/>
            </a:endParaRPr>
          </a:p>
        </p:txBody>
      </p:sp>
      <p:sp>
        <p:nvSpPr>
          <p:cNvPr id="119" name="テキスト ボックス 20">
            <a:extLst>
              <a:ext uri="{FF2B5EF4-FFF2-40B4-BE49-F238E27FC236}">
                <a16:creationId xmlns:a16="http://schemas.microsoft.com/office/drawing/2014/main" id="{A550E18A-42AE-40FE-AB3A-FE49B2712048}"/>
              </a:ext>
            </a:extLst>
          </p:cNvPr>
          <p:cNvSpPr txBox="1"/>
          <p:nvPr/>
        </p:nvSpPr>
        <p:spPr>
          <a:xfrm>
            <a:off x="971671" y="4745700"/>
            <a:ext cx="771814" cy="276999"/>
          </a:xfrm>
          <a:prstGeom prst="rect">
            <a:avLst/>
          </a:prstGeom>
          <a:noFill/>
        </p:spPr>
        <p:txBody>
          <a:bodyPr wrap="non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spcBef>
                <a:spcPts val="400"/>
              </a:spcBef>
            </a:pPr>
            <a:r>
              <a:rPr lang="en-US" altLang="ja-JP" sz="1200" dirty="0">
                <a:solidFill>
                  <a:schemeClr val="tx2"/>
                </a:solidFill>
                <a:latin typeface="+mj-lt"/>
                <a:ea typeface="+mn-ea"/>
                <a:cs typeface="メイリオ" panose="020B0604030504040204" pitchFamily="50" charset="-128"/>
              </a:rPr>
              <a:t>DIP type</a:t>
            </a:r>
          </a:p>
        </p:txBody>
      </p:sp>
      <p:sp>
        <p:nvSpPr>
          <p:cNvPr id="120" name="角丸四角形 64">
            <a:extLst>
              <a:ext uri="{FF2B5EF4-FFF2-40B4-BE49-F238E27FC236}">
                <a16:creationId xmlns:a16="http://schemas.microsoft.com/office/drawing/2014/main" id="{58B95D45-5382-43DF-A99C-3F3E271A1067}"/>
              </a:ext>
            </a:extLst>
          </p:cNvPr>
          <p:cNvSpPr/>
          <p:nvPr/>
        </p:nvSpPr>
        <p:spPr>
          <a:xfrm>
            <a:off x="3203105" y="4817243"/>
            <a:ext cx="2117338" cy="540000"/>
          </a:xfrm>
          <a:prstGeom prst="roundRect">
            <a:avLst/>
          </a:prstGeom>
          <a:solidFill>
            <a:schemeClr val="accent6">
              <a:lumMod val="20000"/>
              <a:lumOff val="80000"/>
              <a:alpha val="4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400"/>
              </a:spcBef>
            </a:pPr>
            <a:r>
              <a:rPr lang="ja-JP" altLang="en-US" sz="1200" dirty="0">
                <a:solidFill>
                  <a:schemeClr val="tx2"/>
                </a:solidFill>
                <a:latin typeface="+mj-lt"/>
                <a:cs typeface="メイリオ" panose="020B0604030504040204" pitchFamily="50" charset="-128"/>
              </a:rPr>
              <a:t>◆</a:t>
            </a:r>
            <a:r>
              <a:rPr lang="en-US" altLang="ja-JP" sz="1200" dirty="0">
                <a:solidFill>
                  <a:schemeClr val="tx2"/>
                </a:solidFill>
                <a:latin typeface="+mj-lt"/>
                <a:cs typeface="メイリオ" panose="020B0604030504040204" pitchFamily="50" charset="-128"/>
              </a:rPr>
              <a:t> DIP type</a:t>
            </a:r>
            <a:br>
              <a:rPr lang="en-US" altLang="ja-JP" sz="1200" dirty="0">
                <a:solidFill>
                  <a:schemeClr val="tx2"/>
                </a:solidFill>
                <a:latin typeface="+mj-lt"/>
                <a:cs typeface="メイリオ" panose="020B0604030504040204" pitchFamily="50" charset="-128"/>
              </a:rPr>
            </a:br>
            <a:r>
              <a:rPr lang="en-US" altLang="ja-JP" sz="1200" dirty="0">
                <a:solidFill>
                  <a:schemeClr val="tx2"/>
                </a:solidFill>
                <a:latin typeface="+mj-lt"/>
                <a:cs typeface="メイリオ" panose="020B0604030504040204" pitchFamily="50" charset="-128"/>
              </a:rPr>
              <a:t>4in 1 / 6 in 1 </a:t>
            </a:r>
            <a:r>
              <a:rPr lang="en-US" altLang="ja-JP" sz="900" dirty="0">
                <a:solidFill>
                  <a:schemeClr val="tx2"/>
                </a:solidFill>
                <a:latin typeface="+mj-lt"/>
                <a:cs typeface="メイリオ" panose="020B0604030504040204" pitchFamily="50" charset="-128"/>
              </a:rPr>
              <a:t>(Without Driver)</a:t>
            </a:r>
            <a:endParaRPr lang="en-US" altLang="ja-JP" sz="1200" dirty="0">
              <a:solidFill>
                <a:schemeClr val="tx2"/>
              </a:solidFill>
              <a:latin typeface="+mj-lt"/>
              <a:cs typeface="メイリオ" panose="020B0604030504040204" pitchFamily="50" charset="-128"/>
            </a:endParaRPr>
          </a:p>
        </p:txBody>
      </p:sp>
      <p:sp>
        <p:nvSpPr>
          <p:cNvPr id="121" name="テキスト ボックス 20">
            <a:extLst>
              <a:ext uri="{FF2B5EF4-FFF2-40B4-BE49-F238E27FC236}">
                <a16:creationId xmlns:a16="http://schemas.microsoft.com/office/drawing/2014/main" id="{1A8F05A0-E44E-451F-B641-8CA9AE95A1CF}"/>
              </a:ext>
            </a:extLst>
          </p:cNvPr>
          <p:cNvSpPr txBox="1"/>
          <p:nvPr/>
        </p:nvSpPr>
        <p:spPr>
          <a:xfrm>
            <a:off x="6294933" y="5942885"/>
            <a:ext cx="1289135" cy="600164"/>
          </a:xfrm>
          <a:prstGeom prst="rect">
            <a:avLst/>
          </a:prstGeom>
          <a:noFill/>
        </p:spPr>
        <p:txBody>
          <a:bodyPr wrap="non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spcBef>
                <a:spcPts val="400"/>
              </a:spcBef>
            </a:pPr>
            <a:r>
              <a:rPr lang="en-US" altLang="ja-JP" sz="1100" dirty="0">
                <a:solidFill>
                  <a:schemeClr val="tx2"/>
                </a:solidFill>
                <a:latin typeface="+mj-lt"/>
                <a:ea typeface="+mn-ea"/>
                <a:cs typeface="メイリオ" panose="020B0604030504040204" pitchFamily="50" charset="-128"/>
              </a:rPr>
              <a:t>Molded type </a:t>
            </a:r>
            <a:br>
              <a:rPr lang="en-US" altLang="ja-JP" sz="1100" dirty="0">
                <a:solidFill>
                  <a:schemeClr val="tx2"/>
                </a:solidFill>
                <a:latin typeface="+mj-lt"/>
                <a:ea typeface="+mn-ea"/>
                <a:cs typeface="メイリオ" panose="020B0604030504040204" pitchFamily="50" charset="-128"/>
              </a:rPr>
            </a:br>
            <a:r>
              <a:rPr lang="en-US" altLang="ja-JP" sz="1100" dirty="0">
                <a:solidFill>
                  <a:schemeClr val="tx2"/>
                </a:solidFill>
                <a:latin typeface="+mj-lt"/>
                <a:ea typeface="+mn-ea"/>
                <a:cs typeface="メイリオ" panose="020B0604030504040204" pitchFamily="50" charset="-128"/>
              </a:rPr>
              <a:t>for inverter</a:t>
            </a:r>
            <a:br>
              <a:rPr lang="en-US" altLang="ja-JP" sz="1100" dirty="0">
                <a:solidFill>
                  <a:schemeClr val="tx2"/>
                </a:solidFill>
                <a:latin typeface="+mj-lt"/>
                <a:ea typeface="+mn-ea"/>
                <a:cs typeface="メイリオ" panose="020B0604030504040204" pitchFamily="50" charset="-128"/>
              </a:rPr>
            </a:br>
            <a:r>
              <a:rPr lang="en-US" altLang="ja-JP" sz="1100" dirty="0">
                <a:solidFill>
                  <a:schemeClr val="tx2"/>
                </a:solidFill>
                <a:latin typeface="+mj-lt"/>
                <a:ea typeface="+mn-ea"/>
                <a:cs typeface="メイリオ" panose="020B0604030504040204" pitchFamily="50" charset="-128"/>
              </a:rPr>
              <a:t>Automotive grade</a:t>
            </a:r>
          </a:p>
        </p:txBody>
      </p:sp>
      <p:pic>
        <p:nvPicPr>
          <p:cNvPr id="122" name="図 121">
            <a:extLst>
              <a:ext uri="{FF2B5EF4-FFF2-40B4-BE49-F238E27FC236}">
                <a16:creationId xmlns:a16="http://schemas.microsoft.com/office/drawing/2014/main" id="{B620ADD0-8FCB-4458-A3DE-98E84CE4C4C6}"/>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7593515" y="6199121"/>
            <a:ext cx="464159" cy="221823"/>
          </a:xfrm>
          <a:prstGeom prst="rect">
            <a:avLst/>
          </a:prstGeom>
        </p:spPr>
      </p:pic>
      <p:sp>
        <p:nvSpPr>
          <p:cNvPr id="123" name="角丸四角形 91">
            <a:extLst>
              <a:ext uri="{FF2B5EF4-FFF2-40B4-BE49-F238E27FC236}">
                <a16:creationId xmlns:a16="http://schemas.microsoft.com/office/drawing/2014/main" id="{4C4D6957-A2AF-486A-B44B-82793B35D2AD}"/>
              </a:ext>
            </a:extLst>
          </p:cNvPr>
          <p:cNvSpPr/>
          <p:nvPr/>
        </p:nvSpPr>
        <p:spPr>
          <a:xfrm>
            <a:off x="9892265" y="1695227"/>
            <a:ext cx="1244289" cy="1008000"/>
          </a:xfrm>
          <a:prstGeom prst="round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200" dirty="0">
                <a:solidFill>
                  <a:schemeClr val="tx2"/>
                </a:solidFill>
                <a:latin typeface="+mj-lt"/>
                <a:cs typeface="メイリオ" panose="020B0604030504040204" pitchFamily="50" charset="-128"/>
              </a:rPr>
              <a:t>◆</a:t>
            </a:r>
            <a:r>
              <a:rPr lang="en-US" altLang="ja-JP" sz="1200" dirty="0">
                <a:solidFill>
                  <a:schemeClr val="tx2"/>
                </a:solidFill>
                <a:latin typeface="+mj-lt"/>
                <a:cs typeface="メイリオ" panose="020B0604030504040204" pitchFamily="50" charset="-128"/>
              </a:rPr>
              <a:t> 5G Trench</a:t>
            </a:r>
          </a:p>
          <a:p>
            <a:pPr>
              <a:spcBef>
                <a:spcPts val="400"/>
              </a:spcBef>
            </a:pPr>
            <a:r>
              <a:rPr lang="ja-JP" altLang="en-US" sz="1200" dirty="0">
                <a:solidFill>
                  <a:schemeClr val="tx2"/>
                </a:solidFill>
                <a:latin typeface="+mj-lt"/>
                <a:cs typeface="メイリオ" panose="020B0604030504040204" pitchFamily="50" charset="-128"/>
              </a:rPr>
              <a:t>・ </a:t>
            </a:r>
            <a:r>
              <a:rPr lang="en-US" altLang="ja-JP" sz="1200" dirty="0">
                <a:solidFill>
                  <a:schemeClr val="tx2"/>
                </a:solidFill>
                <a:latin typeface="+mj-lt"/>
                <a:cs typeface="メイリオ" panose="020B0604030504040204" pitchFamily="50" charset="-128"/>
              </a:rPr>
              <a:t>750V</a:t>
            </a:r>
          </a:p>
        </p:txBody>
      </p:sp>
      <p:sp>
        <p:nvSpPr>
          <p:cNvPr id="124" name="角丸四角形 64">
            <a:extLst>
              <a:ext uri="{FF2B5EF4-FFF2-40B4-BE49-F238E27FC236}">
                <a16:creationId xmlns:a16="http://schemas.microsoft.com/office/drawing/2014/main" id="{C72FF183-A467-4412-9EEC-887ED5E5AE46}"/>
              </a:ext>
            </a:extLst>
          </p:cNvPr>
          <p:cNvSpPr/>
          <p:nvPr/>
        </p:nvSpPr>
        <p:spPr>
          <a:xfrm>
            <a:off x="3187062" y="4241988"/>
            <a:ext cx="2696057" cy="540000"/>
          </a:xfrm>
          <a:prstGeom prst="roundRect">
            <a:avLst/>
          </a:prstGeom>
          <a:solidFill>
            <a:schemeClr val="accent6">
              <a:lumMod val="20000"/>
              <a:lumOff val="80000"/>
              <a:alpha val="4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400"/>
              </a:spcBef>
            </a:pPr>
            <a:r>
              <a:rPr lang="ja-JP" altLang="en-US" sz="1200" dirty="0">
                <a:solidFill>
                  <a:schemeClr val="tx2"/>
                </a:solidFill>
                <a:latin typeface="+mj-lt"/>
                <a:cs typeface="メイリオ" panose="020B0604030504040204" pitchFamily="50" charset="-128"/>
              </a:rPr>
              <a:t>◆</a:t>
            </a:r>
            <a:r>
              <a:rPr lang="en-US" altLang="ja-JP" sz="1200" dirty="0">
                <a:solidFill>
                  <a:schemeClr val="tx2"/>
                </a:solidFill>
                <a:latin typeface="+mj-lt"/>
                <a:cs typeface="メイリオ" panose="020B0604030504040204" pitchFamily="50" charset="-128"/>
              </a:rPr>
              <a:t>Case type</a:t>
            </a:r>
          </a:p>
        </p:txBody>
      </p:sp>
      <p:sp>
        <p:nvSpPr>
          <p:cNvPr id="125" name="角丸四角形 91">
            <a:extLst>
              <a:ext uri="{FF2B5EF4-FFF2-40B4-BE49-F238E27FC236}">
                <a16:creationId xmlns:a16="http://schemas.microsoft.com/office/drawing/2014/main" id="{C118A95D-5B45-449E-B6B8-DD085E6399F4}"/>
              </a:ext>
            </a:extLst>
          </p:cNvPr>
          <p:cNvSpPr/>
          <p:nvPr/>
        </p:nvSpPr>
        <p:spPr>
          <a:xfrm>
            <a:off x="8621278" y="1704891"/>
            <a:ext cx="1188000" cy="1008000"/>
          </a:xfrm>
          <a:prstGeom prst="round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200" dirty="0">
                <a:solidFill>
                  <a:schemeClr val="tx2"/>
                </a:solidFill>
                <a:latin typeface="+mj-lt"/>
                <a:cs typeface="メイリオ" panose="020B0604030504040204" pitchFamily="50" charset="-128"/>
              </a:rPr>
              <a:t>◆</a:t>
            </a:r>
            <a:r>
              <a:rPr lang="en-US" altLang="ja-JP" sz="1200" dirty="0">
                <a:solidFill>
                  <a:schemeClr val="tx2"/>
                </a:solidFill>
                <a:latin typeface="+mj-lt"/>
                <a:cs typeface="メイリオ" panose="020B0604030504040204" pitchFamily="50" charset="-128"/>
              </a:rPr>
              <a:t> 5G Trench</a:t>
            </a:r>
          </a:p>
          <a:p>
            <a:pPr>
              <a:spcBef>
                <a:spcPts val="400"/>
              </a:spcBef>
            </a:pPr>
            <a:r>
              <a:rPr lang="ja-JP" altLang="en-US" sz="1200" dirty="0">
                <a:solidFill>
                  <a:schemeClr val="tx2"/>
                </a:solidFill>
                <a:latin typeface="+mj-lt"/>
                <a:cs typeface="メイリオ" panose="020B0604030504040204" pitchFamily="50" charset="-128"/>
              </a:rPr>
              <a:t>・ </a:t>
            </a:r>
            <a:r>
              <a:rPr lang="en-US" altLang="ja-JP" sz="1200" dirty="0">
                <a:solidFill>
                  <a:schemeClr val="tx2"/>
                </a:solidFill>
                <a:latin typeface="+mj-lt"/>
                <a:cs typeface="メイリオ" panose="020B0604030504040204" pitchFamily="50" charset="-128"/>
              </a:rPr>
              <a:t>1200V</a:t>
            </a:r>
          </a:p>
        </p:txBody>
      </p:sp>
      <p:sp>
        <p:nvSpPr>
          <p:cNvPr id="126" name="角丸四角形 64">
            <a:extLst>
              <a:ext uri="{FF2B5EF4-FFF2-40B4-BE49-F238E27FC236}">
                <a16:creationId xmlns:a16="http://schemas.microsoft.com/office/drawing/2014/main" id="{BA661753-8A74-4583-8078-596B1276932F}"/>
              </a:ext>
            </a:extLst>
          </p:cNvPr>
          <p:cNvSpPr/>
          <p:nvPr/>
        </p:nvSpPr>
        <p:spPr>
          <a:xfrm>
            <a:off x="6649296" y="4814196"/>
            <a:ext cx="1356855" cy="540000"/>
          </a:xfrm>
          <a:prstGeom prst="roundRect">
            <a:avLst/>
          </a:prstGeom>
          <a:solidFill>
            <a:schemeClr val="accent6">
              <a:lumMod val="20000"/>
              <a:lumOff val="80000"/>
              <a:alpha val="4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400"/>
              </a:spcBef>
            </a:pPr>
            <a:r>
              <a:rPr lang="ja-JP" altLang="en-US" sz="1200" dirty="0">
                <a:solidFill>
                  <a:schemeClr val="tx2"/>
                </a:solidFill>
                <a:latin typeface="+mj-lt"/>
                <a:cs typeface="メイリオ" panose="020B0604030504040204" pitchFamily="50" charset="-128"/>
              </a:rPr>
              <a:t>◆</a:t>
            </a:r>
            <a:r>
              <a:rPr lang="en-US" altLang="ja-JP" sz="1200" dirty="0">
                <a:solidFill>
                  <a:schemeClr val="tx2"/>
                </a:solidFill>
                <a:latin typeface="+mj-lt"/>
                <a:cs typeface="メイリオ" panose="020B0604030504040204" pitchFamily="50" charset="-128"/>
              </a:rPr>
              <a:t>DIP</a:t>
            </a:r>
            <a:br>
              <a:rPr lang="en-US" altLang="ja-JP" sz="1200" dirty="0">
                <a:solidFill>
                  <a:schemeClr val="tx2"/>
                </a:solidFill>
                <a:latin typeface="+mj-lt"/>
                <a:cs typeface="メイリオ" panose="020B0604030504040204" pitchFamily="50" charset="-128"/>
              </a:rPr>
            </a:br>
            <a:endParaRPr lang="en-US" altLang="ja-JP" sz="1200" dirty="0">
              <a:solidFill>
                <a:schemeClr val="tx2"/>
              </a:solidFill>
              <a:latin typeface="+mj-lt"/>
              <a:cs typeface="メイリオ" panose="020B0604030504040204" pitchFamily="50" charset="-128"/>
            </a:endParaRPr>
          </a:p>
        </p:txBody>
      </p:sp>
      <p:pic>
        <p:nvPicPr>
          <p:cNvPr id="127" name="Picture 3">
            <a:extLst>
              <a:ext uri="{FF2B5EF4-FFF2-40B4-BE49-F238E27FC236}">
                <a16:creationId xmlns:a16="http://schemas.microsoft.com/office/drawing/2014/main" id="{D2660297-6102-4810-95A5-3D8941C177D3}"/>
              </a:ext>
            </a:extLst>
          </p:cNvPr>
          <p:cNvPicPr>
            <a:picLocks noChangeAspect="1" noChangeArrowheads="1"/>
          </p:cNvPicPr>
          <p:nvPr/>
        </p:nvPicPr>
        <p:blipFill>
          <a:blip r:embed="rId18" cstate="email">
            <a:clrChange>
              <a:clrFrom>
                <a:srgbClr val="F7F3F4"/>
              </a:clrFrom>
              <a:clrTo>
                <a:srgbClr val="F7F3F4">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0800000">
            <a:off x="8762189" y="836712"/>
            <a:ext cx="707518" cy="45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 name="テキスト ボックス 20">
            <a:extLst>
              <a:ext uri="{FF2B5EF4-FFF2-40B4-BE49-F238E27FC236}">
                <a16:creationId xmlns:a16="http://schemas.microsoft.com/office/drawing/2014/main" id="{D833FBF3-1836-4AAC-BE9A-8B587A9B6776}"/>
              </a:ext>
            </a:extLst>
          </p:cNvPr>
          <p:cNvSpPr txBox="1"/>
          <p:nvPr/>
        </p:nvSpPr>
        <p:spPr>
          <a:xfrm>
            <a:off x="8754789" y="836712"/>
            <a:ext cx="636713" cy="369332"/>
          </a:xfrm>
          <a:prstGeom prst="rect">
            <a:avLst/>
          </a:prstGeom>
          <a:noFill/>
        </p:spPr>
        <p:txBody>
          <a:bodyPr wrap="non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spcBef>
                <a:spcPts val="400"/>
              </a:spcBef>
            </a:pPr>
            <a:r>
              <a:rPr lang="en-US" altLang="ja-JP" sz="1800" b="1" i="1" dirty="0">
                <a:solidFill>
                  <a:srgbClr val="000000"/>
                </a:solidFill>
                <a:latin typeface="+mj-lt"/>
                <a:ea typeface="Meiryo UI"/>
                <a:cs typeface="メイリオ" panose="020B0604030504040204" pitchFamily="50" charset="-128"/>
              </a:rPr>
              <a:t>8</a:t>
            </a:r>
            <a:r>
              <a:rPr lang="en-US" altLang="ja-JP" sz="1200" i="1" dirty="0">
                <a:solidFill>
                  <a:srgbClr val="000000"/>
                </a:solidFill>
                <a:latin typeface="+mj-lt"/>
                <a:ea typeface="Meiryo UI"/>
                <a:cs typeface="メイリオ" panose="020B0604030504040204" pitchFamily="50" charset="-128"/>
              </a:rPr>
              <a:t> inch</a:t>
            </a:r>
          </a:p>
        </p:txBody>
      </p:sp>
      <p:pic>
        <p:nvPicPr>
          <p:cNvPr id="129" name="Picture 3">
            <a:extLst>
              <a:ext uri="{FF2B5EF4-FFF2-40B4-BE49-F238E27FC236}">
                <a16:creationId xmlns:a16="http://schemas.microsoft.com/office/drawing/2014/main" id="{560FFFCF-0DF0-4FF2-A53D-F88E8D5EE7B3}"/>
              </a:ext>
            </a:extLst>
          </p:cNvPr>
          <p:cNvPicPr>
            <a:picLocks noChangeAspect="1" noChangeArrowheads="1"/>
          </p:cNvPicPr>
          <p:nvPr/>
        </p:nvPicPr>
        <p:blipFill>
          <a:blip r:embed="rId18" cstate="email">
            <a:clrChange>
              <a:clrFrom>
                <a:srgbClr val="F7F3F4"/>
              </a:clrFrom>
              <a:clrTo>
                <a:srgbClr val="F7F3F4">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0800000">
            <a:off x="2894835" y="822018"/>
            <a:ext cx="707518" cy="45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テキスト ボックス 20">
            <a:extLst>
              <a:ext uri="{FF2B5EF4-FFF2-40B4-BE49-F238E27FC236}">
                <a16:creationId xmlns:a16="http://schemas.microsoft.com/office/drawing/2014/main" id="{B6B78FFE-3C48-4649-B3C0-BC90DA66D6D3}"/>
              </a:ext>
            </a:extLst>
          </p:cNvPr>
          <p:cNvSpPr txBox="1"/>
          <p:nvPr/>
        </p:nvSpPr>
        <p:spPr>
          <a:xfrm>
            <a:off x="2911454" y="855287"/>
            <a:ext cx="636713" cy="369332"/>
          </a:xfrm>
          <a:prstGeom prst="rect">
            <a:avLst/>
          </a:prstGeom>
          <a:noFill/>
        </p:spPr>
        <p:txBody>
          <a:bodyPr wrap="non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spcBef>
                <a:spcPts val="400"/>
              </a:spcBef>
            </a:pPr>
            <a:r>
              <a:rPr lang="en-US" altLang="ja-JP" sz="1800" b="1" i="1" dirty="0">
                <a:solidFill>
                  <a:srgbClr val="000000"/>
                </a:solidFill>
                <a:latin typeface="+mj-lt"/>
                <a:ea typeface="Meiryo UI"/>
                <a:cs typeface="メイリオ" panose="020B0604030504040204" pitchFamily="50" charset="-128"/>
              </a:rPr>
              <a:t>6</a:t>
            </a:r>
            <a:r>
              <a:rPr lang="en-US" altLang="ja-JP" sz="1200" i="1" dirty="0">
                <a:solidFill>
                  <a:srgbClr val="000000"/>
                </a:solidFill>
                <a:latin typeface="+mj-lt"/>
                <a:ea typeface="Meiryo UI"/>
                <a:cs typeface="メイリオ" panose="020B0604030504040204" pitchFamily="50" charset="-128"/>
              </a:rPr>
              <a:t> inch</a:t>
            </a:r>
          </a:p>
        </p:txBody>
      </p:sp>
      <p:sp>
        <p:nvSpPr>
          <p:cNvPr id="131" name="テキスト ボックス 20">
            <a:extLst>
              <a:ext uri="{FF2B5EF4-FFF2-40B4-BE49-F238E27FC236}">
                <a16:creationId xmlns:a16="http://schemas.microsoft.com/office/drawing/2014/main" id="{5DDFC273-A9AF-42CD-BEB8-F0D22642F13F}"/>
              </a:ext>
            </a:extLst>
          </p:cNvPr>
          <p:cNvSpPr txBox="1"/>
          <p:nvPr/>
        </p:nvSpPr>
        <p:spPr>
          <a:xfrm>
            <a:off x="1013886" y="6100124"/>
            <a:ext cx="833352" cy="276999"/>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spcBef>
                <a:spcPts val="400"/>
              </a:spcBef>
            </a:pPr>
            <a:r>
              <a:rPr lang="en-US" altLang="ja-JP" sz="1200" dirty="0">
                <a:solidFill>
                  <a:schemeClr val="tx2"/>
                </a:solidFill>
                <a:latin typeface="+mj-lt"/>
                <a:ea typeface="+mn-ea"/>
                <a:cs typeface="メイリオ" panose="020B0604030504040204" pitchFamily="50" charset="-128"/>
              </a:rPr>
              <a:t>A type</a:t>
            </a:r>
          </a:p>
        </p:txBody>
      </p:sp>
      <p:pic>
        <p:nvPicPr>
          <p:cNvPr id="132" name="図 131" descr="回路 が含まれている画像&#10;&#10;自動的に生成された説明">
            <a:extLst>
              <a:ext uri="{FF2B5EF4-FFF2-40B4-BE49-F238E27FC236}">
                <a16:creationId xmlns:a16="http://schemas.microsoft.com/office/drawing/2014/main" id="{CD289556-454B-47B4-AF42-A8B198454068}"/>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flipH="1">
            <a:off x="1739604" y="4811161"/>
            <a:ext cx="673856" cy="526364"/>
          </a:xfrm>
          <a:prstGeom prst="rect">
            <a:avLst/>
          </a:prstGeom>
        </p:spPr>
      </p:pic>
      <p:pic>
        <p:nvPicPr>
          <p:cNvPr id="133" name="図 132" descr="回路 が含まれている画像&#10;&#10;自動的に生成された説明">
            <a:extLst>
              <a:ext uri="{FF2B5EF4-FFF2-40B4-BE49-F238E27FC236}">
                <a16:creationId xmlns:a16="http://schemas.microsoft.com/office/drawing/2014/main" id="{9537091E-9533-43E5-8BA1-68D4BFD6AA9F}"/>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1719460" y="6038839"/>
            <a:ext cx="594764" cy="498910"/>
          </a:xfrm>
          <a:prstGeom prst="rect">
            <a:avLst/>
          </a:prstGeom>
        </p:spPr>
      </p:pic>
      <p:sp>
        <p:nvSpPr>
          <p:cNvPr id="134" name="テキスト ボックス 133">
            <a:extLst>
              <a:ext uri="{FF2B5EF4-FFF2-40B4-BE49-F238E27FC236}">
                <a16:creationId xmlns:a16="http://schemas.microsoft.com/office/drawing/2014/main" id="{113F91CF-AA81-4E31-9BA6-523DB0E4B8A2}"/>
              </a:ext>
            </a:extLst>
          </p:cNvPr>
          <p:cNvSpPr txBox="1"/>
          <p:nvPr/>
        </p:nvSpPr>
        <p:spPr>
          <a:xfrm>
            <a:off x="3726216" y="4583364"/>
            <a:ext cx="851515" cy="230832"/>
          </a:xfrm>
          <a:prstGeom prst="rect">
            <a:avLst/>
          </a:prstGeom>
          <a:noFill/>
        </p:spPr>
        <p:txBody>
          <a:bodyPr wrap="none" rtlCol="0">
            <a:spAutoFit/>
          </a:bodyPr>
          <a:lstStyle/>
          <a:p>
            <a:pPr>
              <a:spcBef>
                <a:spcPts val="400"/>
              </a:spcBef>
            </a:pPr>
            <a:r>
              <a:rPr lang="en-US" altLang="ja-JP" sz="900" dirty="0">
                <a:solidFill>
                  <a:schemeClr val="tx2"/>
                </a:solidFill>
                <a:latin typeface="+mj-lt"/>
                <a:ea typeface="+mn-ea"/>
                <a:cs typeface="メイリオ" panose="020B0604030504040204" pitchFamily="50" charset="-128"/>
              </a:rPr>
              <a:t>R&amp;D Sample</a:t>
            </a:r>
            <a:endParaRPr kumimoji="1" lang="ja-JP" altLang="en-US" sz="900" dirty="0">
              <a:solidFill>
                <a:schemeClr val="tx2"/>
              </a:solidFill>
              <a:latin typeface="+mj-lt"/>
              <a:ea typeface="+mn-ea"/>
              <a:cs typeface="メイリオ" panose="020B0604030504040204" pitchFamily="50" charset="-128"/>
            </a:endParaRPr>
          </a:p>
        </p:txBody>
      </p:sp>
      <p:sp>
        <p:nvSpPr>
          <p:cNvPr id="135" name="テキスト ボックス 134">
            <a:extLst>
              <a:ext uri="{FF2B5EF4-FFF2-40B4-BE49-F238E27FC236}">
                <a16:creationId xmlns:a16="http://schemas.microsoft.com/office/drawing/2014/main" id="{BFA8188D-F97D-4240-8AC6-25903A09A8F9}"/>
              </a:ext>
            </a:extLst>
          </p:cNvPr>
          <p:cNvSpPr txBox="1"/>
          <p:nvPr/>
        </p:nvSpPr>
        <p:spPr>
          <a:xfrm>
            <a:off x="3317157" y="5172498"/>
            <a:ext cx="851515" cy="230832"/>
          </a:xfrm>
          <a:prstGeom prst="rect">
            <a:avLst/>
          </a:prstGeom>
          <a:noFill/>
        </p:spPr>
        <p:txBody>
          <a:bodyPr wrap="none" rtlCol="0">
            <a:spAutoFit/>
          </a:bodyPr>
          <a:lstStyle/>
          <a:p>
            <a:pPr>
              <a:spcBef>
                <a:spcPts val="400"/>
              </a:spcBef>
            </a:pPr>
            <a:r>
              <a:rPr lang="en-US" altLang="ja-JP" sz="900" dirty="0">
                <a:solidFill>
                  <a:schemeClr val="tx2"/>
                </a:solidFill>
                <a:latin typeface="+mj-lt"/>
                <a:ea typeface="+mn-ea"/>
                <a:cs typeface="メイリオ" panose="020B0604030504040204" pitchFamily="50" charset="-128"/>
              </a:rPr>
              <a:t>R&amp;D Sample</a:t>
            </a:r>
            <a:endParaRPr kumimoji="1" lang="ja-JP" altLang="en-US" sz="900" dirty="0">
              <a:solidFill>
                <a:schemeClr val="tx2"/>
              </a:solidFill>
              <a:latin typeface="+mj-lt"/>
              <a:ea typeface="+mn-ea"/>
              <a:cs typeface="メイリオ" panose="020B0604030504040204" pitchFamily="50" charset="-128"/>
            </a:endParaRPr>
          </a:p>
        </p:txBody>
      </p:sp>
      <p:pic>
        <p:nvPicPr>
          <p:cNvPr id="136" name="図 135" descr="ピアノの鍵盤&#10;&#10;自動的に生成された説明">
            <a:extLst>
              <a:ext uri="{FF2B5EF4-FFF2-40B4-BE49-F238E27FC236}">
                <a16:creationId xmlns:a16="http://schemas.microsoft.com/office/drawing/2014/main" id="{5FB3EA27-3F50-4A9D-8C70-5DC0C57C8DEA}"/>
              </a:ext>
            </a:extLst>
          </p:cNvPr>
          <p:cNvPicPr>
            <a:picLocks noChangeAspect="1"/>
          </p:cNvPicPr>
          <p:nvPr/>
        </p:nvPicPr>
        <p:blipFill>
          <a:blip r:embed="rId21" cstate="hqprint">
            <a:extLst>
              <a:ext uri="{28A0092B-C50C-407E-A947-70E740481C1C}">
                <a14:useLocalDpi xmlns:a14="http://schemas.microsoft.com/office/drawing/2010/main" val="0"/>
              </a:ext>
            </a:extLst>
          </a:blip>
          <a:stretch>
            <a:fillRect/>
          </a:stretch>
        </p:blipFill>
        <p:spPr>
          <a:xfrm>
            <a:off x="1909472" y="5440258"/>
            <a:ext cx="362958" cy="533070"/>
          </a:xfrm>
          <a:prstGeom prst="rect">
            <a:avLst/>
          </a:prstGeom>
        </p:spPr>
      </p:pic>
      <p:sp>
        <p:nvSpPr>
          <p:cNvPr id="137" name="テキスト ボックス 20">
            <a:extLst>
              <a:ext uri="{FF2B5EF4-FFF2-40B4-BE49-F238E27FC236}">
                <a16:creationId xmlns:a16="http://schemas.microsoft.com/office/drawing/2014/main" id="{E7256FF1-2344-41D8-985A-E23D56837422}"/>
              </a:ext>
            </a:extLst>
          </p:cNvPr>
          <p:cNvSpPr txBox="1"/>
          <p:nvPr/>
        </p:nvSpPr>
        <p:spPr>
          <a:xfrm>
            <a:off x="1014686" y="5542715"/>
            <a:ext cx="764953" cy="276999"/>
          </a:xfrm>
          <a:prstGeom prst="rect">
            <a:avLst/>
          </a:prstGeom>
          <a:noFill/>
        </p:spPr>
        <p:txBody>
          <a:bodyPr wrap="non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lgn="ctr">
              <a:spcBef>
                <a:spcPts val="400"/>
              </a:spcBef>
            </a:pPr>
            <a:r>
              <a:rPr lang="en-US" altLang="ja-JP" sz="1200" dirty="0">
                <a:solidFill>
                  <a:schemeClr val="tx2"/>
                </a:solidFill>
                <a:latin typeface="+mj-lt"/>
                <a:ea typeface="+mn-ea"/>
                <a:cs typeface="メイリオ" panose="020B0604030504040204" pitchFamily="50" charset="-128"/>
              </a:rPr>
              <a:t>DOT247</a:t>
            </a:r>
          </a:p>
        </p:txBody>
      </p:sp>
      <p:sp>
        <p:nvSpPr>
          <p:cNvPr id="138" name="角丸四角形 64">
            <a:extLst>
              <a:ext uri="{FF2B5EF4-FFF2-40B4-BE49-F238E27FC236}">
                <a16:creationId xmlns:a16="http://schemas.microsoft.com/office/drawing/2014/main" id="{5D8AC897-9E06-4AB1-B24E-E7DEEDCFA67A}"/>
              </a:ext>
            </a:extLst>
          </p:cNvPr>
          <p:cNvSpPr/>
          <p:nvPr/>
        </p:nvSpPr>
        <p:spPr>
          <a:xfrm>
            <a:off x="3766829" y="5394817"/>
            <a:ext cx="3154856" cy="540000"/>
          </a:xfrm>
          <a:prstGeom prst="roundRect">
            <a:avLst/>
          </a:prstGeom>
          <a:solidFill>
            <a:schemeClr val="accent6">
              <a:lumMod val="20000"/>
              <a:lumOff val="80000"/>
              <a:alpha val="4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400"/>
              </a:spcBef>
            </a:pPr>
            <a:r>
              <a:rPr lang="ja-JP" altLang="en-US" sz="1200" dirty="0">
                <a:solidFill>
                  <a:schemeClr val="tx2"/>
                </a:solidFill>
                <a:latin typeface="+mj-lt"/>
                <a:cs typeface="メイリオ" panose="020B0604030504040204" pitchFamily="50" charset="-128"/>
              </a:rPr>
              <a:t>◆</a:t>
            </a:r>
            <a:r>
              <a:rPr lang="en-US" altLang="ja-JP" sz="1200" dirty="0">
                <a:solidFill>
                  <a:schemeClr val="tx2"/>
                </a:solidFill>
                <a:latin typeface="+mj-lt"/>
                <a:cs typeface="メイリオ" panose="020B0604030504040204" pitchFamily="50" charset="-128"/>
              </a:rPr>
              <a:t> DOT247</a:t>
            </a:r>
          </a:p>
        </p:txBody>
      </p:sp>
      <p:pic>
        <p:nvPicPr>
          <p:cNvPr id="139" name="図 138">
            <a:extLst>
              <a:ext uri="{FF2B5EF4-FFF2-40B4-BE49-F238E27FC236}">
                <a16:creationId xmlns:a16="http://schemas.microsoft.com/office/drawing/2014/main" id="{7B314BE3-5A70-48FD-8AD0-F75108F3CDAE}"/>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7673910" y="4908716"/>
            <a:ext cx="464159" cy="221823"/>
          </a:xfrm>
          <a:prstGeom prst="rect">
            <a:avLst/>
          </a:prstGeom>
        </p:spPr>
      </p:pic>
      <p:sp>
        <p:nvSpPr>
          <p:cNvPr id="140" name="テキスト ボックス 139">
            <a:extLst>
              <a:ext uri="{FF2B5EF4-FFF2-40B4-BE49-F238E27FC236}">
                <a16:creationId xmlns:a16="http://schemas.microsoft.com/office/drawing/2014/main" id="{3B065C25-85A8-41ED-AFDE-E405E66E0BC7}"/>
              </a:ext>
            </a:extLst>
          </p:cNvPr>
          <p:cNvSpPr txBox="1"/>
          <p:nvPr/>
        </p:nvSpPr>
        <p:spPr>
          <a:xfrm>
            <a:off x="3787454" y="5722825"/>
            <a:ext cx="851515" cy="230832"/>
          </a:xfrm>
          <a:prstGeom prst="rect">
            <a:avLst/>
          </a:prstGeom>
          <a:noFill/>
        </p:spPr>
        <p:txBody>
          <a:bodyPr wrap="none" rtlCol="0">
            <a:spAutoFit/>
          </a:bodyPr>
          <a:lstStyle/>
          <a:p>
            <a:pPr>
              <a:spcBef>
                <a:spcPts val="400"/>
              </a:spcBef>
            </a:pPr>
            <a:r>
              <a:rPr lang="en-US" altLang="ja-JP" sz="900" dirty="0">
                <a:solidFill>
                  <a:schemeClr val="tx2"/>
                </a:solidFill>
                <a:latin typeface="+mj-lt"/>
                <a:ea typeface="+mn-ea"/>
                <a:cs typeface="メイリオ" panose="020B0604030504040204" pitchFamily="50" charset="-128"/>
              </a:rPr>
              <a:t>R&amp;D Sample</a:t>
            </a:r>
            <a:endParaRPr kumimoji="1" lang="ja-JP" altLang="en-US" sz="900" dirty="0">
              <a:solidFill>
                <a:schemeClr val="tx2"/>
              </a:solidFill>
              <a:latin typeface="+mj-lt"/>
              <a:ea typeface="+mn-ea"/>
              <a:cs typeface="メイリオ" panose="020B0604030504040204" pitchFamily="50" charset="-128"/>
            </a:endParaRPr>
          </a:p>
        </p:txBody>
      </p:sp>
      <p:sp>
        <p:nvSpPr>
          <p:cNvPr id="141" name="テキスト ボックス 140">
            <a:extLst>
              <a:ext uri="{FF2B5EF4-FFF2-40B4-BE49-F238E27FC236}">
                <a16:creationId xmlns:a16="http://schemas.microsoft.com/office/drawing/2014/main" id="{0B430FA9-0C92-4CDF-9441-35B1F6232BB6}"/>
              </a:ext>
            </a:extLst>
          </p:cNvPr>
          <p:cNvSpPr txBox="1"/>
          <p:nvPr/>
        </p:nvSpPr>
        <p:spPr>
          <a:xfrm>
            <a:off x="5042436" y="5722825"/>
            <a:ext cx="344966" cy="230832"/>
          </a:xfrm>
          <a:prstGeom prst="rect">
            <a:avLst/>
          </a:prstGeom>
          <a:noFill/>
        </p:spPr>
        <p:txBody>
          <a:bodyPr wrap="none" rtlCol="0">
            <a:spAutoFit/>
          </a:bodyPr>
          <a:lstStyle/>
          <a:p>
            <a:pPr>
              <a:spcBef>
                <a:spcPts val="400"/>
              </a:spcBef>
            </a:pPr>
            <a:r>
              <a:rPr lang="en-US" altLang="ja-JP" sz="900" dirty="0">
                <a:solidFill>
                  <a:schemeClr val="tx2"/>
                </a:solidFill>
                <a:latin typeface="+mj-lt"/>
                <a:ea typeface="+mn-ea"/>
                <a:cs typeface="メイリオ" panose="020B0604030504040204" pitchFamily="50" charset="-128"/>
              </a:rPr>
              <a:t>DS</a:t>
            </a:r>
            <a:endParaRPr kumimoji="1" lang="ja-JP" altLang="en-US" sz="900" dirty="0">
              <a:solidFill>
                <a:schemeClr val="tx2"/>
              </a:solidFill>
              <a:latin typeface="+mj-lt"/>
              <a:ea typeface="+mn-ea"/>
              <a:cs typeface="メイリオ" panose="020B0604030504040204" pitchFamily="50" charset="-128"/>
            </a:endParaRPr>
          </a:p>
        </p:txBody>
      </p:sp>
      <p:sp>
        <p:nvSpPr>
          <p:cNvPr id="142" name="テキスト ボックス 141">
            <a:extLst>
              <a:ext uri="{FF2B5EF4-FFF2-40B4-BE49-F238E27FC236}">
                <a16:creationId xmlns:a16="http://schemas.microsoft.com/office/drawing/2014/main" id="{81387F3F-D02B-4489-B87C-966B24E89C59}"/>
              </a:ext>
            </a:extLst>
          </p:cNvPr>
          <p:cNvSpPr txBox="1"/>
          <p:nvPr/>
        </p:nvSpPr>
        <p:spPr>
          <a:xfrm>
            <a:off x="5730451" y="5722851"/>
            <a:ext cx="344966" cy="230832"/>
          </a:xfrm>
          <a:prstGeom prst="rect">
            <a:avLst/>
          </a:prstGeom>
          <a:noFill/>
        </p:spPr>
        <p:txBody>
          <a:bodyPr wrap="none" rtlCol="0">
            <a:spAutoFit/>
          </a:bodyPr>
          <a:lstStyle/>
          <a:p>
            <a:pPr>
              <a:spcBef>
                <a:spcPts val="400"/>
              </a:spcBef>
            </a:pPr>
            <a:r>
              <a:rPr lang="en-US" altLang="ja-JP" sz="900" dirty="0">
                <a:solidFill>
                  <a:schemeClr val="tx2"/>
                </a:solidFill>
                <a:latin typeface="+mj-lt"/>
                <a:ea typeface="+mn-ea"/>
                <a:cs typeface="メイリオ" panose="020B0604030504040204" pitchFamily="50" charset="-128"/>
              </a:rPr>
              <a:t>CS</a:t>
            </a:r>
            <a:endParaRPr kumimoji="1" lang="ja-JP" altLang="en-US" sz="900" dirty="0">
              <a:solidFill>
                <a:schemeClr val="tx2"/>
              </a:solidFill>
              <a:latin typeface="+mj-lt"/>
              <a:ea typeface="+mn-ea"/>
              <a:cs typeface="メイリオ" panose="020B0604030504040204" pitchFamily="50" charset="-128"/>
            </a:endParaRPr>
          </a:p>
        </p:txBody>
      </p:sp>
      <p:sp>
        <p:nvSpPr>
          <p:cNvPr id="143" name="テキスト ボックス 20">
            <a:extLst>
              <a:ext uri="{FF2B5EF4-FFF2-40B4-BE49-F238E27FC236}">
                <a16:creationId xmlns:a16="http://schemas.microsoft.com/office/drawing/2014/main" id="{13EBF776-034B-4F87-84AB-888E571AAA82}"/>
              </a:ext>
            </a:extLst>
          </p:cNvPr>
          <p:cNvSpPr txBox="1"/>
          <p:nvPr/>
        </p:nvSpPr>
        <p:spPr>
          <a:xfrm>
            <a:off x="4774709" y="5412220"/>
            <a:ext cx="1611250" cy="430887"/>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lgn="ctr">
              <a:spcBef>
                <a:spcPts val="400"/>
              </a:spcBef>
            </a:pPr>
            <a:r>
              <a:rPr lang="en-US" altLang="ja-JP" sz="1100" dirty="0">
                <a:solidFill>
                  <a:schemeClr val="tx2"/>
                </a:solidFill>
                <a:latin typeface="+mj-lt"/>
                <a:ea typeface="+mn-ea"/>
                <a:cs typeface="メイリオ" panose="020B0604030504040204" pitchFamily="50" charset="-128"/>
              </a:rPr>
              <a:t>1200V</a:t>
            </a:r>
            <a:r>
              <a:rPr lang="ja-JP" altLang="en-US" sz="1100" dirty="0">
                <a:solidFill>
                  <a:schemeClr val="tx2"/>
                </a:solidFill>
                <a:latin typeface="+mj-lt"/>
                <a:ea typeface="+mn-ea"/>
                <a:cs typeface="メイリオ" panose="020B0604030504040204" pitchFamily="50" charset="-128"/>
              </a:rPr>
              <a:t> </a:t>
            </a:r>
            <a:r>
              <a:rPr lang="en-US" altLang="ja-JP" sz="1100" dirty="0">
                <a:solidFill>
                  <a:schemeClr val="tx2"/>
                </a:solidFill>
                <a:latin typeface="+mj-lt"/>
                <a:ea typeface="+mn-ea"/>
                <a:cs typeface="メイリオ" panose="020B0604030504040204" pitchFamily="50" charset="-128"/>
              </a:rPr>
              <a:t>6mΩ/12mΩ</a:t>
            </a:r>
            <a:br>
              <a:rPr lang="en-US" altLang="ja-JP" sz="1100" dirty="0">
                <a:solidFill>
                  <a:schemeClr val="tx2"/>
                </a:solidFill>
                <a:latin typeface="+mj-lt"/>
                <a:ea typeface="+mn-ea"/>
                <a:cs typeface="メイリオ" panose="020B0604030504040204" pitchFamily="50" charset="-128"/>
              </a:rPr>
            </a:br>
            <a:r>
              <a:rPr lang="en-US" altLang="ja-JP" sz="1100" dirty="0">
                <a:solidFill>
                  <a:schemeClr val="tx2"/>
                </a:solidFill>
                <a:latin typeface="+mj-lt"/>
                <a:ea typeface="+mn-ea"/>
                <a:cs typeface="メイリオ" panose="020B0604030504040204" pitchFamily="50" charset="-128"/>
              </a:rPr>
              <a:t>2 in 1</a:t>
            </a:r>
          </a:p>
        </p:txBody>
      </p:sp>
      <p:sp>
        <p:nvSpPr>
          <p:cNvPr id="144" name="テキスト ボックス 20">
            <a:extLst>
              <a:ext uri="{FF2B5EF4-FFF2-40B4-BE49-F238E27FC236}">
                <a16:creationId xmlns:a16="http://schemas.microsoft.com/office/drawing/2014/main" id="{4EF873A1-C2A6-4C3D-8D31-D548779560C7}"/>
              </a:ext>
            </a:extLst>
          </p:cNvPr>
          <p:cNvSpPr txBox="1"/>
          <p:nvPr/>
        </p:nvSpPr>
        <p:spPr>
          <a:xfrm>
            <a:off x="4123021" y="4248658"/>
            <a:ext cx="1420647" cy="430887"/>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lgn="ctr">
              <a:spcBef>
                <a:spcPts val="400"/>
              </a:spcBef>
            </a:pPr>
            <a:r>
              <a:rPr lang="en-US" altLang="ja-JP" sz="1100" dirty="0">
                <a:solidFill>
                  <a:schemeClr val="tx2"/>
                </a:solidFill>
                <a:latin typeface="+mj-lt"/>
                <a:ea typeface="+mn-ea"/>
                <a:cs typeface="メイリオ" panose="020B0604030504040204" pitchFamily="50" charset="-128"/>
              </a:rPr>
              <a:t>Base on 4G MOS</a:t>
            </a:r>
            <a:br>
              <a:rPr lang="en-US" altLang="ja-JP" sz="1100" dirty="0">
                <a:solidFill>
                  <a:schemeClr val="tx2"/>
                </a:solidFill>
                <a:latin typeface="+mj-lt"/>
                <a:ea typeface="+mn-ea"/>
                <a:cs typeface="メイリオ" panose="020B0604030504040204" pitchFamily="50" charset="-128"/>
              </a:rPr>
            </a:br>
            <a:r>
              <a:rPr lang="en-US" altLang="ja-JP" sz="1100" dirty="0">
                <a:solidFill>
                  <a:schemeClr val="tx2"/>
                </a:solidFill>
                <a:latin typeface="+mj-lt"/>
                <a:ea typeface="+mn-ea"/>
                <a:cs typeface="メイリオ" panose="020B0604030504040204" pitchFamily="50" charset="-128"/>
              </a:rPr>
              <a:t>1200V 600A</a:t>
            </a:r>
          </a:p>
        </p:txBody>
      </p:sp>
      <p:sp>
        <p:nvSpPr>
          <p:cNvPr id="145" name="テキスト ボックス 20">
            <a:extLst>
              <a:ext uri="{FF2B5EF4-FFF2-40B4-BE49-F238E27FC236}">
                <a16:creationId xmlns:a16="http://schemas.microsoft.com/office/drawing/2014/main" id="{2AED5AB4-21A9-4F8D-A607-75102E7554E2}"/>
              </a:ext>
            </a:extLst>
          </p:cNvPr>
          <p:cNvSpPr txBox="1"/>
          <p:nvPr/>
        </p:nvSpPr>
        <p:spPr>
          <a:xfrm>
            <a:off x="5398738" y="5105756"/>
            <a:ext cx="992921" cy="261610"/>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lgn="ctr">
              <a:spcBef>
                <a:spcPts val="400"/>
              </a:spcBef>
            </a:pPr>
            <a:r>
              <a:rPr lang="en-US" altLang="ja-JP" sz="1100" dirty="0">
                <a:solidFill>
                  <a:schemeClr val="tx2"/>
                </a:solidFill>
                <a:latin typeface="+mj-lt"/>
                <a:ea typeface="+mn-ea"/>
                <a:cs typeface="メイリオ" panose="020B0604030504040204" pitchFamily="50" charset="-128"/>
              </a:rPr>
              <a:t>(Industrial)</a:t>
            </a:r>
          </a:p>
        </p:txBody>
      </p:sp>
      <p:sp>
        <p:nvSpPr>
          <p:cNvPr id="146" name="テキスト ボックス 20">
            <a:extLst>
              <a:ext uri="{FF2B5EF4-FFF2-40B4-BE49-F238E27FC236}">
                <a16:creationId xmlns:a16="http://schemas.microsoft.com/office/drawing/2014/main" id="{F49B9E73-A8B8-4E02-9733-7BF49CA36557}"/>
              </a:ext>
            </a:extLst>
          </p:cNvPr>
          <p:cNvSpPr txBox="1"/>
          <p:nvPr/>
        </p:nvSpPr>
        <p:spPr>
          <a:xfrm>
            <a:off x="6698537" y="5082451"/>
            <a:ext cx="992921" cy="261610"/>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lgn="ctr">
              <a:spcBef>
                <a:spcPts val="400"/>
              </a:spcBef>
            </a:pPr>
            <a:r>
              <a:rPr lang="en-US" altLang="ja-JP" sz="1100" dirty="0">
                <a:solidFill>
                  <a:schemeClr val="tx2"/>
                </a:solidFill>
                <a:latin typeface="+mj-lt"/>
                <a:ea typeface="+mn-ea"/>
                <a:cs typeface="メイリオ" panose="020B0604030504040204" pitchFamily="50" charset="-128"/>
              </a:rPr>
              <a:t>(</a:t>
            </a:r>
            <a:r>
              <a:rPr lang="en-US" altLang="ja-JP" sz="1100" dirty="0">
                <a:solidFill>
                  <a:schemeClr val="tx2"/>
                </a:solidFill>
                <a:latin typeface="+mj-lt"/>
                <a:cs typeface="メイリオ" panose="020B0604030504040204" pitchFamily="50" charset="-128"/>
              </a:rPr>
              <a:t>Automotive</a:t>
            </a:r>
            <a:r>
              <a:rPr lang="en-US" altLang="ja-JP" sz="1100" dirty="0">
                <a:solidFill>
                  <a:schemeClr val="tx2"/>
                </a:solidFill>
                <a:latin typeface="+mj-lt"/>
                <a:ea typeface="+mn-ea"/>
                <a:cs typeface="メイリオ" panose="020B0604030504040204" pitchFamily="50" charset="-128"/>
              </a:rPr>
              <a:t>)</a:t>
            </a:r>
          </a:p>
        </p:txBody>
      </p:sp>
      <p:pic>
        <p:nvPicPr>
          <p:cNvPr id="147" name="図 146">
            <a:extLst>
              <a:ext uri="{FF2B5EF4-FFF2-40B4-BE49-F238E27FC236}">
                <a16:creationId xmlns:a16="http://schemas.microsoft.com/office/drawing/2014/main" id="{B83439D9-8970-4AF5-AFEA-1A3FC0C6B0C2}"/>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360820" y="5597679"/>
            <a:ext cx="464159" cy="221823"/>
          </a:xfrm>
          <a:prstGeom prst="rect">
            <a:avLst/>
          </a:prstGeom>
        </p:spPr>
      </p:pic>
      <p:sp>
        <p:nvSpPr>
          <p:cNvPr id="148" name="角丸四角形 56">
            <a:extLst>
              <a:ext uri="{FF2B5EF4-FFF2-40B4-BE49-F238E27FC236}">
                <a16:creationId xmlns:a16="http://schemas.microsoft.com/office/drawing/2014/main" id="{18AF3952-48CB-4839-88AF-C22B109B45EF}"/>
              </a:ext>
            </a:extLst>
          </p:cNvPr>
          <p:cNvSpPr/>
          <p:nvPr/>
        </p:nvSpPr>
        <p:spPr>
          <a:xfrm>
            <a:off x="6222934" y="3878230"/>
            <a:ext cx="2056851" cy="264323"/>
          </a:xfrm>
          <a:prstGeom prst="roundRect">
            <a:avLst/>
          </a:prstGeom>
          <a:solidFill>
            <a:schemeClr val="accent1">
              <a:lumMod val="20000"/>
              <a:lumOff val="80000"/>
              <a:alpha val="4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400"/>
              </a:spcBef>
            </a:pPr>
            <a:r>
              <a:rPr lang="ja-JP" altLang="en-US" sz="1200" dirty="0">
                <a:solidFill>
                  <a:schemeClr val="tx2"/>
                </a:solidFill>
                <a:latin typeface="+mj-lt"/>
                <a:cs typeface="メイリオ" panose="020B0604030504040204" pitchFamily="50" charset="-128"/>
              </a:rPr>
              <a:t>◆</a:t>
            </a:r>
            <a:r>
              <a:rPr lang="en-US" altLang="ja-JP" sz="1200" dirty="0">
                <a:solidFill>
                  <a:schemeClr val="tx2"/>
                </a:solidFill>
                <a:latin typeface="+mj-lt"/>
                <a:cs typeface="メイリオ" panose="020B0604030504040204" pitchFamily="50" charset="-128"/>
              </a:rPr>
              <a:t>Add Lineup (Package)</a:t>
            </a:r>
            <a:endParaRPr kumimoji="1" lang="ja-JP" altLang="en-US" sz="1200" dirty="0">
              <a:solidFill>
                <a:schemeClr val="tx2"/>
              </a:solidFill>
              <a:latin typeface="+mj-lt"/>
              <a:cs typeface="メイリオ" panose="020B0604030504040204" pitchFamily="50" charset="-128"/>
            </a:endParaRPr>
          </a:p>
        </p:txBody>
      </p:sp>
      <p:grpSp>
        <p:nvGrpSpPr>
          <p:cNvPr id="149" name="グループ化 148">
            <a:extLst>
              <a:ext uri="{FF2B5EF4-FFF2-40B4-BE49-F238E27FC236}">
                <a16:creationId xmlns:a16="http://schemas.microsoft.com/office/drawing/2014/main" id="{DED00C91-D3C6-4474-9954-B24BFD949DCE}"/>
              </a:ext>
            </a:extLst>
          </p:cNvPr>
          <p:cNvGrpSpPr/>
          <p:nvPr/>
        </p:nvGrpSpPr>
        <p:grpSpPr>
          <a:xfrm>
            <a:off x="7584068" y="3256158"/>
            <a:ext cx="391989" cy="521146"/>
            <a:chOff x="3422832" y="0"/>
            <a:chExt cx="5346336" cy="6858000"/>
          </a:xfrm>
        </p:grpSpPr>
        <p:pic>
          <p:nvPicPr>
            <p:cNvPr id="150" name="図 149">
              <a:extLst>
                <a:ext uri="{FF2B5EF4-FFF2-40B4-BE49-F238E27FC236}">
                  <a16:creationId xmlns:a16="http://schemas.microsoft.com/office/drawing/2014/main" id="{CC0F4672-4BBF-4748-A96A-8DD6FEFC4CB9}"/>
                </a:ext>
              </a:extLst>
            </p:cNvPr>
            <p:cNvPicPr>
              <a:picLocks noChangeAspect="1"/>
            </p:cNvPicPr>
            <p:nvPr/>
          </p:nvPicPr>
          <p:blipFill>
            <a:blip r:embed="rId22">
              <a:extLst>
                <a:ext uri="{BEBA8EAE-BF5A-486C-A8C5-ECC9F3942E4B}">
                  <a14:imgProps xmlns:a14="http://schemas.microsoft.com/office/drawing/2010/main">
                    <a14:imgLayer r:embed="rId23">
                      <a14:imgEffect>
                        <a14:backgroundRemoval t="4359" b="96638" l="6550" r="95208">
                          <a14:foregroundMark x1="55272" y1="4483" x2="52077" y2="10585"/>
                          <a14:foregroundMark x1="95208" y1="18555" x2="87540" y2="29390"/>
                          <a14:foregroundMark x1="6550" y1="86675" x2="10863" y2="80946"/>
                          <a14:foregroundMark x1="35463" y1="96638" x2="39617" y2="91158"/>
                        </a14:backgroundRemoval>
                      </a14:imgEffect>
                    </a14:imgLayer>
                  </a14:imgProps>
                </a:ext>
              </a:extLst>
            </a:blip>
            <a:stretch>
              <a:fillRect/>
            </a:stretch>
          </p:blipFill>
          <p:spPr>
            <a:xfrm>
              <a:off x="3422832" y="0"/>
              <a:ext cx="5346336" cy="6858000"/>
            </a:xfrm>
            <a:prstGeom prst="rect">
              <a:avLst/>
            </a:prstGeom>
          </p:spPr>
        </p:pic>
        <p:sp>
          <p:nvSpPr>
            <p:cNvPr id="151" name="正方形/長方形 150">
              <a:extLst>
                <a:ext uri="{FF2B5EF4-FFF2-40B4-BE49-F238E27FC236}">
                  <a16:creationId xmlns:a16="http://schemas.microsoft.com/office/drawing/2014/main" id="{6EF835C7-7887-45D1-B1B0-9EEB29D0DF0F}"/>
                </a:ext>
              </a:extLst>
            </p:cNvPr>
            <p:cNvSpPr/>
            <p:nvPr/>
          </p:nvSpPr>
          <p:spPr>
            <a:xfrm rot="1563973">
              <a:off x="5480006" y="1654621"/>
              <a:ext cx="1968034" cy="1634789"/>
            </a:xfrm>
            <a:prstGeom prst="rect">
              <a:avLst/>
            </a:prstGeom>
            <a:solidFill>
              <a:srgbClr val="4B4B4B"/>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a:solidFill>
                  <a:schemeClr val="tx2"/>
                </a:solidFill>
                <a:latin typeface="+mj-lt"/>
                <a:ea typeface="メイリオ" panose="020B0604030504040204" pitchFamily="50" charset="-128"/>
                <a:cs typeface="メイリオ" panose="020B0604030504040204" pitchFamily="50" charset="-128"/>
              </a:endParaRPr>
            </a:p>
          </p:txBody>
        </p:sp>
      </p:grpSp>
      <p:sp>
        <p:nvSpPr>
          <p:cNvPr id="152" name="角丸四角形 108">
            <a:extLst>
              <a:ext uri="{FF2B5EF4-FFF2-40B4-BE49-F238E27FC236}">
                <a16:creationId xmlns:a16="http://schemas.microsoft.com/office/drawing/2014/main" id="{E969DB3D-7657-4DE3-AD74-72568B666679}"/>
              </a:ext>
            </a:extLst>
          </p:cNvPr>
          <p:cNvSpPr/>
          <p:nvPr/>
        </p:nvSpPr>
        <p:spPr>
          <a:xfrm>
            <a:off x="5069125" y="2405888"/>
            <a:ext cx="2937025" cy="306467"/>
          </a:xfrm>
          <a:prstGeom prst="round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00"/>
              </a:spcBef>
            </a:pPr>
            <a:r>
              <a:rPr lang="ja-JP" altLang="en-US" sz="1200" dirty="0">
                <a:solidFill>
                  <a:schemeClr val="tx2"/>
                </a:solidFill>
                <a:latin typeface="+mj-lt"/>
                <a:cs typeface="メイリオ" panose="020B0604030504040204" pitchFamily="50" charset="-128"/>
              </a:rPr>
              <a:t>　・</a:t>
            </a:r>
            <a:r>
              <a:rPr lang="en-US" altLang="ja-JP" sz="1200" dirty="0">
                <a:solidFill>
                  <a:schemeClr val="tx2"/>
                </a:solidFill>
                <a:latin typeface="+mj-lt"/>
                <a:cs typeface="メイリオ" panose="020B0604030504040204" pitchFamily="50" charset="-128"/>
              </a:rPr>
              <a:t>Add Lineup (Chip &amp; Package)</a:t>
            </a:r>
            <a:endParaRPr lang="en-US" altLang="ja-JP" sz="1100" dirty="0">
              <a:solidFill>
                <a:schemeClr val="tx2"/>
              </a:solidFill>
              <a:latin typeface="+mj-lt"/>
              <a:cs typeface="メイリオ" panose="020B0604030504040204" pitchFamily="50" charset="-128"/>
            </a:endParaRPr>
          </a:p>
        </p:txBody>
      </p:sp>
      <p:sp>
        <p:nvSpPr>
          <p:cNvPr id="153" name="テキスト ボックス 152">
            <a:extLst>
              <a:ext uri="{FF2B5EF4-FFF2-40B4-BE49-F238E27FC236}">
                <a16:creationId xmlns:a16="http://schemas.microsoft.com/office/drawing/2014/main" id="{31EA4014-BB33-4661-8F91-C0F31F873A0D}"/>
              </a:ext>
            </a:extLst>
          </p:cNvPr>
          <p:cNvSpPr txBox="1"/>
          <p:nvPr/>
        </p:nvSpPr>
        <p:spPr>
          <a:xfrm>
            <a:off x="7393278" y="3657601"/>
            <a:ext cx="837089" cy="253916"/>
          </a:xfrm>
          <a:prstGeom prst="rect">
            <a:avLst/>
          </a:prstGeom>
          <a:noFill/>
        </p:spPr>
        <p:txBody>
          <a:bodyPr wrap="none" rtlCol="0">
            <a:spAutoFit/>
          </a:bodyPr>
          <a:lstStyle/>
          <a:p>
            <a:pPr>
              <a:spcBef>
                <a:spcPts val="400"/>
              </a:spcBef>
            </a:pPr>
            <a:r>
              <a:rPr kumimoji="1" lang="en-US" altLang="ja-JP" sz="1050" dirty="0">
                <a:solidFill>
                  <a:schemeClr val="tx2"/>
                </a:solidFill>
                <a:latin typeface="+mj-lt"/>
                <a:ea typeface="+mn-ea"/>
                <a:cs typeface="メイリオ" panose="020B0604030504040204" pitchFamily="50" charset="-128"/>
              </a:rPr>
              <a:t>TO-247-2L</a:t>
            </a:r>
            <a:endParaRPr kumimoji="1" lang="ja-JP" altLang="en-US" sz="1050" dirty="0">
              <a:solidFill>
                <a:schemeClr val="tx2"/>
              </a:solidFill>
              <a:latin typeface="+mj-lt"/>
              <a:ea typeface="+mn-ea"/>
              <a:cs typeface="メイリオ" panose="020B0604030504040204" pitchFamily="50" charset="-128"/>
            </a:endParaRPr>
          </a:p>
        </p:txBody>
      </p:sp>
      <p:sp>
        <p:nvSpPr>
          <p:cNvPr id="154" name="テキスト ボックス 153">
            <a:extLst>
              <a:ext uri="{FF2B5EF4-FFF2-40B4-BE49-F238E27FC236}">
                <a16:creationId xmlns:a16="http://schemas.microsoft.com/office/drawing/2014/main" id="{27FC2DF0-A5CC-49EB-9B6B-7575E2B06376}"/>
              </a:ext>
            </a:extLst>
          </p:cNvPr>
          <p:cNvSpPr txBox="1"/>
          <p:nvPr/>
        </p:nvSpPr>
        <p:spPr>
          <a:xfrm>
            <a:off x="8115078" y="3634054"/>
            <a:ext cx="837089" cy="253916"/>
          </a:xfrm>
          <a:prstGeom prst="rect">
            <a:avLst/>
          </a:prstGeom>
          <a:noFill/>
        </p:spPr>
        <p:txBody>
          <a:bodyPr wrap="none" rtlCol="0">
            <a:spAutoFit/>
          </a:bodyPr>
          <a:lstStyle/>
          <a:p>
            <a:pPr>
              <a:spcBef>
                <a:spcPts val="400"/>
              </a:spcBef>
            </a:pPr>
            <a:r>
              <a:rPr kumimoji="1" lang="en-US" altLang="ja-JP" sz="1050" dirty="0">
                <a:solidFill>
                  <a:schemeClr val="tx2"/>
                </a:solidFill>
                <a:latin typeface="+mj-lt"/>
                <a:ea typeface="+mn-ea"/>
                <a:cs typeface="メイリオ" panose="020B0604030504040204" pitchFamily="50" charset="-128"/>
              </a:rPr>
              <a:t>TO-263-2L</a:t>
            </a:r>
            <a:endParaRPr kumimoji="1" lang="ja-JP" altLang="en-US" sz="1050" dirty="0">
              <a:solidFill>
                <a:schemeClr val="tx2"/>
              </a:solidFill>
              <a:latin typeface="+mj-lt"/>
              <a:ea typeface="+mn-ea"/>
              <a:cs typeface="メイリオ" panose="020B0604030504040204" pitchFamily="50" charset="-128"/>
            </a:endParaRPr>
          </a:p>
        </p:txBody>
      </p:sp>
      <p:pic>
        <p:nvPicPr>
          <p:cNvPr id="157" name="図 156">
            <a:extLst>
              <a:ext uri="{FF2B5EF4-FFF2-40B4-BE49-F238E27FC236}">
                <a16:creationId xmlns:a16="http://schemas.microsoft.com/office/drawing/2014/main" id="{BB6020C3-4353-4B47-BB26-EDB6C4B95915}"/>
              </a:ext>
            </a:extLst>
          </p:cNvPr>
          <p:cNvPicPr>
            <a:picLocks noChangeAspect="1"/>
          </p:cNvPicPr>
          <p:nvPr/>
        </p:nvPicPr>
        <p:blipFill>
          <a:blip r:embed="rId24" cstate="print">
            <a:extLst>
              <a:ext uri="{BEBA8EAE-BF5A-486C-A8C5-ECC9F3942E4B}">
                <a14:imgProps xmlns:a14="http://schemas.microsoft.com/office/drawing/2010/main">
                  <a14:imgLayer r:embed="rId2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375309" y="2658863"/>
            <a:ext cx="439734" cy="377877"/>
          </a:xfrm>
          <a:prstGeom prst="rect">
            <a:avLst/>
          </a:prstGeom>
        </p:spPr>
      </p:pic>
      <p:sp>
        <p:nvSpPr>
          <p:cNvPr id="158" name="テキスト ボックス 157">
            <a:extLst>
              <a:ext uri="{FF2B5EF4-FFF2-40B4-BE49-F238E27FC236}">
                <a16:creationId xmlns:a16="http://schemas.microsoft.com/office/drawing/2014/main" id="{08DDC399-97C8-4863-8756-6626992F85F0}"/>
              </a:ext>
            </a:extLst>
          </p:cNvPr>
          <p:cNvSpPr txBox="1"/>
          <p:nvPr/>
        </p:nvSpPr>
        <p:spPr>
          <a:xfrm>
            <a:off x="5428760" y="2863438"/>
            <a:ext cx="1093569" cy="253916"/>
          </a:xfrm>
          <a:prstGeom prst="rect">
            <a:avLst/>
          </a:prstGeom>
          <a:noFill/>
        </p:spPr>
        <p:txBody>
          <a:bodyPr wrap="none" rtlCol="0">
            <a:spAutoFit/>
          </a:bodyPr>
          <a:lstStyle/>
          <a:p>
            <a:pPr>
              <a:spcBef>
                <a:spcPts val="400"/>
              </a:spcBef>
            </a:pPr>
            <a:r>
              <a:rPr kumimoji="1" lang="en-US" altLang="ja-JP" sz="1050" dirty="0">
                <a:solidFill>
                  <a:schemeClr val="tx2"/>
                </a:solidFill>
                <a:latin typeface="+mn-ea"/>
                <a:ea typeface="+mn-ea"/>
                <a:cs typeface="メイリオ" panose="020B0604030504040204" pitchFamily="50" charset="-128"/>
              </a:rPr>
              <a:t>TO-263-7L-</a:t>
            </a:r>
            <a:r>
              <a:rPr kumimoji="1" lang="ja-JP" altLang="en-US" sz="1050" dirty="0">
                <a:solidFill>
                  <a:schemeClr val="tx2"/>
                </a:solidFill>
                <a:latin typeface="+mn-ea"/>
                <a:ea typeface="+mn-ea"/>
                <a:cs typeface="メイリオ" panose="020B0604030504040204" pitchFamily="50" charset="-128"/>
              </a:rPr>
              <a:t>改</a:t>
            </a:r>
          </a:p>
        </p:txBody>
      </p:sp>
      <p:pic>
        <p:nvPicPr>
          <p:cNvPr id="159" name="図 158">
            <a:extLst>
              <a:ext uri="{FF2B5EF4-FFF2-40B4-BE49-F238E27FC236}">
                <a16:creationId xmlns:a16="http://schemas.microsoft.com/office/drawing/2014/main" id="{99D15F8A-FB44-4F3C-BA80-B6DF0D159A84}"/>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110182" y="2741991"/>
            <a:ext cx="335055" cy="259130"/>
          </a:xfrm>
          <a:prstGeom prst="rect">
            <a:avLst/>
          </a:prstGeom>
        </p:spPr>
      </p:pic>
      <p:sp>
        <p:nvSpPr>
          <p:cNvPr id="160" name="テキスト ボックス 159">
            <a:extLst>
              <a:ext uri="{FF2B5EF4-FFF2-40B4-BE49-F238E27FC236}">
                <a16:creationId xmlns:a16="http://schemas.microsoft.com/office/drawing/2014/main" id="{23546883-BAD2-48E8-BC42-AFD4D590EEC5}"/>
              </a:ext>
            </a:extLst>
          </p:cNvPr>
          <p:cNvSpPr txBox="1"/>
          <p:nvPr/>
        </p:nvSpPr>
        <p:spPr>
          <a:xfrm>
            <a:off x="6715645" y="2849071"/>
            <a:ext cx="522900" cy="253916"/>
          </a:xfrm>
          <a:prstGeom prst="rect">
            <a:avLst/>
          </a:prstGeom>
          <a:noFill/>
        </p:spPr>
        <p:txBody>
          <a:bodyPr wrap="none" rtlCol="0">
            <a:spAutoFit/>
          </a:bodyPr>
          <a:lstStyle/>
          <a:p>
            <a:pPr>
              <a:spcBef>
                <a:spcPts val="400"/>
              </a:spcBef>
            </a:pPr>
            <a:r>
              <a:rPr kumimoji="1" lang="en-US" altLang="ja-JP" sz="1050" dirty="0">
                <a:solidFill>
                  <a:schemeClr val="tx2"/>
                </a:solidFill>
                <a:latin typeface="+mn-ea"/>
                <a:ea typeface="+mn-ea"/>
                <a:cs typeface="メイリオ" panose="020B0604030504040204" pitchFamily="50" charset="-128"/>
              </a:rPr>
              <a:t>TOLL</a:t>
            </a:r>
            <a:endParaRPr kumimoji="1" lang="ja-JP" altLang="en-US" sz="1050" dirty="0">
              <a:solidFill>
                <a:schemeClr val="tx2"/>
              </a:solidFill>
              <a:latin typeface="+mn-ea"/>
              <a:ea typeface="+mn-ea"/>
              <a:cs typeface="メイリオ" panose="020B0604030504040204" pitchFamily="50" charset="-128"/>
            </a:endParaRPr>
          </a:p>
        </p:txBody>
      </p:sp>
      <p:pic>
        <p:nvPicPr>
          <p:cNvPr id="161" name="図 160">
            <a:extLst>
              <a:ext uri="{FF2B5EF4-FFF2-40B4-BE49-F238E27FC236}">
                <a16:creationId xmlns:a16="http://schemas.microsoft.com/office/drawing/2014/main" id="{29CD5951-01E3-4C34-A1F3-B9D64AFC5D99}"/>
              </a:ext>
            </a:extLst>
          </p:cNvPr>
          <p:cNvPicPr>
            <a:picLocks noChangeAspect="1"/>
          </p:cNvPicPr>
          <p:nvPr/>
        </p:nvPicPr>
        <p:blipFill rotWithShape="1">
          <a:blip r:embed="rId27"/>
          <a:srcRect l="72205" t="38991" r="24096" b="36847"/>
          <a:stretch/>
        </p:blipFill>
        <p:spPr>
          <a:xfrm>
            <a:off x="7648655" y="2537564"/>
            <a:ext cx="345761" cy="599082"/>
          </a:xfrm>
          <a:prstGeom prst="rect">
            <a:avLst/>
          </a:prstGeom>
        </p:spPr>
      </p:pic>
      <p:sp>
        <p:nvSpPr>
          <p:cNvPr id="162" name="テキスト ボックス 161">
            <a:extLst>
              <a:ext uri="{FF2B5EF4-FFF2-40B4-BE49-F238E27FC236}">
                <a16:creationId xmlns:a16="http://schemas.microsoft.com/office/drawing/2014/main" id="{F5D83EBB-3A24-4D38-A174-23DCC7559F43}"/>
              </a:ext>
            </a:extLst>
          </p:cNvPr>
          <p:cNvSpPr txBox="1"/>
          <p:nvPr/>
        </p:nvSpPr>
        <p:spPr>
          <a:xfrm>
            <a:off x="7937502" y="2690191"/>
            <a:ext cx="976549" cy="415498"/>
          </a:xfrm>
          <a:prstGeom prst="rect">
            <a:avLst/>
          </a:prstGeom>
          <a:noFill/>
        </p:spPr>
        <p:txBody>
          <a:bodyPr wrap="none" rtlCol="0">
            <a:spAutoFit/>
          </a:bodyPr>
          <a:lstStyle/>
          <a:p>
            <a:pPr>
              <a:spcBef>
                <a:spcPts val="400"/>
              </a:spcBef>
            </a:pPr>
            <a:r>
              <a:rPr kumimoji="1" lang="en-US" altLang="ja-JP" sz="1050" dirty="0">
                <a:solidFill>
                  <a:schemeClr val="tx2"/>
                </a:solidFill>
                <a:latin typeface="+mn-ea"/>
                <a:ea typeface="+mn-ea"/>
                <a:cs typeface="メイリオ" panose="020B0604030504040204" pitchFamily="50" charset="-128"/>
              </a:rPr>
              <a:t>TO-247-4L</a:t>
            </a:r>
            <a:br>
              <a:rPr kumimoji="1" lang="en-US" altLang="ja-JP" sz="1050" dirty="0">
                <a:solidFill>
                  <a:schemeClr val="tx2"/>
                </a:solidFill>
                <a:latin typeface="+mn-ea"/>
                <a:ea typeface="+mn-ea"/>
                <a:cs typeface="メイリオ" panose="020B0604030504040204" pitchFamily="50" charset="-128"/>
              </a:rPr>
            </a:br>
            <a:r>
              <a:rPr lang="en-US" altLang="ja-JP" sz="1050" dirty="0">
                <a:solidFill>
                  <a:schemeClr val="tx2"/>
                </a:solidFill>
                <a:latin typeface="+mn-ea"/>
                <a:ea typeface="+mn-ea"/>
                <a:cs typeface="メイリオ" panose="020B0604030504040204" pitchFamily="50" charset="-128"/>
              </a:rPr>
              <a:t>Cu Clip type</a:t>
            </a:r>
            <a:endParaRPr kumimoji="1" lang="ja-JP" altLang="en-US" sz="1050" dirty="0">
              <a:solidFill>
                <a:schemeClr val="tx2"/>
              </a:solidFill>
              <a:latin typeface="+mn-ea"/>
              <a:ea typeface="+mn-ea"/>
              <a:cs typeface="メイリオ" panose="020B0604030504040204" pitchFamily="50" charset="-128"/>
            </a:endParaRPr>
          </a:p>
        </p:txBody>
      </p:sp>
    </p:spTree>
    <p:extLst>
      <p:ext uri="{BB962C8B-B14F-4D97-AF65-F5344CB8AC3E}">
        <p14:creationId xmlns:p14="http://schemas.microsoft.com/office/powerpoint/2010/main" val="4282141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p:txBody>
          <a:bodyPr/>
          <a:lstStyle/>
          <a:p>
            <a:r>
              <a:rPr kumimoji="1" lang="en-US" altLang="ja-JP" dirty="0">
                <a:latin typeface="微软雅黑" panose="020B0503020204020204" pitchFamily="34" charset="-122"/>
                <a:ea typeface="微软雅黑" panose="020B0503020204020204" pitchFamily="34" charset="-122"/>
              </a:rPr>
              <a:t>Agenda</a:t>
            </a:r>
            <a:endParaRPr kumimoji="1" lang="ja-JP" altLang="en-US" dirty="0">
              <a:latin typeface="微软雅黑" panose="020B0503020204020204" pitchFamily="34" charset="-122"/>
              <a:ea typeface="微软雅黑" panose="020B0503020204020204" pitchFamily="34" charset="-122"/>
            </a:endParaRPr>
          </a:p>
        </p:txBody>
      </p:sp>
      <p:sp>
        <p:nvSpPr>
          <p:cNvPr id="5" name="正方形/長方形 4">
            <a:extLst>
              <a:ext uri="{FF2B5EF4-FFF2-40B4-BE49-F238E27FC236}">
                <a16:creationId xmlns:a16="http://schemas.microsoft.com/office/drawing/2014/main" id="{FA67FF94-C1A1-488B-9CD7-83F8027B62AA}"/>
              </a:ext>
            </a:extLst>
          </p:cNvPr>
          <p:cNvSpPr/>
          <p:nvPr/>
        </p:nvSpPr>
        <p:spPr>
          <a:xfrm>
            <a:off x="698739" y="1181819"/>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1</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 name="テキスト ボックス 5">
            <a:extLst>
              <a:ext uri="{FF2B5EF4-FFF2-40B4-BE49-F238E27FC236}">
                <a16:creationId xmlns:a16="http://schemas.microsoft.com/office/drawing/2014/main" id="{767476A8-A64C-429C-93DF-47FA9F3E5078}"/>
              </a:ext>
            </a:extLst>
          </p:cNvPr>
          <p:cNvSpPr txBox="1"/>
          <p:nvPr/>
        </p:nvSpPr>
        <p:spPr>
          <a:xfrm>
            <a:off x="1622003" y="1280209"/>
            <a:ext cx="4823949" cy="584775"/>
          </a:xfrm>
          <a:prstGeom prst="rect">
            <a:avLst/>
          </a:prstGeom>
          <a:noFill/>
        </p:spPr>
        <p:txBody>
          <a:bodyPr wrap="none" rtlCol="0">
            <a:spAutoFit/>
          </a:bodyPr>
          <a:lstStyle/>
          <a:p>
            <a:pPr>
              <a:spcBef>
                <a:spcPts val="400"/>
              </a:spcBef>
            </a:pPr>
            <a:r>
              <a:rPr kumimoji="1"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ROHM SiC MOSFET</a:t>
            </a:r>
            <a:r>
              <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概要</a:t>
            </a:r>
          </a:p>
        </p:txBody>
      </p:sp>
      <p:sp>
        <p:nvSpPr>
          <p:cNvPr id="7" name="正方形/長方形 6">
            <a:extLst>
              <a:ext uri="{FF2B5EF4-FFF2-40B4-BE49-F238E27FC236}">
                <a16:creationId xmlns:a16="http://schemas.microsoft.com/office/drawing/2014/main" id="{6482C6DA-B2FC-4C18-BD17-9CEB70D9E5C1}"/>
              </a:ext>
            </a:extLst>
          </p:cNvPr>
          <p:cNvSpPr/>
          <p:nvPr/>
        </p:nvSpPr>
        <p:spPr>
          <a:xfrm>
            <a:off x="698739" y="2205899"/>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2</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 name="テキスト ボックス 7">
            <a:extLst>
              <a:ext uri="{FF2B5EF4-FFF2-40B4-BE49-F238E27FC236}">
                <a16:creationId xmlns:a16="http://schemas.microsoft.com/office/drawing/2014/main" id="{024470FA-BCD8-4E35-A1A2-428512C16052}"/>
              </a:ext>
            </a:extLst>
          </p:cNvPr>
          <p:cNvSpPr txBox="1"/>
          <p:nvPr/>
        </p:nvSpPr>
        <p:spPr>
          <a:xfrm>
            <a:off x="1622003" y="2304289"/>
            <a:ext cx="3467616" cy="584775"/>
          </a:xfrm>
          <a:prstGeom prst="rect">
            <a:avLst/>
          </a:prstGeom>
          <a:noFill/>
        </p:spPr>
        <p:txBody>
          <a:bodyPr wrap="none" rtlCol="0">
            <a:spAutoFit/>
          </a:bodyPr>
          <a:lstStyle/>
          <a:p>
            <a:pPr>
              <a:spcBef>
                <a:spcPts val="400"/>
              </a:spcBef>
            </a:pPr>
            <a:r>
              <a:rPr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第４代　</a:t>
            </a:r>
            <a:r>
              <a:rPr lang="zh-CN"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产品概念</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 name="正方形/長方形 8">
            <a:extLst>
              <a:ext uri="{FF2B5EF4-FFF2-40B4-BE49-F238E27FC236}">
                <a16:creationId xmlns:a16="http://schemas.microsoft.com/office/drawing/2014/main" id="{11A45AF6-DA66-48FE-B53F-3F49019309CF}"/>
              </a:ext>
            </a:extLst>
          </p:cNvPr>
          <p:cNvSpPr/>
          <p:nvPr/>
        </p:nvSpPr>
        <p:spPr>
          <a:xfrm>
            <a:off x="707206" y="3230364"/>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3</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 name="テキスト ボックス 9">
            <a:extLst>
              <a:ext uri="{FF2B5EF4-FFF2-40B4-BE49-F238E27FC236}">
                <a16:creationId xmlns:a16="http://schemas.microsoft.com/office/drawing/2014/main" id="{70432085-47D1-4F87-A75E-B00D1893DFA1}"/>
              </a:ext>
            </a:extLst>
          </p:cNvPr>
          <p:cNvSpPr txBox="1"/>
          <p:nvPr/>
        </p:nvSpPr>
        <p:spPr>
          <a:xfrm>
            <a:off x="1630470" y="3294886"/>
            <a:ext cx="3467616" cy="584775"/>
          </a:xfrm>
          <a:prstGeom prst="rect">
            <a:avLst/>
          </a:prstGeom>
          <a:noFill/>
        </p:spPr>
        <p:txBody>
          <a:bodyPr wrap="none" rtlCol="0">
            <a:spAutoFit/>
          </a:bodyPr>
          <a:lstStyle/>
          <a:p>
            <a:pPr>
              <a:spcBef>
                <a:spcPts val="400"/>
              </a:spcBef>
            </a:pPr>
            <a:r>
              <a:rPr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第４代　</a:t>
            </a:r>
            <a:r>
              <a:rPr lang="zh-CN"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产品特点</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1" name="正方形/長方形 10">
            <a:extLst>
              <a:ext uri="{FF2B5EF4-FFF2-40B4-BE49-F238E27FC236}">
                <a16:creationId xmlns:a16="http://schemas.microsoft.com/office/drawing/2014/main" id="{73C5A13A-1BF9-4DE3-A5FD-BB9051A92287}"/>
              </a:ext>
            </a:extLst>
          </p:cNvPr>
          <p:cNvSpPr/>
          <p:nvPr/>
        </p:nvSpPr>
        <p:spPr>
          <a:xfrm>
            <a:off x="707206" y="4262526"/>
            <a:ext cx="720000" cy="720000"/>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a:t>
            </a:r>
            <a:endParaRPr kumimoji="1"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0CA82523-3FFB-4119-B95C-ACB3472393BF}"/>
              </a:ext>
            </a:extLst>
          </p:cNvPr>
          <p:cNvSpPr txBox="1"/>
          <p:nvPr/>
        </p:nvSpPr>
        <p:spPr>
          <a:xfrm>
            <a:off x="1630470" y="4318584"/>
            <a:ext cx="2836033" cy="584775"/>
          </a:xfrm>
          <a:prstGeom prst="rect">
            <a:avLst/>
          </a:prstGeom>
          <a:noFill/>
        </p:spPr>
        <p:txBody>
          <a:bodyPr wrap="none" rtlCol="0">
            <a:spAutoFit/>
          </a:bodyPr>
          <a:lstStyle/>
          <a:p>
            <a:pPr>
              <a:spcBef>
                <a:spcPts val="400"/>
              </a:spcBef>
            </a:pPr>
            <a:r>
              <a:rPr lang="en-US" altLang="zh-CN"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Application</a:t>
            </a:r>
            <a:r>
              <a:rPr lang="zh-CN"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例</a:t>
            </a:r>
            <a:endParaRPr kumimoji="1"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 name="正方形/長方形 12">
            <a:extLst>
              <a:ext uri="{FF2B5EF4-FFF2-40B4-BE49-F238E27FC236}">
                <a16:creationId xmlns:a16="http://schemas.microsoft.com/office/drawing/2014/main" id="{C395B421-19D4-424B-B88E-4DF41F304919}"/>
              </a:ext>
            </a:extLst>
          </p:cNvPr>
          <p:cNvSpPr/>
          <p:nvPr/>
        </p:nvSpPr>
        <p:spPr>
          <a:xfrm>
            <a:off x="715673" y="5286991"/>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5</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C6B40091-D39D-4E04-9C0A-1929F2C8A4A3}"/>
              </a:ext>
            </a:extLst>
          </p:cNvPr>
          <p:cNvSpPr txBox="1"/>
          <p:nvPr/>
        </p:nvSpPr>
        <p:spPr>
          <a:xfrm>
            <a:off x="1638937" y="5376914"/>
            <a:ext cx="4147289" cy="584775"/>
          </a:xfrm>
          <a:prstGeom prst="rect">
            <a:avLst/>
          </a:prstGeom>
          <a:noFill/>
        </p:spPr>
        <p:txBody>
          <a:bodyPr wrap="none" rtlCol="0">
            <a:spAutoFit/>
          </a:bodyPr>
          <a:lstStyle/>
          <a:p>
            <a:pPr>
              <a:spcBef>
                <a:spcPts val="400"/>
              </a:spcBef>
            </a:pPr>
            <a:r>
              <a:rPr lang="en-US" altLang="zh-CN"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Application Support</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650422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357BC47E-D1C2-4F93-AEAF-5A5C589D43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65631" y="2634741"/>
            <a:ext cx="3360000" cy="2520000"/>
          </a:xfrm>
          <a:prstGeom prst="rect">
            <a:avLst/>
          </a:prstGeom>
        </p:spPr>
      </p:pic>
      <p:pic>
        <p:nvPicPr>
          <p:cNvPr id="11" name="図 10">
            <a:extLst>
              <a:ext uri="{FF2B5EF4-FFF2-40B4-BE49-F238E27FC236}">
                <a16:creationId xmlns:a16="http://schemas.microsoft.com/office/drawing/2014/main" id="{E94BEF6D-C495-4F21-9714-8F73578934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94126" y="2754029"/>
            <a:ext cx="1620000" cy="1620000"/>
          </a:xfrm>
          <a:prstGeom prst="rect">
            <a:avLst/>
          </a:prstGeom>
        </p:spPr>
      </p:pic>
      <p:pic>
        <p:nvPicPr>
          <p:cNvPr id="10" name="図 9">
            <a:extLst>
              <a:ext uri="{FF2B5EF4-FFF2-40B4-BE49-F238E27FC236}">
                <a16:creationId xmlns:a16="http://schemas.microsoft.com/office/drawing/2014/main" id="{CBDF5292-BBE2-4714-8BE1-07AECDC17C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88162" y="2742432"/>
            <a:ext cx="1620000" cy="1620000"/>
          </a:xfrm>
          <a:prstGeom prst="rect">
            <a:avLst/>
          </a:prstGeom>
        </p:spPr>
      </p:pic>
      <p:pic>
        <p:nvPicPr>
          <p:cNvPr id="9" name="図 8">
            <a:extLst>
              <a:ext uri="{FF2B5EF4-FFF2-40B4-BE49-F238E27FC236}">
                <a16:creationId xmlns:a16="http://schemas.microsoft.com/office/drawing/2014/main" id="{21C852FD-8549-4ECC-A22C-CCA5D1155D8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8676" y="2614539"/>
            <a:ext cx="2520000" cy="2520000"/>
          </a:xfrm>
          <a:prstGeom prst="rect">
            <a:avLst/>
          </a:prstGeom>
        </p:spPr>
      </p:pic>
      <p:sp>
        <p:nvSpPr>
          <p:cNvPr id="2" name="タイトル 1">
            <a:extLst>
              <a:ext uri="{FF2B5EF4-FFF2-40B4-BE49-F238E27FC236}">
                <a16:creationId xmlns:a16="http://schemas.microsoft.com/office/drawing/2014/main" id="{6D88F2B6-8F39-4B1B-A238-A0F3C56520EA}"/>
              </a:ext>
            </a:extLst>
          </p:cNvPr>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采用</a:t>
            </a:r>
            <a:r>
              <a:rPr lang="en-US" altLang="ja-JP" dirty="0">
                <a:latin typeface="微软雅黑" panose="020B0503020204020204" pitchFamily="34" charset="-122"/>
                <a:ea typeface="微软雅黑" panose="020B0503020204020204" pitchFamily="34" charset="-122"/>
              </a:rPr>
              <a:t>SiC MOSFET</a:t>
            </a:r>
            <a:r>
              <a:rPr lang="zh-CN" altLang="en-US" dirty="0">
                <a:latin typeface="微软雅黑" panose="020B0503020204020204" pitchFamily="34" charset="-122"/>
                <a:ea typeface="微软雅黑" panose="020B0503020204020204" pitchFamily="34" charset="-122"/>
              </a:rPr>
              <a:t>的优势</a:t>
            </a:r>
            <a:endParaRPr kumimoji="1" lang="ja-JP" altLang="en-US" dirty="0">
              <a:latin typeface="微软雅黑" panose="020B0503020204020204" pitchFamily="34" charset="-122"/>
              <a:ea typeface="微软雅黑" panose="020B0503020204020204" pitchFamily="34" charset="-122"/>
            </a:endParaRPr>
          </a:p>
        </p:txBody>
      </p:sp>
      <p:sp>
        <p:nvSpPr>
          <p:cNvPr id="4" name="正方形/長方形 3">
            <a:extLst>
              <a:ext uri="{FF2B5EF4-FFF2-40B4-BE49-F238E27FC236}">
                <a16:creationId xmlns:a16="http://schemas.microsoft.com/office/drawing/2014/main" id="{96E3231E-01BF-461C-9A8F-78DBC067F953}"/>
              </a:ext>
            </a:extLst>
          </p:cNvPr>
          <p:cNvSpPr/>
          <p:nvPr/>
        </p:nvSpPr>
        <p:spPr>
          <a:xfrm>
            <a:off x="718848" y="1788322"/>
            <a:ext cx="3060000" cy="72000"/>
          </a:xfrm>
          <a:prstGeom prst="rect">
            <a:avLst/>
          </a:prstGeom>
          <a:gradFill flip="none" rotWithShape="1">
            <a:gsLst>
              <a:gs pos="0">
                <a:srgbClr val="0070C0"/>
              </a:gs>
              <a:gs pos="74000">
                <a:schemeClr val="accent2">
                  <a:lumMod val="60000"/>
                  <a:lumOff val="40000"/>
                </a:schemeClr>
              </a:gs>
              <a:gs pos="100000">
                <a:schemeClr val="accent2">
                  <a:lumMod val="40000"/>
                  <a:lumOff val="6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 name="正方形/長方形 5">
            <a:extLst>
              <a:ext uri="{FF2B5EF4-FFF2-40B4-BE49-F238E27FC236}">
                <a16:creationId xmlns:a16="http://schemas.microsoft.com/office/drawing/2014/main" id="{C94F4857-F236-4977-97AC-088AF5F7B44A}"/>
              </a:ext>
            </a:extLst>
          </p:cNvPr>
          <p:cNvSpPr/>
          <p:nvPr/>
        </p:nvSpPr>
        <p:spPr>
          <a:xfrm>
            <a:off x="480309" y="1294792"/>
            <a:ext cx="3600000" cy="4517091"/>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5" name="正方形/長方形 74">
            <a:extLst>
              <a:ext uri="{FF2B5EF4-FFF2-40B4-BE49-F238E27FC236}">
                <a16:creationId xmlns:a16="http://schemas.microsoft.com/office/drawing/2014/main" id="{6590D7E9-1BC2-4F1B-A4DC-3BD7D8DFC150}"/>
              </a:ext>
            </a:extLst>
          </p:cNvPr>
          <p:cNvSpPr/>
          <p:nvPr/>
        </p:nvSpPr>
        <p:spPr>
          <a:xfrm>
            <a:off x="4268243" y="1294791"/>
            <a:ext cx="3600000" cy="4517092"/>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7" name="正方形/長方形 76">
            <a:extLst>
              <a:ext uri="{FF2B5EF4-FFF2-40B4-BE49-F238E27FC236}">
                <a16:creationId xmlns:a16="http://schemas.microsoft.com/office/drawing/2014/main" id="{19B44094-D8D7-4C2D-A312-D3371C64CD3E}"/>
              </a:ext>
            </a:extLst>
          </p:cNvPr>
          <p:cNvSpPr/>
          <p:nvPr/>
        </p:nvSpPr>
        <p:spPr>
          <a:xfrm>
            <a:off x="8066323" y="1294791"/>
            <a:ext cx="3600000" cy="4517092"/>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 name="テキスト ボックス 6">
            <a:extLst>
              <a:ext uri="{FF2B5EF4-FFF2-40B4-BE49-F238E27FC236}">
                <a16:creationId xmlns:a16="http://schemas.microsoft.com/office/drawing/2014/main" id="{2F79F4B5-AE29-43B8-B7BF-00AFC771FCAC}"/>
              </a:ext>
            </a:extLst>
          </p:cNvPr>
          <p:cNvSpPr txBox="1"/>
          <p:nvPr/>
        </p:nvSpPr>
        <p:spPr>
          <a:xfrm>
            <a:off x="654004" y="1468150"/>
            <a:ext cx="3124843" cy="369332"/>
          </a:xfrm>
          <a:prstGeom prst="rect">
            <a:avLst/>
          </a:prstGeom>
          <a:noFill/>
        </p:spPr>
        <p:txBody>
          <a:bodyPr wrap="square" rtlCol="0">
            <a:spAutoFit/>
          </a:bodyPr>
          <a:lstStyle/>
          <a:p>
            <a:pPr>
              <a:spcBef>
                <a:spcPts val="400"/>
              </a:spcBef>
            </a:pPr>
            <a:r>
              <a:rPr lang="zh-CN" altLang="en-US"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降低导通损耗</a:t>
            </a:r>
            <a:endParaRPr kumimoji="1" lang="ja-JP" altLang="en-US"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8" name="正方形/長方形 77">
            <a:extLst>
              <a:ext uri="{FF2B5EF4-FFF2-40B4-BE49-F238E27FC236}">
                <a16:creationId xmlns:a16="http://schemas.microsoft.com/office/drawing/2014/main" id="{949EF6DB-5F15-4E84-B345-F4562EAD1E66}"/>
              </a:ext>
            </a:extLst>
          </p:cNvPr>
          <p:cNvSpPr/>
          <p:nvPr/>
        </p:nvSpPr>
        <p:spPr>
          <a:xfrm>
            <a:off x="4442180" y="1791426"/>
            <a:ext cx="3060000" cy="72000"/>
          </a:xfrm>
          <a:prstGeom prst="rect">
            <a:avLst/>
          </a:prstGeom>
          <a:gradFill flip="none" rotWithShape="1">
            <a:gsLst>
              <a:gs pos="0">
                <a:srgbClr val="0070C0"/>
              </a:gs>
              <a:gs pos="74000">
                <a:schemeClr val="accent2">
                  <a:lumMod val="60000"/>
                  <a:lumOff val="40000"/>
                </a:schemeClr>
              </a:gs>
              <a:gs pos="100000">
                <a:schemeClr val="accent2">
                  <a:lumMod val="40000"/>
                  <a:lumOff val="6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9" name="テキスト ボックス 78">
            <a:extLst>
              <a:ext uri="{FF2B5EF4-FFF2-40B4-BE49-F238E27FC236}">
                <a16:creationId xmlns:a16="http://schemas.microsoft.com/office/drawing/2014/main" id="{CECF5C74-E0FC-4A1E-BF3D-91F45621EA11}"/>
              </a:ext>
            </a:extLst>
          </p:cNvPr>
          <p:cNvSpPr txBox="1"/>
          <p:nvPr/>
        </p:nvSpPr>
        <p:spPr>
          <a:xfrm>
            <a:off x="4385358" y="1463233"/>
            <a:ext cx="1330814" cy="369332"/>
          </a:xfrm>
          <a:prstGeom prst="rect">
            <a:avLst/>
          </a:prstGeom>
          <a:noFill/>
        </p:spPr>
        <p:txBody>
          <a:bodyPr wrap="none" rtlCol="0">
            <a:spAutoFit/>
          </a:bodyPr>
          <a:lstStyle/>
          <a:p>
            <a:pPr>
              <a:spcBef>
                <a:spcPts val="400"/>
              </a:spcBef>
            </a:pPr>
            <a:r>
              <a:rPr lang="zh-CN" altLang="en-US"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低开关损耗</a:t>
            </a:r>
            <a:endParaRPr kumimoji="1" lang="ja-JP" altLang="en-US"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0" name="正方形/長方形 79">
            <a:extLst>
              <a:ext uri="{FF2B5EF4-FFF2-40B4-BE49-F238E27FC236}">
                <a16:creationId xmlns:a16="http://schemas.microsoft.com/office/drawing/2014/main" id="{3610FA14-3067-42E2-A3B3-FE9B96F1AE11}"/>
              </a:ext>
            </a:extLst>
          </p:cNvPr>
          <p:cNvSpPr/>
          <p:nvPr/>
        </p:nvSpPr>
        <p:spPr>
          <a:xfrm>
            <a:off x="8250369" y="1783405"/>
            <a:ext cx="3060000" cy="72000"/>
          </a:xfrm>
          <a:prstGeom prst="rect">
            <a:avLst/>
          </a:prstGeom>
          <a:gradFill flip="none" rotWithShape="1">
            <a:gsLst>
              <a:gs pos="0">
                <a:srgbClr val="0070C0"/>
              </a:gs>
              <a:gs pos="74000">
                <a:schemeClr val="accent2">
                  <a:lumMod val="60000"/>
                  <a:lumOff val="40000"/>
                </a:schemeClr>
              </a:gs>
              <a:gs pos="100000">
                <a:schemeClr val="accent2">
                  <a:lumMod val="40000"/>
                  <a:lumOff val="6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1" name="テキスト ボックス 80">
            <a:extLst>
              <a:ext uri="{FF2B5EF4-FFF2-40B4-BE49-F238E27FC236}">
                <a16:creationId xmlns:a16="http://schemas.microsoft.com/office/drawing/2014/main" id="{B67AD9AE-A40B-4ED1-A3B7-2FDD95FB7924}"/>
              </a:ext>
            </a:extLst>
          </p:cNvPr>
          <p:cNvSpPr txBox="1"/>
          <p:nvPr/>
        </p:nvSpPr>
        <p:spPr>
          <a:xfrm>
            <a:off x="8185526" y="1463233"/>
            <a:ext cx="2262158" cy="369332"/>
          </a:xfrm>
          <a:prstGeom prst="rect">
            <a:avLst/>
          </a:prstGeom>
          <a:noFill/>
        </p:spPr>
        <p:txBody>
          <a:bodyPr wrap="none" rtlCol="0">
            <a:spAutoFit/>
          </a:bodyPr>
          <a:lstStyle/>
          <a:p>
            <a:pPr>
              <a:spcBef>
                <a:spcPts val="400"/>
              </a:spcBef>
            </a:pPr>
            <a:r>
              <a:rPr lang="zh-CN" altLang="en-US"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低恢复电流且低噪声</a:t>
            </a:r>
            <a:endParaRPr kumimoji="1" lang="ja-JP" altLang="en-US"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6" name="テキスト ボックス 95">
            <a:extLst>
              <a:ext uri="{FF2B5EF4-FFF2-40B4-BE49-F238E27FC236}">
                <a16:creationId xmlns:a16="http://schemas.microsoft.com/office/drawing/2014/main" id="{69BA5567-8A14-42F1-BCB2-D6B67810C2C5}"/>
              </a:ext>
            </a:extLst>
          </p:cNvPr>
          <p:cNvSpPr txBox="1"/>
          <p:nvPr/>
        </p:nvSpPr>
        <p:spPr>
          <a:xfrm>
            <a:off x="2703734" y="2477283"/>
            <a:ext cx="1354282" cy="276999"/>
          </a:xfrm>
          <a:prstGeom prst="rect">
            <a:avLst/>
          </a:prstGeom>
          <a:noFill/>
        </p:spPr>
        <p:txBody>
          <a:bodyPr wrap="none" rtlCol="0">
            <a:spAutoFit/>
          </a:bodyPr>
          <a:lstStyle/>
          <a:p>
            <a:pPr>
              <a:spcBef>
                <a:spcPts val="533"/>
              </a:spcBef>
            </a:pP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V</a:t>
            </a:r>
            <a:r>
              <a:rPr lang="en-US" altLang="ja-JP" sz="8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G</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:15V, Tj=25⁰C</a:t>
            </a:r>
            <a:endParaRPr lang="ja-JP" altLang="en-US" sz="1200" dirty="0">
              <a:solidFill>
                <a:schemeClr val="tx2"/>
              </a:solidFill>
              <a:latin typeface="微软雅黑" panose="020B0503020204020204" pitchFamily="34" charset="-122"/>
              <a:ea typeface="微软雅黑" panose="020B0503020204020204" pitchFamily="34" charset="-122"/>
            </a:endParaRPr>
          </a:p>
        </p:txBody>
      </p:sp>
      <p:sp>
        <p:nvSpPr>
          <p:cNvPr id="97" name="テキスト ボックス 96">
            <a:extLst>
              <a:ext uri="{FF2B5EF4-FFF2-40B4-BE49-F238E27FC236}">
                <a16:creationId xmlns:a16="http://schemas.microsoft.com/office/drawing/2014/main" id="{A680CF69-802D-4F0D-98DD-1A872BECFB14}"/>
              </a:ext>
            </a:extLst>
          </p:cNvPr>
          <p:cNvSpPr txBox="1"/>
          <p:nvPr/>
        </p:nvSpPr>
        <p:spPr>
          <a:xfrm>
            <a:off x="3194949" y="3847661"/>
            <a:ext cx="576761" cy="307777"/>
          </a:xfrm>
          <a:prstGeom prst="rect">
            <a:avLst/>
          </a:prstGeom>
          <a:noFill/>
        </p:spPr>
        <p:txBody>
          <a:bodyPr wrap="none" rtlCol="0">
            <a:spAutoFit/>
          </a:bodyPr>
          <a:lstStyle/>
          <a:p>
            <a:pPr>
              <a:spcBef>
                <a:spcPts val="533"/>
              </a:spcBef>
            </a:pPr>
            <a:r>
              <a:rPr lang="en-US" altLang="ja-JP" sz="1400" dirty="0">
                <a:solidFill>
                  <a:srgbClr val="0070C0"/>
                </a:solidFill>
                <a:latin typeface="微软雅黑" panose="020B0503020204020204" pitchFamily="34" charset="-122"/>
                <a:ea typeface="微软雅黑" panose="020B0503020204020204" pitchFamily="34" charset="-122"/>
              </a:rPr>
              <a:t>IGBT</a:t>
            </a:r>
            <a:endParaRPr lang="ja-JP" altLang="en-US" sz="1400" dirty="0">
              <a:solidFill>
                <a:srgbClr val="0070C0"/>
              </a:solidFill>
              <a:latin typeface="微软雅黑" panose="020B0503020204020204" pitchFamily="34" charset="-122"/>
              <a:ea typeface="微软雅黑" panose="020B0503020204020204" pitchFamily="34" charset="-122"/>
            </a:endParaRPr>
          </a:p>
        </p:txBody>
      </p:sp>
      <p:sp>
        <p:nvSpPr>
          <p:cNvPr id="98" name="テキスト ボックス 97">
            <a:extLst>
              <a:ext uri="{FF2B5EF4-FFF2-40B4-BE49-F238E27FC236}">
                <a16:creationId xmlns:a16="http://schemas.microsoft.com/office/drawing/2014/main" id="{3E91DF13-0A77-4FDD-B180-BD9C53692EB4}"/>
              </a:ext>
            </a:extLst>
          </p:cNvPr>
          <p:cNvSpPr txBox="1"/>
          <p:nvPr/>
        </p:nvSpPr>
        <p:spPr>
          <a:xfrm>
            <a:off x="3188337" y="4019904"/>
            <a:ext cx="933269" cy="307777"/>
          </a:xfrm>
          <a:prstGeom prst="rect">
            <a:avLst/>
          </a:prstGeom>
          <a:noFill/>
        </p:spPr>
        <p:txBody>
          <a:bodyPr wrap="none" rtlCol="0">
            <a:spAutoFit/>
          </a:bodyPr>
          <a:lstStyle/>
          <a:p>
            <a:pPr>
              <a:spcBef>
                <a:spcPts val="533"/>
              </a:spcBef>
            </a:pPr>
            <a:r>
              <a:rPr lang="en-US" altLang="ja-JP" sz="1400" dirty="0">
                <a:solidFill>
                  <a:schemeClr val="accent1">
                    <a:lumMod val="60000"/>
                    <a:lumOff val="40000"/>
                  </a:schemeClr>
                </a:solidFill>
                <a:latin typeface="微软雅黑" panose="020B0503020204020204" pitchFamily="34" charset="-122"/>
                <a:ea typeface="微软雅黑" panose="020B0503020204020204" pitchFamily="34" charset="-122"/>
              </a:rPr>
              <a:t>SiC MOS</a:t>
            </a:r>
            <a:endParaRPr lang="ja-JP" altLang="en-US" sz="1400"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99" name="テキスト ボックス 98">
            <a:extLst>
              <a:ext uri="{FF2B5EF4-FFF2-40B4-BE49-F238E27FC236}">
                <a16:creationId xmlns:a16="http://schemas.microsoft.com/office/drawing/2014/main" id="{B38CA0A5-2C31-4D48-AFA9-E2EE60CB8612}"/>
              </a:ext>
            </a:extLst>
          </p:cNvPr>
          <p:cNvSpPr txBox="1"/>
          <p:nvPr/>
        </p:nvSpPr>
        <p:spPr>
          <a:xfrm>
            <a:off x="3188337" y="2882734"/>
            <a:ext cx="862737" cy="307777"/>
          </a:xfrm>
          <a:prstGeom prst="rect">
            <a:avLst/>
          </a:prstGeom>
          <a:noFill/>
        </p:spPr>
        <p:txBody>
          <a:bodyPr wrap="none" rtlCol="0">
            <a:spAutoFit/>
          </a:bodyPr>
          <a:lstStyle/>
          <a:p>
            <a:pPr>
              <a:spcBef>
                <a:spcPts val="533"/>
              </a:spcBef>
            </a:pPr>
            <a:r>
              <a:rPr lang="en-US" altLang="ja-JP" sz="1400" dirty="0">
                <a:solidFill>
                  <a:srgbClr val="00B050"/>
                </a:solidFill>
                <a:latin typeface="微软雅黑" panose="020B0503020204020204" pitchFamily="34" charset="-122"/>
                <a:ea typeface="微软雅黑" panose="020B0503020204020204" pitchFamily="34" charset="-122"/>
              </a:rPr>
              <a:t>SJ-MOS</a:t>
            </a:r>
            <a:endParaRPr lang="ja-JP" altLang="en-US" sz="1400" dirty="0">
              <a:solidFill>
                <a:srgbClr val="00B050"/>
              </a:solidFill>
              <a:latin typeface="微软雅黑" panose="020B0503020204020204" pitchFamily="34" charset="-122"/>
              <a:ea typeface="微软雅黑" panose="020B0503020204020204" pitchFamily="34" charset="-122"/>
            </a:endParaRPr>
          </a:p>
        </p:txBody>
      </p:sp>
      <p:sp>
        <p:nvSpPr>
          <p:cNvPr id="100" name="テキスト ボックス 99">
            <a:extLst>
              <a:ext uri="{FF2B5EF4-FFF2-40B4-BE49-F238E27FC236}">
                <a16:creationId xmlns:a16="http://schemas.microsoft.com/office/drawing/2014/main" id="{283874AA-BEAB-473A-8F42-5781A37AB9DF}"/>
              </a:ext>
            </a:extLst>
          </p:cNvPr>
          <p:cNvSpPr txBox="1"/>
          <p:nvPr/>
        </p:nvSpPr>
        <p:spPr>
          <a:xfrm>
            <a:off x="3253353" y="3076338"/>
            <a:ext cx="938077" cy="276999"/>
          </a:xfrm>
          <a:prstGeom prst="rect">
            <a:avLst/>
          </a:prstGeom>
          <a:noFill/>
        </p:spPr>
        <p:txBody>
          <a:bodyPr wrap="none" rtlCol="0">
            <a:spAutoFit/>
          </a:bodyPr>
          <a:lstStyle/>
          <a:p>
            <a:pPr>
              <a:spcBef>
                <a:spcPts val="533"/>
              </a:spcBef>
            </a:pP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R</a:t>
            </a:r>
            <a:r>
              <a:rPr lang="en-US" altLang="ja-JP" sz="8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ON</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:70mΩ</a:t>
            </a:r>
            <a:endParaRPr lang="ja-JP" altLang="en-US" sz="1200" dirty="0">
              <a:solidFill>
                <a:schemeClr val="tx2"/>
              </a:solidFill>
              <a:latin typeface="微软雅黑" panose="020B0503020204020204" pitchFamily="34" charset="-122"/>
              <a:ea typeface="微软雅黑" panose="020B0503020204020204" pitchFamily="34" charset="-122"/>
            </a:endParaRPr>
          </a:p>
        </p:txBody>
      </p:sp>
      <p:sp>
        <p:nvSpPr>
          <p:cNvPr id="101" name="テキスト ボックス 100">
            <a:extLst>
              <a:ext uri="{FF2B5EF4-FFF2-40B4-BE49-F238E27FC236}">
                <a16:creationId xmlns:a16="http://schemas.microsoft.com/office/drawing/2014/main" id="{286BF2FF-5C31-495F-8B42-255D248E6C21}"/>
              </a:ext>
            </a:extLst>
          </p:cNvPr>
          <p:cNvSpPr txBox="1"/>
          <p:nvPr/>
        </p:nvSpPr>
        <p:spPr>
          <a:xfrm>
            <a:off x="3257984" y="4254889"/>
            <a:ext cx="938077" cy="276999"/>
          </a:xfrm>
          <a:prstGeom prst="rect">
            <a:avLst/>
          </a:prstGeom>
          <a:noFill/>
        </p:spPr>
        <p:txBody>
          <a:bodyPr wrap="none" rtlCol="0">
            <a:spAutoFit/>
          </a:bodyPr>
          <a:lstStyle/>
          <a:p>
            <a:pPr>
              <a:spcBef>
                <a:spcPts val="533"/>
              </a:spcBef>
            </a:pP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R</a:t>
            </a:r>
            <a:r>
              <a:rPr lang="en-US" altLang="ja-JP" sz="8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ON</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:26mΩ</a:t>
            </a:r>
            <a:endParaRPr lang="ja-JP" altLang="en-US" sz="1200" dirty="0">
              <a:solidFill>
                <a:schemeClr val="tx2"/>
              </a:solidFill>
              <a:latin typeface="微软雅黑" panose="020B0503020204020204" pitchFamily="34" charset="-122"/>
              <a:ea typeface="微软雅黑" panose="020B0503020204020204" pitchFamily="34" charset="-122"/>
            </a:endParaRPr>
          </a:p>
        </p:txBody>
      </p:sp>
      <p:sp>
        <p:nvSpPr>
          <p:cNvPr id="104" name="テキスト ボックス 103">
            <a:extLst>
              <a:ext uri="{FF2B5EF4-FFF2-40B4-BE49-F238E27FC236}">
                <a16:creationId xmlns:a16="http://schemas.microsoft.com/office/drawing/2014/main" id="{CE3FBA8D-57E5-4B48-B11B-AC294024C1E1}"/>
              </a:ext>
            </a:extLst>
          </p:cNvPr>
          <p:cNvSpPr txBox="1"/>
          <p:nvPr/>
        </p:nvSpPr>
        <p:spPr>
          <a:xfrm>
            <a:off x="752105" y="1855226"/>
            <a:ext cx="2912977" cy="276999"/>
          </a:xfrm>
          <a:prstGeom prst="rect">
            <a:avLst/>
          </a:prstGeom>
          <a:noFill/>
        </p:spPr>
        <p:txBody>
          <a:bodyPr wrap="none" rtlCol="0">
            <a:spAutoFit/>
          </a:bodyPr>
          <a:lstStyle/>
          <a:p>
            <a:pPr>
              <a:spcBef>
                <a:spcPts val="533"/>
              </a:spcBef>
            </a:pPr>
            <a:r>
              <a:rPr lang="en-US" altLang="zh-CN" sz="1200" dirty="0">
                <a:solidFill>
                  <a:schemeClr val="tx2"/>
                </a:solidFill>
                <a:latin typeface="微软雅黑" panose="020B0503020204020204" pitchFamily="34" charset="-122"/>
                <a:ea typeface="微软雅黑" panose="020B0503020204020204" pitchFamily="34" charset="-122"/>
              </a:rPr>
              <a:t>650V</a:t>
            </a:r>
            <a:r>
              <a:rPr lang="zh-CN" altLang="en-US" sz="1200" dirty="0">
                <a:solidFill>
                  <a:schemeClr val="tx2"/>
                </a:solidFill>
                <a:latin typeface="微软雅黑" panose="020B0503020204020204" pitchFamily="34" charset="-122"/>
                <a:ea typeface="微软雅黑" panose="020B0503020204020204" pitchFamily="34" charset="-122"/>
              </a:rPr>
              <a:t>耐压</a:t>
            </a:r>
            <a:r>
              <a:rPr lang="en-US" altLang="zh-CN" sz="1200"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额定电流：</a:t>
            </a:r>
            <a:r>
              <a:rPr lang="en-US" altLang="zh-CN" sz="1200" dirty="0">
                <a:solidFill>
                  <a:schemeClr val="tx2"/>
                </a:solidFill>
                <a:latin typeface="微软雅黑" panose="020B0503020204020204" pitchFamily="34" charset="-122"/>
                <a:ea typeface="微软雅黑" panose="020B0503020204020204" pitchFamily="34" charset="-122"/>
              </a:rPr>
              <a:t>50A</a:t>
            </a:r>
            <a:r>
              <a:rPr lang="zh-CN" altLang="en-US" sz="1200" dirty="0">
                <a:solidFill>
                  <a:schemeClr val="tx2"/>
                </a:solidFill>
                <a:latin typeface="微软雅黑" panose="020B0503020204020204" pitchFamily="34" charset="-122"/>
                <a:ea typeface="微软雅黑" panose="020B0503020204020204" pitchFamily="34" charset="-122"/>
              </a:rPr>
              <a:t>同等品的比较</a:t>
            </a:r>
            <a:endParaRPr lang="ja-JP" altLang="en-US" sz="1200" dirty="0">
              <a:solidFill>
                <a:schemeClr val="tx2"/>
              </a:solidFill>
              <a:latin typeface="微软雅黑" panose="020B0503020204020204" pitchFamily="34" charset="-122"/>
              <a:ea typeface="微软雅黑" panose="020B0503020204020204" pitchFamily="34" charset="-122"/>
            </a:endParaRPr>
          </a:p>
        </p:txBody>
      </p:sp>
      <p:cxnSp>
        <p:nvCxnSpPr>
          <p:cNvPr id="106" name="直線コネクタ 105">
            <a:extLst>
              <a:ext uri="{FF2B5EF4-FFF2-40B4-BE49-F238E27FC236}">
                <a16:creationId xmlns:a16="http://schemas.microsoft.com/office/drawing/2014/main" id="{58293848-5B95-4702-AB8A-9E3C953DC3F4}"/>
              </a:ext>
            </a:extLst>
          </p:cNvPr>
          <p:cNvCxnSpPr>
            <a:cxnSpLocks/>
          </p:cNvCxnSpPr>
          <p:nvPr/>
        </p:nvCxnSpPr>
        <p:spPr>
          <a:xfrm>
            <a:off x="2913215" y="2754029"/>
            <a:ext cx="0" cy="2061147"/>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56F9834-0AF1-41E5-9F84-8B2401F6AB26}"/>
              </a:ext>
            </a:extLst>
          </p:cNvPr>
          <p:cNvCxnSpPr>
            <a:cxnSpLocks/>
          </p:cNvCxnSpPr>
          <p:nvPr/>
        </p:nvCxnSpPr>
        <p:spPr>
          <a:xfrm>
            <a:off x="1588135" y="2756334"/>
            <a:ext cx="0" cy="2061147"/>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1AE7A9A8-8D96-4464-BD6D-F37BCF7F773A}"/>
              </a:ext>
            </a:extLst>
          </p:cNvPr>
          <p:cNvSpPr txBox="1"/>
          <p:nvPr/>
        </p:nvSpPr>
        <p:spPr>
          <a:xfrm>
            <a:off x="4935397" y="4901024"/>
            <a:ext cx="934871" cy="318100"/>
          </a:xfrm>
          <a:prstGeom prst="rect">
            <a:avLst/>
          </a:prstGeom>
          <a:noFill/>
        </p:spPr>
        <p:txBody>
          <a:bodyPr wrap="none" rtlCol="0">
            <a:spAutoFit/>
          </a:bodyPr>
          <a:lstStyle/>
          <a:p>
            <a:pPr algn="ctr">
              <a:spcBef>
                <a:spcPts val="533"/>
              </a:spcBef>
            </a:pPr>
            <a:r>
              <a:rPr lang="zh-CN" altLang="en-US" sz="1467" dirty="0">
                <a:solidFill>
                  <a:schemeClr val="tx2"/>
                </a:solidFill>
                <a:latin typeface="微软雅黑" panose="020B0503020204020204" pitchFamily="34" charset="-122"/>
                <a:ea typeface="微软雅黑" panose="020B0503020204020204" pitchFamily="34" charset="-122"/>
              </a:rPr>
              <a:t>开通损耗</a:t>
            </a:r>
            <a:endParaRPr lang="ja-JP" altLang="en-US" sz="1467" dirty="0">
              <a:solidFill>
                <a:schemeClr val="tx2"/>
              </a:solidFill>
              <a:latin typeface="微软雅黑" panose="020B0503020204020204" pitchFamily="34" charset="-122"/>
              <a:ea typeface="微软雅黑" panose="020B0503020204020204" pitchFamily="34" charset="-122"/>
            </a:endParaRPr>
          </a:p>
        </p:txBody>
      </p:sp>
      <p:sp>
        <p:nvSpPr>
          <p:cNvPr id="110" name="テキスト ボックス 109">
            <a:extLst>
              <a:ext uri="{FF2B5EF4-FFF2-40B4-BE49-F238E27FC236}">
                <a16:creationId xmlns:a16="http://schemas.microsoft.com/office/drawing/2014/main" id="{00402B98-EA34-4F04-9281-DFD0484ACE6E}"/>
              </a:ext>
            </a:extLst>
          </p:cNvPr>
          <p:cNvSpPr txBox="1"/>
          <p:nvPr/>
        </p:nvSpPr>
        <p:spPr>
          <a:xfrm>
            <a:off x="6205719" y="4891973"/>
            <a:ext cx="934871" cy="318100"/>
          </a:xfrm>
          <a:prstGeom prst="rect">
            <a:avLst/>
          </a:prstGeom>
          <a:noFill/>
        </p:spPr>
        <p:txBody>
          <a:bodyPr wrap="none" rtlCol="0">
            <a:spAutoFit/>
          </a:bodyPr>
          <a:lstStyle/>
          <a:p>
            <a:pPr algn="ctr">
              <a:spcBef>
                <a:spcPts val="533"/>
              </a:spcBef>
            </a:pPr>
            <a:r>
              <a:rPr lang="zh-CN" altLang="en-US" sz="1467" dirty="0">
                <a:solidFill>
                  <a:schemeClr val="tx2"/>
                </a:solidFill>
                <a:latin typeface="微软雅黑" panose="020B0503020204020204" pitchFamily="34" charset="-122"/>
                <a:ea typeface="微软雅黑" panose="020B0503020204020204" pitchFamily="34" charset="-122"/>
              </a:rPr>
              <a:t>关断损耗</a:t>
            </a:r>
            <a:endParaRPr lang="ja-JP" altLang="en-US" sz="1467" dirty="0">
              <a:solidFill>
                <a:schemeClr val="tx2"/>
              </a:solidFill>
              <a:latin typeface="微软雅黑" panose="020B0503020204020204" pitchFamily="34" charset="-122"/>
              <a:ea typeface="微软雅黑" panose="020B0503020204020204" pitchFamily="34" charset="-122"/>
            </a:endParaRPr>
          </a:p>
        </p:txBody>
      </p:sp>
      <p:sp>
        <p:nvSpPr>
          <p:cNvPr id="116" name="テキスト ボックス 115">
            <a:extLst>
              <a:ext uri="{FF2B5EF4-FFF2-40B4-BE49-F238E27FC236}">
                <a16:creationId xmlns:a16="http://schemas.microsoft.com/office/drawing/2014/main" id="{A30B1556-F2EC-4FA5-8F5A-C9D07C92B198}"/>
              </a:ext>
            </a:extLst>
          </p:cNvPr>
          <p:cNvSpPr txBox="1"/>
          <p:nvPr/>
        </p:nvSpPr>
        <p:spPr>
          <a:xfrm>
            <a:off x="4608922" y="4267070"/>
            <a:ext cx="328231" cy="604973"/>
          </a:xfrm>
          <a:prstGeom prst="rect">
            <a:avLst/>
          </a:prstGeom>
          <a:noFill/>
        </p:spPr>
        <p:txBody>
          <a:bodyPr vert="eaVert" wrap="square" rtlCol="0">
            <a:spAutoFit/>
          </a:bodyPr>
          <a:lstStyle/>
          <a:p>
            <a:pPr>
              <a:spcBef>
                <a:spcPts val="533"/>
              </a:spcBef>
            </a:pPr>
            <a:r>
              <a:rPr lang="en-US" altLang="ja-JP" sz="933" b="1" dirty="0">
                <a:solidFill>
                  <a:srgbClr val="0070C0"/>
                </a:solidFill>
                <a:latin typeface="微软雅黑" panose="020B0503020204020204" pitchFamily="34" charset="-122"/>
                <a:ea typeface="微软雅黑" panose="020B0503020204020204" pitchFamily="34" charset="-122"/>
              </a:rPr>
              <a:t>IGBT</a:t>
            </a:r>
            <a:endParaRPr lang="ja-JP" altLang="en-US" sz="933" b="1" dirty="0">
              <a:solidFill>
                <a:srgbClr val="0070C0"/>
              </a:solidFill>
              <a:latin typeface="微软雅黑" panose="020B0503020204020204" pitchFamily="34" charset="-122"/>
              <a:ea typeface="微软雅黑" panose="020B0503020204020204" pitchFamily="34" charset="-122"/>
            </a:endParaRPr>
          </a:p>
        </p:txBody>
      </p:sp>
      <p:sp>
        <p:nvSpPr>
          <p:cNvPr id="118" name="テキスト ボックス 117">
            <a:extLst>
              <a:ext uri="{FF2B5EF4-FFF2-40B4-BE49-F238E27FC236}">
                <a16:creationId xmlns:a16="http://schemas.microsoft.com/office/drawing/2014/main" id="{3F2862A2-3417-4119-A5F5-8E4ED5671EC6}"/>
              </a:ext>
            </a:extLst>
          </p:cNvPr>
          <p:cNvSpPr txBox="1"/>
          <p:nvPr/>
        </p:nvSpPr>
        <p:spPr>
          <a:xfrm>
            <a:off x="4876303" y="4254889"/>
            <a:ext cx="471796" cy="666248"/>
          </a:xfrm>
          <a:prstGeom prst="rect">
            <a:avLst/>
          </a:prstGeom>
          <a:noFill/>
        </p:spPr>
        <p:txBody>
          <a:bodyPr vert="eaVert" wrap="square" rtlCol="0">
            <a:spAutoFit/>
          </a:bodyPr>
          <a:lstStyle/>
          <a:p>
            <a:pPr>
              <a:spcBef>
                <a:spcPts val="533"/>
              </a:spcBef>
            </a:pPr>
            <a:r>
              <a:rPr lang="en-US" altLang="ja-JP" sz="933" b="1" dirty="0">
                <a:solidFill>
                  <a:srgbClr val="7030A0"/>
                </a:solidFill>
                <a:latin typeface="微软雅黑" panose="020B0503020204020204" pitchFamily="34" charset="-122"/>
                <a:ea typeface="微软雅黑" panose="020B0503020204020204" pitchFamily="34" charset="-122"/>
              </a:rPr>
              <a:t>Hybrid</a:t>
            </a:r>
            <a:br>
              <a:rPr lang="en-US" altLang="ja-JP" sz="933" b="1" dirty="0">
                <a:solidFill>
                  <a:srgbClr val="7030A0"/>
                </a:solidFill>
                <a:latin typeface="微软雅黑" panose="020B0503020204020204" pitchFamily="34" charset="-122"/>
                <a:ea typeface="微软雅黑" panose="020B0503020204020204" pitchFamily="34" charset="-122"/>
              </a:rPr>
            </a:br>
            <a:r>
              <a:rPr lang="en-US" altLang="ja-JP" sz="933" b="1" dirty="0">
                <a:solidFill>
                  <a:srgbClr val="7030A0"/>
                </a:solidFill>
                <a:latin typeface="微软雅黑" panose="020B0503020204020204" pitchFamily="34" charset="-122"/>
                <a:ea typeface="微软雅黑" panose="020B0503020204020204" pitchFamily="34" charset="-122"/>
              </a:rPr>
              <a:t> IGBT</a:t>
            </a:r>
            <a:endParaRPr lang="ja-JP" altLang="en-US" sz="933" b="1" dirty="0">
              <a:solidFill>
                <a:srgbClr val="7030A0"/>
              </a:solidFill>
              <a:latin typeface="微软雅黑" panose="020B0503020204020204" pitchFamily="34" charset="-122"/>
              <a:ea typeface="微软雅黑" panose="020B0503020204020204" pitchFamily="34" charset="-122"/>
            </a:endParaRPr>
          </a:p>
        </p:txBody>
      </p:sp>
      <p:sp>
        <p:nvSpPr>
          <p:cNvPr id="119" name="テキスト ボックス 118">
            <a:extLst>
              <a:ext uri="{FF2B5EF4-FFF2-40B4-BE49-F238E27FC236}">
                <a16:creationId xmlns:a16="http://schemas.microsoft.com/office/drawing/2014/main" id="{A66E2E04-7B2B-42AD-B498-0AE1A83EC58C}"/>
              </a:ext>
            </a:extLst>
          </p:cNvPr>
          <p:cNvSpPr txBox="1"/>
          <p:nvPr/>
        </p:nvSpPr>
        <p:spPr>
          <a:xfrm>
            <a:off x="5310774" y="4263694"/>
            <a:ext cx="328231" cy="604973"/>
          </a:xfrm>
          <a:prstGeom prst="rect">
            <a:avLst/>
          </a:prstGeom>
          <a:noFill/>
        </p:spPr>
        <p:txBody>
          <a:bodyPr vert="eaVert" wrap="square" rtlCol="0">
            <a:spAutoFit/>
          </a:bodyPr>
          <a:lstStyle/>
          <a:p>
            <a:pPr>
              <a:spcBef>
                <a:spcPts val="533"/>
              </a:spcBef>
            </a:pPr>
            <a:r>
              <a:rPr lang="en-US" altLang="ja-JP" sz="933" b="1" dirty="0">
                <a:solidFill>
                  <a:srgbClr val="9BBB59"/>
                </a:solidFill>
                <a:latin typeface="微软雅黑" panose="020B0503020204020204" pitchFamily="34" charset="-122"/>
                <a:ea typeface="微软雅黑" panose="020B0503020204020204" pitchFamily="34" charset="-122"/>
              </a:rPr>
              <a:t>SJ-MOS</a:t>
            </a:r>
            <a:endParaRPr lang="ja-JP" altLang="en-US" sz="933" b="1" dirty="0">
              <a:solidFill>
                <a:srgbClr val="9BBB59"/>
              </a:solidFill>
              <a:latin typeface="微软雅黑" panose="020B0503020204020204" pitchFamily="34" charset="-122"/>
              <a:ea typeface="微软雅黑" panose="020B0503020204020204" pitchFamily="34" charset="-122"/>
            </a:endParaRPr>
          </a:p>
        </p:txBody>
      </p:sp>
      <p:sp>
        <p:nvSpPr>
          <p:cNvPr id="120" name="テキスト ボックス 119">
            <a:extLst>
              <a:ext uri="{FF2B5EF4-FFF2-40B4-BE49-F238E27FC236}">
                <a16:creationId xmlns:a16="http://schemas.microsoft.com/office/drawing/2014/main" id="{29366B4B-FF01-437A-815B-27490339D9BC}"/>
              </a:ext>
            </a:extLst>
          </p:cNvPr>
          <p:cNvSpPr txBox="1"/>
          <p:nvPr/>
        </p:nvSpPr>
        <p:spPr>
          <a:xfrm>
            <a:off x="5666957" y="4254739"/>
            <a:ext cx="328231" cy="666248"/>
          </a:xfrm>
          <a:prstGeom prst="rect">
            <a:avLst/>
          </a:prstGeom>
          <a:noFill/>
        </p:spPr>
        <p:txBody>
          <a:bodyPr vert="eaVert" wrap="square" rtlCol="0">
            <a:spAutoFit/>
          </a:bodyPr>
          <a:lstStyle/>
          <a:p>
            <a:pPr>
              <a:spcBef>
                <a:spcPts val="533"/>
              </a:spcBef>
            </a:pPr>
            <a:r>
              <a:rPr lang="en-US" altLang="ja-JP" sz="933" b="1" dirty="0">
                <a:solidFill>
                  <a:srgbClr val="C0504D"/>
                </a:solidFill>
                <a:latin typeface="微软雅黑" panose="020B0503020204020204" pitchFamily="34" charset="-122"/>
                <a:ea typeface="微软雅黑" panose="020B0503020204020204" pitchFamily="34" charset="-122"/>
              </a:rPr>
              <a:t>SiC MOS</a:t>
            </a:r>
            <a:endParaRPr lang="ja-JP" altLang="en-US" sz="933" b="1" dirty="0">
              <a:solidFill>
                <a:srgbClr val="C0504D"/>
              </a:solidFill>
              <a:latin typeface="微软雅黑" panose="020B0503020204020204" pitchFamily="34" charset="-122"/>
              <a:ea typeface="微软雅黑" panose="020B0503020204020204" pitchFamily="34" charset="-122"/>
            </a:endParaRPr>
          </a:p>
        </p:txBody>
      </p:sp>
      <p:sp>
        <p:nvSpPr>
          <p:cNvPr id="136" name="テキスト ボックス 135">
            <a:extLst>
              <a:ext uri="{FF2B5EF4-FFF2-40B4-BE49-F238E27FC236}">
                <a16:creationId xmlns:a16="http://schemas.microsoft.com/office/drawing/2014/main" id="{F824E4C5-C0DE-4E60-B5CD-2E21CCD0350E}"/>
              </a:ext>
            </a:extLst>
          </p:cNvPr>
          <p:cNvSpPr txBox="1"/>
          <p:nvPr/>
        </p:nvSpPr>
        <p:spPr>
          <a:xfrm>
            <a:off x="6205719" y="4256297"/>
            <a:ext cx="328231" cy="604973"/>
          </a:xfrm>
          <a:prstGeom prst="rect">
            <a:avLst/>
          </a:prstGeom>
          <a:noFill/>
        </p:spPr>
        <p:txBody>
          <a:bodyPr vert="eaVert" wrap="square" rtlCol="0">
            <a:spAutoFit/>
          </a:bodyPr>
          <a:lstStyle/>
          <a:p>
            <a:pPr>
              <a:spcBef>
                <a:spcPts val="533"/>
              </a:spcBef>
            </a:pPr>
            <a:r>
              <a:rPr lang="en-US" altLang="ja-JP" sz="933" b="1" dirty="0">
                <a:solidFill>
                  <a:srgbClr val="0070C0"/>
                </a:solidFill>
                <a:latin typeface="微软雅黑" panose="020B0503020204020204" pitchFamily="34" charset="-122"/>
                <a:ea typeface="微软雅黑" panose="020B0503020204020204" pitchFamily="34" charset="-122"/>
              </a:rPr>
              <a:t>IGBT</a:t>
            </a:r>
            <a:endParaRPr lang="ja-JP" altLang="en-US" sz="933" b="1" dirty="0">
              <a:solidFill>
                <a:srgbClr val="0070C0"/>
              </a:solidFill>
              <a:latin typeface="微软雅黑" panose="020B0503020204020204" pitchFamily="34" charset="-122"/>
              <a:ea typeface="微软雅黑" panose="020B0503020204020204" pitchFamily="34" charset="-122"/>
            </a:endParaRPr>
          </a:p>
        </p:txBody>
      </p:sp>
      <p:sp>
        <p:nvSpPr>
          <p:cNvPr id="137" name="テキスト ボックス 136">
            <a:extLst>
              <a:ext uri="{FF2B5EF4-FFF2-40B4-BE49-F238E27FC236}">
                <a16:creationId xmlns:a16="http://schemas.microsoft.com/office/drawing/2014/main" id="{41AFD878-6F34-46D2-9656-FC16E88D00FE}"/>
              </a:ext>
            </a:extLst>
          </p:cNvPr>
          <p:cNvSpPr txBox="1"/>
          <p:nvPr/>
        </p:nvSpPr>
        <p:spPr>
          <a:xfrm>
            <a:off x="6489338" y="4259182"/>
            <a:ext cx="471796" cy="666248"/>
          </a:xfrm>
          <a:prstGeom prst="rect">
            <a:avLst/>
          </a:prstGeom>
          <a:noFill/>
        </p:spPr>
        <p:txBody>
          <a:bodyPr vert="eaVert" wrap="square" rtlCol="0">
            <a:spAutoFit/>
          </a:bodyPr>
          <a:lstStyle/>
          <a:p>
            <a:pPr>
              <a:spcBef>
                <a:spcPts val="533"/>
              </a:spcBef>
            </a:pPr>
            <a:r>
              <a:rPr lang="en-US" altLang="ja-JP" sz="933" b="1" dirty="0">
                <a:solidFill>
                  <a:srgbClr val="7030A0"/>
                </a:solidFill>
                <a:latin typeface="微软雅黑" panose="020B0503020204020204" pitchFamily="34" charset="-122"/>
                <a:ea typeface="微软雅黑" panose="020B0503020204020204" pitchFamily="34" charset="-122"/>
              </a:rPr>
              <a:t>Hybrid</a:t>
            </a:r>
            <a:br>
              <a:rPr lang="en-US" altLang="ja-JP" sz="933" b="1" dirty="0">
                <a:solidFill>
                  <a:srgbClr val="7030A0"/>
                </a:solidFill>
                <a:latin typeface="微软雅黑" panose="020B0503020204020204" pitchFamily="34" charset="-122"/>
                <a:ea typeface="微软雅黑" panose="020B0503020204020204" pitchFamily="34" charset="-122"/>
              </a:rPr>
            </a:br>
            <a:r>
              <a:rPr lang="en-US" altLang="ja-JP" sz="933" b="1" dirty="0">
                <a:solidFill>
                  <a:srgbClr val="7030A0"/>
                </a:solidFill>
                <a:latin typeface="微软雅黑" panose="020B0503020204020204" pitchFamily="34" charset="-122"/>
                <a:ea typeface="微软雅黑" panose="020B0503020204020204" pitchFamily="34" charset="-122"/>
              </a:rPr>
              <a:t> IGBT</a:t>
            </a:r>
            <a:endParaRPr lang="ja-JP" altLang="en-US" sz="933" b="1" dirty="0">
              <a:solidFill>
                <a:srgbClr val="7030A0"/>
              </a:solidFill>
              <a:latin typeface="微软雅黑" panose="020B0503020204020204" pitchFamily="34" charset="-122"/>
              <a:ea typeface="微软雅黑" panose="020B0503020204020204" pitchFamily="34" charset="-122"/>
            </a:endParaRPr>
          </a:p>
        </p:txBody>
      </p:sp>
      <p:sp>
        <p:nvSpPr>
          <p:cNvPr id="138" name="テキスト ボックス 137">
            <a:extLst>
              <a:ext uri="{FF2B5EF4-FFF2-40B4-BE49-F238E27FC236}">
                <a16:creationId xmlns:a16="http://schemas.microsoft.com/office/drawing/2014/main" id="{43B9F006-6E9E-4AEF-9764-3658AD26FA54}"/>
              </a:ext>
            </a:extLst>
          </p:cNvPr>
          <p:cNvSpPr txBox="1"/>
          <p:nvPr/>
        </p:nvSpPr>
        <p:spPr>
          <a:xfrm>
            <a:off x="6907613" y="4260115"/>
            <a:ext cx="328231" cy="604973"/>
          </a:xfrm>
          <a:prstGeom prst="rect">
            <a:avLst/>
          </a:prstGeom>
          <a:noFill/>
        </p:spPr>
        <p:txBody>
          <a:bodyPr vert="eaVert" wrap="square" rtlCol="0">
            <a:spAutoFit/>
          </a:bodyPr>
          <a:lstStyle/>
          <a:p>
            <a:pPr>
              <a:spcBef>
                <a:spcPts val="533"/>
              </a:spcBef>
            </a:pPr>
            <a:r>
              <a:rPr lang="en-US" altLang="ja-JP" sz="933" b="1" dirty="0">
                <a:solidFill>
                  <a:srgbClr val="9BBB59"/>
                </a:solidFill>
                <a:latin typeface="微软雅黑" panose="020B0503020204020204" pitchFamily="34" charset="-122"/>
                <a:ea typeface="微软雅黑" panose="020B0503020204020204" pitchFamily="34" charset="-122"/>
              </a:rPr>
              <a:t>SJ-MOS</a:t>
            </a:r>
            <a:endParaRPr lang="ja-JP" altLang="en-US" sz="933" b="1" dirty="0">
              <a:solidFill>
                <a:srgbClr val="9BBB59"/>
              </a:solidFill>
              <a:latin typeface="微软雅黑" panose="020B0503020204020204" pitchFamily="34" charset="-122"/>
              <a:ea typeface="微软雅黑" panose="020B0503020204020204" pitchFamily="34" charset="-122"/>
            </a:endParaRPr>
          </a:p>
        </p:txBody>
      </p:sp>
      <p:sp>
        <p:nvSpPr>
          <p:cNvPr id="139" name="テキスト ボックス 138">
            <a:extLst>
              <a:ext uri="{FF2B5EF4-FFF2-40B4-BE49-F238E27FC236}">
                <a16:creationId xmlns:a16="http://schemas.microsoft.com/office/drawing/2014/main" id="{00E3D477-825E-4669-BE15-543D5496D4E6}"/>
              </a:ext>
            </a:extLst>
          </p:cNvPr>
          <p:cNvSpPr txBox="1"/>
          <p:nvPr/>
        </p:nvSpPr>
        <p:spPr>
          <a:xfrm>
            <a:off x="7247754" y="4243140"/>
            <a:ext cx="328231" cy="666248"/>
          </a:xfrm>
          <a:prstGeom prst="rect">
            <a:avLst/>
          </a:prstGeom>
          <a:noFill/>
        </p:spPr>
        <p:txBody>
          <a:bodyPr vert="eaVert" wrap="square" rtlCol="0">
            <a:spAutoFit/>
          </a:bodyPr>
          <a:lstStyle/>
          <a:p>
            <a:pPr>
              <a:spcBef>
                <a:spcPts val="533"/>
              </a:spcBef>
            </a:pPr>
            <a:r>
              <a:rPr lang="en-US" altLang="ja-JP" sz="933" b="1" dirty="0">
                <a:solidFill>
                  <a:srgbClr val="C0504D"/>
                </a:solidFill>
                <a:latin typeface="微软雅黑" panose="020B0503020204020204" pitchFamily="34" charset="-122"/>
                <a:ea typeface="微软雅黑" panose="020B0503020204020204" pitchFamily="34" charset="-122"/>
              </a:rPr>
              <a:t>SiC MOS</a:t>
            </a:r>
            <a:endParaRPr lang="ja-JP" altLang="en-US" sz="933" b="1" dirty="0">
              <a:solidFill>
                <a:srgbClr val="C0504D"/>
              </a:solidFill>
              <a:latin typeface="微软雅黑" panose="020B0503020204020204" pitchFamily="34" charset="-122"/>
              <a:ea typeface="微软雅黑" panose="020B0503020204020204" pitchFamily="34" charset="-122"/>
            </a:endParaRPr>
          </a:p>
        </p:txBody>
      </p:sp>
      <p:sp>
        <p:nvSpPr>
          <p:cNvPr id="140" name="テキスト ボックス 139">
            <a:extLst>
              <a:ext uri="{FF2B5EF4-FFF2-40B4-BE49-F238E27FC236}">
                <a16:creationId xmlns:a16="http://schemas.microsoft.com/office/drawing/2014/main" id="{FC07ADFB-30A9-46E4-AD66-CD87CB79C521}"/>
              </a:ext>
            </a:extLst>
          </p:cNvPr>
          <p:cNvSpPr txBox="1"/>
          <p:nvPr/>
        </p:nvSpPr>
        <p:spPr>
          <a:xfrm>
            <a:off x="4693705" y="2166718"/>
            <a:ext cx="2121093" cy="276999"/>
          </a:xfrm>
          <a:prstGeom prst="rect">
            <a:avLst/>
          </a:prstGeom>
          <a:noFill/>
        </p:spPr>
        <p:txBody>
          <a:bodyPr wrap="none" rtlCol="0">
            <a:spAutoFit/>
          </a:bodyPr>
          <a:lstStyle/>
          <a:p>
            <a:pPr>
              <a:spcBef>
                <a:spcPts val="400"/>
              </a:spcBef>
            </a:pPr>
            <a:r>
              <a:rPr lang="zh-CN" altLang="en-US" sz="1200" dirty="0">
                <a:latin typeface="微软雅黑" panose="020B0503020204020204" pitchFamily="34" charset="-122"/>
                <a:ea typeface="微软雅黑" panose="020B0503020204020204" pitchFamily="34" charset="-122"/>
                <a:cs typeface="メイリオ" panose="020B0604030504040204" pitchFamily="50" charset="-128"/>
              </a:rPr>
              <a:t>（将最差器件的比率设为</a:t>
            </a:r>
            <a:r>
              <a:rPr lang="en-US" altLang="zh-CN" sz="1200" dirty="0">
                <a:latin typeface="微软雅黑" panose="020B0503020204020204" pitchFamily="34" charset="-122"/>
                <a:ea typeface="微软雅黑" panose="020B0503020204020204" pitchFamily="34" charset="-122"/>
                <a:cs typeface="メイリオ" panose="020B0604030504040204" pitchFamily="50" charset="-128"/>
              </a:rPr>
              <a:t>1</a:t>
            </a:r>
            <a:r>
              <a:rPr lang="zh-CN" altLang="en-US" sz="1200" dirty="0">
                <a:latin typeface="微软雅黑" panose="020B0503020204020204" pitchFamily="34" charset="-122"/>
                <a:ea typeface="微软雅黑" panose="020B0503020204020204" pitchFamily="34" charset="-122"/>
                <a:cs typeface="メイリオ" panose="020B0604030504040204" pitchFamily="50" charset="-128"/>
              </a:rPr>
              <a:t>）</a:t>
            </a:r>
            <a:endParaRPr lang="ja-JP" altLang="en-US" sz="1200"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1" name="テキスト ボックス 140">
            <a:extLst>
              <a:ext uri="{FF2B5EF4-FFF2-40B4-BE49-F238E27FC236}">
                <a16:creationId xmlns:a16="http://schemas.microsoft.com/office/drawing/2014/main" id="{0DC1A3D7-5EEF-4C95-9A92-011AFA43822D}"/>
              </a:ext>
            </a:extLst>
          </p:cNvPr>
          <p:cNvSpPr txBox="1"/>
          <p:nvPr/>
        </p:nvSpPr>
        <p:spPr>
          <a:xfrm>
            <a:off x="4338409" y="2969206"/>
            <a:ext cx="274434" cy="276999"/>
          </a:xfrm>
          <a:prstGeom prst="rect">
            <a:avLst/>
          </a:prstGeom>
          <a:noFill/>
        </p:spPr>
        <p:txBody>
          <a:bodyPr wrap="none" rtlCol="0">
            <a:spAutoFit/>
          </a:bodyPr>
          <a:lstStyle/>
          <a:p>
            <a:pPr>
              <a:spcBef>
                <a:spcPts val="533"/>
              </a:spcBef>
            </a:pP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1</a:t>
            </a:r>
            <a:endParaRPr lang="ja-JP" altLang="en-US" sz="1200" dirty="0">
              <a:solidFill>
                <a:schemeClr val="tx2"/>
              </a:solidFill>
              <a:latin typeface="微软雅黑" panose="020B0503020204020204" pitchFamily="34" charset="-122"/>
              <a:ea typeface="微软雅黑" panose="020B0503020204020204" pitchFamily="34" charset="-122"/>
            </a:endParaRPr>
          </a:p>
        </p:txBody>
      </p:sp>
      <p:sp>
        <p:nvSpPr>
          <p:cNvPr id="143" name="テキスト ボックス 142">
            <a:extLst>
              <a:ext uri="{FF2B5EF4-FFF2-40B4-BE49-F238E27FC236}">
                <a16:creationId xmlns:a16="http://schemas.microsoft.com/office/drawing/2014/main" id="{4DF4F704-5485-42E5-87FF-7D87C30E916F}"/>
              </a:ext>
            </a:extLst>
          </p:cNvPr>
          <p:cNvSpPr txBox="1"/>
          <p:nvPr/>
        </p:nvSpPr>
        <p:spPr>
          <a:xfrm>
            <a:off x="8852449" y="4430520"/>
            <a:ext cx="716863" cy="415498"/>
          </a:xfrm>
          <a:prstGeom prst="rect">
            <a:avLst/>
          </a:prstGeom>
          <a:noFill/>
        </p:spPr>
        <p:txBody>
          <a:bodyPr wrap="none" rtlCol="0">
            <a:spAutoFit/>
          </a:bodyPr>
          <a:lstStyle/>
          <a:p>
            <a:pPr algn="r">
              <a:spcBef>
                <a:spcPts val="533"/>
              </a:spcBef>
            </a:pPr>
            <a:r>
              <a:rPr lang="en-US" altLang="ja-JP" sz="12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IGBT</a:t>
            </a:r>
            <a:br>
              <a:rPr lang="en-US" altLang="ja-JP" sz="12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br>
            <a:r>
              <a:rPr lang="en-US" altLang="ja-JP" sz="9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9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内置</a:t>
            </a:r>
            <a:r>
              <a:rPr lang="en-US" altLang="ja-JP" sz="9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FRD)</a:t>
            </a:r>
            <a:endParaRPr lang="ja-JP" altLang="en-US" sz="900" dirty="0">
              <a:solidFill>
                <a:srgbClr val="0070C0"/>
              </a:solidFill>
              <a:latin typeface="微软雅黑" panose="020B0503020204020204" pitchFamily="34" charset="-122"/>
              <a:ea typeface="微软雅黑" panose="020B0503020204020204" pitchFamily="34" charset="-122"/>
            </a:endParaRPr>
          </a:p>
        </p:txBody>
      </p:sp>
      <p:sp>
        <p:nvSpPr>
          <p:cNvPr id="144" name="テキスト ボックス 143">
            <a:extLst>
              <a:ext uri="{FF2B5EF4-FFF2-40B4-BE49-F238E27FC236}">
                <a16:creationId xmlns:a16="http://schemas.microsoft.com/office/drawing/2014/main" id="{A069B820-73B4-4A70-9335-383AE4786A6B}"/>
              </a:ext>
            </a:extLst>
          </p:cNvPr>
          <p:cNvSpPr txBox="1"/>
          <p:nvPr/>
        </p:nvSpPr>
        <p:spPr>
          <a:xfrm>
            <a:off x="8544118" y="3589619"/>
            <a:ext cx="933269" cy="307777"/>
          </a:xfrm>
          <a:prstGeom prst="rect">
            <a:avLst/>
          </a:prstGeom>
          <a:noFill/>
        </p:spPr>
        <p:txBody>
          <a:bodyPr wrap="none" rtlCol="0">
            <a:spAutoFit/>
          </a:bodyPr>
          <a:lstStyle/>
          <a:p>
            <a:pPr>
              <a:spcBef>
                <a:spcPts val="533"/>
              </a:spcBef>
            </a:pPr>
            <a:r>
              <a:rPr lang="en-US" altLang="ja-JP" sz="1400" dirty="0">
                <a:solidFill>
                  <a:schemeClr val="accent1">
                    <a:lumMod val="60000"/>
                    <a:lumOff val="40000"/>
                  </a:schemeClr>
                </a:solidFill>
                <a:latin typeface="微软雅黑" panose="020B0503020204020204" pitchFamily="34" charset="-122"/>
                <a:ea typeface="微软雅黑" panose="020B0503020204020204" pitchFamily="34" charset="-122"/>
              </a:rPr>
              <a:t>SiC MOS</a:t>
            </a:r>
            <a:endParaRPr lang="ja-JP" altLang="en-US" sz="1400"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cxnSp>
        <p:nvCxnSpPr>
          <p:cNvPr id="145" name="直線矢印コネクタ 144">
            <a:extLst>
              <a:ext uri="{FF2B5EF4-FFF2-40B4-BE49-F238E27FC236}">
                <a16:creationId xmlns:a16="http://schemas.microsoft.com/office/drawing/2014/main" id="{4BFB8A00-20C9-4A45-AFA6-0A772829096A}"/>
              </a:ext>
            </a:extLst>
          </p:cNvPr>
          <p:cNvCxnSpPr>
            <a:cxnSpLocks/>
          </p:cNvCxnSpPr>
          <p:nvPr/>
        </p:nvCxnSpPr>
        <p:spPr>
          <a:xfrm rot="5400000" flipH="1" flipV="1">
            <a:off x="9592513" y="4428677"/>
            <a:ext cx="0" cy="22893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線矢印コネクタ 145">
            <a:extLst>
              <a:ext uri="{FF2B5EF4-FFF2-40B4-BE49-F238E27FC236}">
                <a16:creationId xmlns:a16="http://schemas.microsoft.com/office/drawing/2014/main" id="{C2F22592-AEE1-48A1-89C8-0F56776AC1A1}"/>
              </a:ext>
            </a:extLst>
          </p:cNvPr>
          <p:cNvCxnSpPr>
            <a:cxnSpLocks/>
          </p:cNvCxnSpPr>
          <p:nvPr/>
        </p:nvCxnSpPr>
        <p:spPr>
          <a:xfrm rot="16200000" flipV="1">
            <a:off x="9512930" y="3645400"/>
            <a:ext cx="0" cy="228931"/>
          </a:xfrm>
          <a:prstGeom prst="straightConnector1">
            <a:avLst/>
          </a:prstGeom>
          <a:ln>
            <a:solidFill>
              <a:schemeClr val="accent1">
                <a:lumMod val="60000"/>
                <a:lumOff val="4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7" name="テキスト ボックス 146">
            <a:extLst>
              <a:ext uri="{FF2B5EF4-FFF2-40B4-BE49-F238E27FC236}">
                <a16:creationId xmlns:a16="http://schemas.microsoft.com/office/drawing/2014/main" id="{7EA8D4FA-7CF6-4E6E-9AF3-2CB2AF7BC99C}"/>
              </a:ext>
            </a:extLst>
          </p:cNvPr>
          <p:cNvSpPr txBox="1"/>
          <p:nvPr/>
        </p:nvSpPr>
        <p:spPr>
          <a:xfrm>
            <a:off x="9776895" y="2496241"/>
            <a:ext cx="1957715" cy="276999"/>
          </a:xfrm>
          <a:prstGeom prst="rect">
            <a:avLst/>
          </a:prstGeom>
          <a:noFill/>
        </p:spPr>
        <p:txBody>
          <a:bodyPr wrap="none" rtlCol="0">
            <a:spAutoFit/>
          </a:bodyPr>
          <a:lstStyle/>
          <a:p>
            <a:pPr>
              <a:spcBef>
                <a:spcPts val="533"/>
              </a:spcBef>
            </a:pP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V</a:t>
            </a:r>
            <a:r>
              <a:rPr lang="en-US" altLang="ja-JP" sz="8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D</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:400V, I</a:t>
            </a:r>
            <a:r>
              <a:rPr lang="en-US" altLang="ja-JP" sz="8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F</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:50A, Tj=25⁰C</a:t>
            </a:r>
            <a:endParaRPr lang="ja-JP" altLang="en-US" sz="1200" dirty="0">
              <a:solidFill>
                <a:schemeClr val="tx2"/>
              </a:solidFill>
              <a:latin typeface="微软雅黑" panose="020B0503020204020204" pitchFamily="34" charset="-122"/>
              <a:ea typeface="微软雅黑" panose="020B0503020204020204" pitchFamily="34" charset="-122"/>
            </a:endParaRPr>
          </a:p>
        </p:txBody>
      </p:sp>
      <p:sp>
        <p:nvSpPr>
          <p:cNvPr id="102" name="矢印: 右 101">
            <a:extLst>
              <a:ext uri="{FF2B5EF4-FFF2-40B4-BE49-F238E27FC236}">
                <a16:creationId xmlns:a16="http://schemas.microsoft.com/office/drawing/2014/main" id="{9616D084-FBD9-4201-96E6-798B448E69F6}"/>
              </a:ext>
            </a:extLst>
          </p:cNvPr>
          <p:cNvSpPr/>
          <p:nvPr/>
        </p:nvSpPr>
        <p:spPr>
          <a:xfrm rot="16200000" flipH="1">
            <a:off x="2767053" y="4164517"/>
            <a:ext cx="288032" cy="864096"/>
          </a:xfrm>
          <a:prstGeom prst="rightArrow">
            <a:avLst>
              <a:gd name="adj1" fmla="val 57349"/>
              <a:gd name="adj2" fmla="val 36772"/>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endParaRPr lang="ja-JP" altLang="en-US" dirty="0">
              <a:solidFill>
                <a:schemeClr val="tx2"/>
              </a:solidFill>
              <a:latin typeface="微软雅黑" panose="020B0503020204020204" pitchFamily="34" charset="-122"/>
              <a:ea typeface="微软雅黑" panose="020B0503020204020204" pitchFamily="34" charset="-122"/>
            </a:endParaRPr>
          </a:p>
        </p:txBody>
      </p:sp>
      <p:sp>
        <p:nvSpPr>
          <p:cNvPr id="103" name="テキスト ボックス 102">
            <a:extLst>
              <a:ext uri="{FF2B5EF4-FFF2-40B4-BE49-F238E27FC236}">
                <a16:creationId xmlns:a16="http://schemas.microsoft.com/office/drawing/2014/main" id="{9ECA9E74-BEA5-432A-AB14-12B9EFA6640F}"/>
              </a:ext>
            </a:extLst>
          </p:cNvPr>
          <p:cNvSpPr txBox="1"/>
          <p:nvPr/>
        </p:nvSpPr>
        <p:spPr>
          <a:xfrm rot="10800000" flipV="1">
            <a:off x="2627563" y="4443610"/>
            <a:ext cx="604653" cy="276999"/>
          </a:xfrm>
          <a:prstGeom prst="rect">
            <a:avLst/>
          </a:prstGeom>
          <a:noFill/>
        </p:spPr>
        <p:txBody>
          <a:bodyPr wrap="none" rtlCol="0">
            <a:spAutoFit/>
          </a:bodyPr>
          <a:lstStyle/>
          <a:p>
            <a:pPr>
              <a:spcBef>
                <a:spcPts val="533"/>
              </a:spcBef>
            </a:pPr>
            <a:r>
              <a:rPr lang="en-US" altLang="ja-JP" sz="1200" b="1" dirty="0">
                <a:solidFill>
                  <a:schemeClr val="bg1"/>
                </a:solidFill>
                <a:latin typeface="微软雅黑" panose="020B0503020204020204" pitchFamily="34" charset="-122"/>
                <a:ea typeface="微软雅黑" panose="020B0503020204020204" pitchFamily="34" charset="-122"/>
              </a:rPr>
              <a:t>Good</a:t>
            </a:r>
            <a:endParaRPr lang="ja-JP" altLang="en-US" sz="1200" b="1" dirty="0">
              <a:solidFill>
                <a:schemeClr val="bg1"/>
              </a:solidFill>
              <a:latin typeface="微软雅黑" panose="020B0503020204020204" pitchFamily="34" charset="-122"/>
              <a:ea typeface="微软雅黑" panose="020B0503020204020204" pitchFamily="34" charset="-122"/>
            </a:endParaRPr>
          </a:p>
        </p:txBody>
      </p:sp>
      <p:sp>
        <p:nvSpPr>
          <p:cNvPr id="55" name="テキスト ボックス 54">
            <a:extLst>
              <a:ext uri="{FF2B5EF4-FFF2-40B4-BE49-F238E27FC236}">
                <a16:creationId xmlns:a16="http://schemas.microsoft.com/office/drawing/2014/main" id="{739C6C87-0BC7-4A01-9263-3F5B3CC15BCA}"/>
              </a:ext>
            </a:extLst>
          </p:cNvPr>
          <p:cNvSpPr txBox="1"/>
          <p:nvPr/>
        </p:nvSpPr>
        <p:spPr>
          <a:xfrm>
            <a:off x="1609730" y="5098307"/>
            <a:ext cx="1431226" cy="276999"/>
          </a:xfrm>
          <a:prstGeom prst="rect">
            <a:avLst/>
          </a:prstGeom>
          <a:noFill/>
        </p:spPr>
        <p:txBody>
          <a:bodyPr wrap="none" rtlCol="0">
            <a:spAutoFit/>
          </a:bodyPr>
          <a:lstStyle/>
          <a:p>
            <a:pPr>
              <a:spcBef>
                <a:spcPts val="533"/>
              </a:spcBef>
            </a:pP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I</a:t>
            </a:r>
            <a:r>
              <a:rPr lang="en-US" altLang="ja-JP" sz="8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C</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 / I</a:t>
            </a:r>
            <a:r>
              <a:rPr lang="en-US" altLang="ja-JP" sz="8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D</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 Current [A]</a:t>
            </a:r>
            <a:endParaRPr lang="ja-JP" altLang="en-US" sz="1200" dirty="0">
              <a:solidFill>
                <a:schemeClr val="tx2"/>
              </a:solidFill>
              <a:latin typeface="微软雅黑" panose="020B0503020204020204" pitchFamily="34" charset="-122"/>
              <a:ea typeface="微软雅黑" panose="020B0503020204020204" pitchFamily="34" charset="-122"/>
            </a:endParaRPr>
          </a:p>
        </p:txBody>
      </p:sp>
      <p:sp>
        <p:nvSpPr>
          <p:cNvPr id="57" name="テキスト ボックス 56">
            <a:extLst>
              <a:ext uri="{FF2B5EF4-FFF2-40B4-BE49-F238E27FC236}">
                <a16:creationId xmlns:a16="http://schemas.microsoft.com/office/drawing/2014/main" id="{0E4511F3-0463-4B78-9997-CA4A92975552}"/>
              </a:ext>
            </a:extLst>
          </p:cNvPr>
          <p:cNvSpPr txBox="1"/>
          <p:nvPr/>
        </p:nvSpPr>
        <p:spPr>
          <a:xfrm rot="16200000">
            <a:off x="-56815" y="3584368"/>
            <a:ext cx="1668214" cy="276999"/>
          </a:xfrm>
          <a:prstGeom prst="rect">
            <a:avLst/>
          </a:prstGeom>
          <a:noFill/>
        </p:spPr>
        <p:txBody>
          <a:bodyPr wrap="none" rtlCol="0">
            <a:spAutoFit/>
          </a:bodyPr>
          <a:lstStyle/>
          <a:p>
            <a:pPr>
              <a:spcBef>
                <a:spcPts val="533"/>
              </a:spcBef>
            </a:pP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V</a:t>
            </a:r>
            <a:r>
              <a:rPr lang="en-US" altLang="ja-JP" sz="8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CE</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 / V</a:t>
            </a:r>
            <a:r>
              <a:rPr lang="en-US" altLang="ja-JP" sz="8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DS</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 Voltage [V]</a:t>
            </a:r>
            <a:endParaRPr lang="ja-JP" altLang="en-US" sz="1200" dirty="0">
              <a:solidFill>
                <a:schemeClr val="tx2"/>
              </a:solidFill>
              <a:latin typeface="微软雅黑" panose="020B0503020204020204" pitchFamily="34" charset="-122"/>
              <a:ea typeface="微软雅黑" panose="020B0503020204020204" pitchFamily="34" charset="-122"/>
            </a:endParaRPr>
          </a:p>
        </p:txBody>
      </p:sp>
      <p:sp>
        <p:nvSpPr>
          <p:cNvPr id="58" name="テキスト ボックス 57">
            <a:extLst>
              <a:ext uri="{FF2B5EF4-FFF2-40B4-BE49-F238E27FC236}">
                <a16:creationId xmlns:a16="http://schemas.microsoft.com/office/drawing/2014/main" id="{E1DB1F92-B6AA-435F-ACD9-D35EB818B52D}"/>
              </a:ext>
            </a:extLst>
          </p:cNvPr>
          <p:cNvSpPr txBox="1"/>
          <p:nvPr/>
        </p:nvSpPr>
        <p:spPr>
          <a:xfrm>
            <a:off x="4500151" y="1862507"/>
            <a:ext cx="2912977" cy="276999"/>
          </a:xfrm>
          <a:prstGeom prst="rect">
            <a:avLst/>
          </a:prstGeom>
          <a:noFill/>
        </p:spPr>
        <p:txBody>
          <a:bodyPr wrap="none" rtlCol="0">
            <a:spAutoFit/>
          </a:bodyPr>
          <a:lstStyle/>
          <a:p>
            <a:pPr>
              <a:spcBef>
                <a:spcPts val="533"/>
              </a:spcBef>
            </a:pPr>
            <a:r>
              <a:rPr lang="en-US" altLang="zh-CN" sz="1200" dirty="0">
                <a:solidFill>
                  <a:schemeClr val="tx2"/>
                </a:solidFill>
                <a:latin typeface="微软雅黑" panose="020B0503020204020204" pitchFamily="34" charset="-122"/>
                <a:ea typeface="微软雅黑" panose="020B0503020204020204" pitchFamily="34" charset="-122"/>
              </a:rPr>
              <a:t>650V</a:t>
            </a:r>
            <a:r>
              <a:rPr lang="zh-CN" altLang="en-US" sz="1200" dirty="0">
                <a:solidFill>
                  <a:schemeClr val="tx2"/>
                </a:solidFill>
                <a:latin typeface="微软雅黑" panose="020B0503020204020204" pitchFamily="34" charset="-122"/>
                <a:ea typeface="微软雅黑" panose="020B0503020204020204" pitchFamily="34" charset="-122"/>
              </a:rPr>
              <a:t>耐压</a:t>
            </a:r>
            <a:r>
              <a:rPr lang="en-US" altLang="zh-CN" sz="1200"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额定电流：</a:t>
            </a:r>
            <a:r>
              <a:rPr lang="en-US" altLang="zh-CN" sz="1200" dirty="0">
                <a:solidFill>
                  <a:schemeClr val="tx2"/>
                </a:solidFill>
                <a:latin typeface="微软雅黑" panose="020B0503020204020204" pitchFamily="34" charset="-122"/>
                <a:ea typeface="微软雅黑" panose="020B0503020204020204" pitchFamily="34" charset="-122"/>
              </a:rPr>
              <a:t>50A</a:t>
            </a:r>
            <a:r>
              <a:rPr lang="zh-CN" altLang="en-US" sz="1200" dirty="0">
                <a:solidFill>
                  <a:schemeClr val="tx2"/>
                </a:solidFill>
                <a:latin typeface="微软雅黑" panose="020B0503020204020204" pitchFamily="34" charset="-122"/>
                <a:ea typeface="微软雅黑" panose="020B0503020204020204" pitchFamily="34" charset="-122"/>
              </a:rPr>
              <a:t>同等品的比较</a:t>
            </a:r>
          </a:p>
        </p:txBody>
      </p:sp>
      <p:sp>
        <p:nvSpPr>
          <p:cNvPr id="59" name="テキスト ボックス 58">
            <a:extLst>
              <a:ext uri="{FF2B5EF4-FFF2-40B4-BE49-F238E27FC236}">
                <a16:creationId xmlns:a16="http://schemas.microsoft.com/office/drawing/2014/main" id="{A3F6A376-5E2D-4FED-AF93-81BE50893DCC}"/>
              </a:ext>
            </a:extLst>
          </p:cNvPr>
          <p:cNvSpPr txBox="1"/>
          <p:nvPr/>
        </p:nvSpPr>
        <p:spPr>
          <a:xfrm>
            <a:off x="4773037" y="5322293"/>
            <a:ext cx="1261884" cy="253916"/>
          </a:xfrm>
          <a:prstGeom prst="rect">
            <a:avLst/>
          </a:prstGeom>
          <a:noFill/>
        </p:spPr>
        <p:txBody>
          <a:bodyPr wrap="none" rtlCol="0">
            <a:spAutoFit/>
          </a:bodyPr>
          <a:lstStyle/>
          <a:p>
            <a:pPr>
              <a:spcBef>
                <a:spcPts val="533"/>
              </a:spcBef>
            </a:pPr>
            <a:r>
              <a:rPr lang="zh-CN" altLang="en-US" sz="1050" dirty="0">
                <a:solidFill>
                  <a:schemeClr val="tx2"/>
                </a:solidFill>
                <a:latin typeface="微软雅黑" panose="020B0503020204020204" pitchFamily="34" charset="-122"/>
                <a:ea typeface="微软雅黑" panose="020B0503020204020204" pitchFamily="34" charset="-122"/>
              </a:rPr>
              <a:t>（包括恢复损耗）</a:t>
            </a:r>
            <a:endParaRPr lang="ja-JP" altLang="en-US" sz="1050" dirty="0">
              <a:solidFill>
                <a:schemeClr val="tx2"/>
              </a:solidFill>
              <a:latin typeface="微软雅黑" panose="020B0503020204020204" pitchFamily="34" charset="-122"/>
              <a:ea typeface="微软雅黑" panose="020B0503020204020204" pitchFamily="34" charset="-122"/>
            </a:endParaRPr>
          </a:p>
        </p:txBody>
      </p:sp>
      <p:sp>
        <p:nvSpPr>
          <p:cNvPr id="60" name="テキスト ボックス 59">
            <a:extLst>
              <a:ext uri="{FF2B5EF4-FFF2-40B4-BE49-F238E27FC236}">
                <a16:creationId xmlns:a16="http://schemas.microsoft.com/office/drawing/2014/main" id="{E4751539-CF01-48D7-9148-80D65E7EA52B}"/>
              </a:ext>
            </a:extLst>
          </p:cNvPr>
          <p:cNvSpPr txBox="1"/>
          <p:nvPr/>
        </p:nvSpPr>
        <p:spPr>
          <a:xfrm>
            <a:off x="5978815" y="2547435"/>
            <a:ext cx="1957715" cy="276999"/>
          </a:xfrm>
          <a:prstGeom prst="rect">
            <a:avLst/>
          </a:prstGeom>
          <a:noFill/>
        </p:spPr>
        <p:txBody>
          <a:bodyPr wrap="none" rtlCol="0">
            <a:spAutoFit/>
          </a:bodyPr>
          <a:lstStyle/>
          <a:p>
            <a:pPr>
              <a:spcBef>
                <a:spcPts val="533"/>
              </a:spcBef>
            </a:pP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V</a:t>
            </a:r>
            <a:r>
              <a:rPr lang="en-US" altLang="ja-JP" sz="8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D</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:400V, I</a:t>
            </a:r>
            <a:r>
              <a:rPr lang="en-US" altLang="ja-JP" sz="8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F</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:50A, Tj=25⁰C</a:t>
            </a:r>
            <a:endParaRPr lang="ja-JP" altLang="en-US" sz="1200" dirty="0">
              <a:solidFill>
                <a:schemeClr val="tx2"/>
              </a:solidFill>
              <a:latin typeface="微软雅黑" panose="020B0503020204020204" pitchFamily="34" charset="-122"/>
              <a:ea typeface="微软雅黑" panose="020B0503020204020204" pitchFamily="34" charset="-122"/>
            </a:endParaRPr>
          </a:p>
        </p:txBody>
      </p:sp>
      <p:sp>
        <p:nvSpPr>
          <p:cNvPr id="63" name="矢印: 右 62">
            <a:extLst>
              <a:ext uri="{FF2B5EF4-FFF2-40B4-BE49-F238E27FC236}">
                <a16:creationId xmlns:a16="http://schemas.microsoft.com/office/drawing/2014/main" id="{0D931C1C-5C3E-4DF5-A113-1C9A69B7C0FB}"/>
              </a:ext>
            </a:extLst>
          </p:cNvPr>
          <p:cNvSpPr/>
          <p:nvPr/>
        </p:nvSpPr>
        <p:spPr>
          <a:xfrm rot="16200000" flipH="1">
            <a:off x="5676377" y="3490480"/>
            <a:ext cx="288032" cy="864096"/>
          </a:xfrm>
          <a:prstGeom prst="rightArrow">
            <a:avLst>
              <a:gd name="adj1" fmla="val 57349"/>
              <a:gd name="adj2" fmla="val 36772"/>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endParaRPr lang="ja-JP" altLang="en-US" dirty="0">
              <a:solidFill>
                <a:schemeClr val="tx2"/>
              </a:solidFill>
              <a:latin typeface="微软雅黑" panose="020B0503020204020204" pitchFamily="34" charset="-122"/>
              <a:ea typeface="微软雅黑" panose="020B0503020204020204" pitchFamily="34" charset="-122"/>
            </a:endParaRPr>
          </a:p>
        </p:txBody>
      </p:sp>
      <p:sp>
        <p:nvSpPr>
          <p:cNvPr id="62" name="テキスト ボックス 61">
            <a:extLst>
              <a:ext uri="{FF2B5EF4-FFF2-40B4-BE49-F238E27FC236}">
                <a16:creationId xmlns:a16="http://schemas.microsoft.com/office/drawing/2014/main" id="{F4291092-0BAD-47B9-ACF3-61406FF9434A}"/>
              </a:ext>
            </a:extLst>
          </p:cNvPr>
          <p:cNvSpPr txBox="1"/>
          <p:nvPr/>
        </p:nvSpPr>
        <p:spPr>
          <a:xfrm rot="10800000" flipV="1">
            <a:off x="5518066" y="3749621"/>
            <a:ext cx="604653" cy="276999"/>
          </a:xfrm>
          <a:prstGeom prst="rect">
            <a:avLst/>
          </a:prstGeom>
          <a:noFill/>
        </p:spPr>
        <p:txBody>
          <a:bodyPr wrap="none" rtlCol="0">
            <a:spAutoFit/>
          </a:bodyPr>
          <a:lstStyle/>
          <a:p>
            <a:pPr>
              <a:spcBef>
                <a:spcPts val="533"/>
              </a:spcBef>
            </a:pPr>
            <a:r>
              <a:rPr lang="en-US" altLang="ja-JP" sz="1200" b="1" dirty="0">
                <a:solidFill>
                  <a:schemeClr val="bg1"/>
                </a:solidFill>
                <a:latin typeface="微软雅黑" panose="020B0503020204020204" pitchFamily="34" charset="-122"/>
                <a:ea typeface="微软雅黑" panose="020B0503020204020204" pitchFamily="34" charset="-122"/>
              </a:rPr>
              <a:t>Good</a:t>
            </a:r>
            <a:endParaRPr lang="ja-JP" altLang="en-US" sz="1200" b="1" dirty="0">
              <a:solidFill>
                <a:schemeClr val="bg1"/>
              </a:solidFill>
              <a:latin typeface="微软雅黑" panose="020B0503020204020204" pitchFamily="34" charset="-122"/>
              <a:ea typeface="微软雅黑" panose="020B0503020204020204" pitchFamily="34" charset="-122"/>
            </a:endParaRPr>
          </a:p>
        </p:txBody>
      </p:sp>
      <p:sp>
        <p:nvSpPr>
          <p:cNvPr id="64" name="矢印: 右 63">
            <a:extLst>
              <a:ext uri="{FF2B5EF4-FFF2-40B4-BE49-F238E27FC236}">
                <a16:creationId xmlns:a16="http://schemas.microsoft.com/office/drawing/2014/main" id="{370CF7EB-0197-4E87-84F3-E88B3DD7190F}"/>
              </a:ext>
            </a:extLst>
          </p:cNvPr>
          <p:cNvSpPr/>
          <p:nvPr/>
        </p:nvSpPr>
        <p:spPr>
          <a:xfrm rot="16200000" flipH="1">
            <a:off x="7271560" y="3410853"/>
            <a:ext cx="288032" cy="864096"/>
          </a:xfrm>
          <a:prstGeom prst="rightArrow">
            <a:avLst>
              <a:gd name="adj1" fmla="val 57349"/>
              <a:gd name="adj2" fmla="val 36772"/>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endParaRPr lang="ja-JP" altLang="en-US" dirty="0">
              <a:solidFill>
                <a:schemeClr val="tx2"/>
              </a:solidFill>
              <a:latin typeface="微软雅黑" panose="020B0503020204020204" pitchFamily="34" charset="-122"/>
              <a:ea typeface="微软雅黑" panose="020B0503020204020204" pitchFamily="34" charset="-122"/>
            </a:endParaRPr>
          </a:p>
        </p:txBody>
      </p:sp>
      <p:sp>
        <p:nvSpPr>
          <p:cNvPr id="61" name="テキスト ボックス 60">
            <a:extLst>
              <a:ext uri="{FF2B5EF4-FFF2-40B4-BE49-F238E27FC236}">
                <a16:creationId xmlns:a16="http://schemas.microsoft.com/office/drawing/2014/main" id="{6CBB6EBC-5D51-47C4-8549-15871F8584E7}"/>
              </a:ext>
            </a:extLst>
          </p:cNvPr>
          <p:cNvSpPr txBox="1"/>
          <p:nvPr/>
        </p:nvSpPr>
        <p:spPr>
          <a:xfrm rot="10800000" flipV="1">
            <a:off x="7110857" y="3680205"/>
            <a:ext cx="604653" cy="276999"/>
          </a:xfrm>
          <a:prstGeom prst="rect">
            <a:avLst/>
          </a:prstGeom>
          <a:noFill/>
        </p:spPr>
        <p:txBody>
          <a:bodyPr wrap="none" rtlCol="0">
            <a:spAutoFit/>
          </a:bodyPr>
          <a:lstStyle/>
          <a:p>
            <a:pPr>
              <a:spcBef>
                <a:spcPts val="533"/>
              </a:spcBef>
            </a:pPr>
            <a:r>
              <a:rPr lang="en-US" altLang="ja-JP" sz="1200" b="1" dirty="0">
                <a:solidFill>
                  <a:schemeClr val="bg1"/>
                </a:solidFill>
                <a:latin typeface="微软雅黑" panose="020B0503020204020204" pitchFamily="34" charset="-122"/>
                <a:ea typeface="微软雅黑" panose="020B0503020204020204" pitchFamily="34" charset="-122"/>
              </a:rPr>
              <a:t>Good</a:t>
            </a:r>
            <a:endParaRPr lang="ja-JP" altLang="en-US" sz="1200" b="1" dirty="0">
              <a:solidFill>
                <a:schemeClr val="bg1"/>
              </a:solidFill>
              <a:latin typeface="微软雅黑" panose="020B0503020204020204" pitchFamily="34" charset="-122"/>
              <a:ea typeface="微软雅黑" panose="020B0503020204020204" pitchFamily="34" charset="-122"/>
            </a:endParaRPr>
          </a:p>
        </p:txBody>
      </p:sp>
      <p:sp>
        <p:nvSpPr>
          <p:cNvPr id="68" name="テキスト ボックス 67">
            <a:extLst>
              <a:ext uri="{FF2B5EF4-FFF2-40B4-BE49-F238E27FC236}">
                <a16:creationId xmlns:a16="http://schemas.microsoft.com/office/drawing/2014/main" id="{252182ED-2171-4B5C-AB4A-394787DCDBE6}"/>
              </a:ext>
            </a:extLst>
          </p:cNvPr>
          <p:cNvSpPr txBox="1"/>
          <p:nvPr/>
        </p:nvSpPr>
        <p:spPr>
          <a:xfrm>
            <a:off x="8285713" y="1852217"/>
            <a:ext cx="2912977" cy="276999"/>
          </a:xfrm>
          <a:prstGeom prst="rect">
            <a:avLst/>
          </a:prstGeom>
          <a:noFill/>
        </p:spPr>
        <p:txBody>
          <a:bodyPr wrap="none" rtlCol="0">
            <a:spAutoFit/>
          </a:bodyPr>
          <a:lstStyle/>
          <a:p>
            <a:pPr>
              <a:spcBef>
                <a:spcPts val="533"/>
              </a:spcBef>
            </a:pPr>
            <a:r>
              <a:rPr lang="en-US" altLang="zh-CN" sz="1200" dirty="0">
                <a:solidFill>
                  <a:schemeClr val="tx2"/>
                </a:solidFill>
                <a:latin typeface="微软雅黑" panose="020B0503020204020204" pitchFamily="34" charset="-122"/>
                <a:ea typeface="微软雅黑" panose="020B0503020204020204" pitchFamily="34" charset="-122"/>
              </a:rPr>
              <a:t>650V</a:t>
            </a:r>
            <a:r>
              <a:rPr lang="zh-CN" altLang="en-US" sz="1200" dirty="0">
                <a:solidFill>
                  <a:schemeClr val="tx2"/>
                </a:solidFill>
                <a:latin typeface="微软雅黑" panose="020B0503020204020204" pitchFamily="34" charset="-122"/>
                <a:ea typeface="微软雅黑" panose="020B0503020204020204" pitchFamily="34" charset="-122"/>
              </a:rPr>
              <a:t>耐压</a:t>
            </a:r>
            <a:r>
              <a:rPr lang="en-US" altLang="zh-CN" sz="1200"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额定电流：</a:t>
            </a:r>
            <a:r>
              <a:rPr lang="en-US" altLang="zh-CN" sz="1200" dirty="0">
                <a:solidFill>
                  <a:schemeClr val="tx2"/>
                </a:solidFill>
                <a:latin typeface="微软雅黑" panose="020B0503020204020204" pitchFamily="34" charset="-122"/>
                <a:ea typeface="微软雅黑" panose="020B0503020204020204" pitchFamily="34" charset="-122"/>
              </a:rPr>
              <a:t>50A</a:t>
            </a:r>
            <a:r>
              <a:rPr lang="zh-CN" altLang="en-US" sz="1200" dirty="0">
                <a:solidFill>
                  <a:schemeClr val="tx2"/>
                </a:solidFill>
                <a:latin typeface="微软雅黑" panose="020B0503020204020204" pitchFamily="34" charset="-122"/>
                <a:ea typeface="微软雅黑" panose="020B0503020204020204" pitchFamily="34" charset="-122"/>
              </a:rPr>
              <a:t>同等品的比较</a:t>
            </a:r>
          </a:p>
        </p:txBody>
      </p:sp>
      <p:sp>
        <p:nvSpPr>
          <p:cNvPr id="70" name="矢印: 右 69">
            <a:extLst>
              <a:ext uri="{FF2B5EF4-FFF2-40B4-BE49-F238E27FC236}">
                <a16:creationId xmlns:a16="http://schemas.microsoft.com/office/drawing/2014/main" id="{1FC4190F-07A6-4E19-A751-97A010D0A106}"/>
              </a:ext>
            </a:extLst>
          </p:cNvPr>
          <p:cNvSpPr/>
          <p:nvPr/>
        </p:nvSpPr>
        <p:spPr>
          <a:xfrm rot="5400000" flipH="1" flipV="1">
            <a:off x="9078622" y="3574719"/>
            <a:ext cx="288032" cy="864096"/>
          </a:xfrm>
          <a:prstGeom prst="rightArrow">
            <a:avLst>
              <a:gd name="adj1" fmla="val 57349"/>
              <a:gd name="adj2" fmla="val 36772"/>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endParaRPr lang="ja-JP" altLang="en-US" dirty="0">
              <a:solidFill>
                <a:schemeClr val="tx2"/>
              </a:solidFill>
              <a:latin typeface="微软雅黑" panose="020B0503020204020204" pitchFamily="34" charset="-122"/>
              <a:ea typeface="微软雅黑" panose="020B0503020204020204" pitchFamily="34" charset="-122"/>
            </a:endParaRPr>
          </a:p>
        </p:txBody>
      </p:sp>
      <p:sp>
        <p:nvSpPr>
          <p:cNvPr id="71" name="テキスト ボックス 70">
            <a:extLst>
              <a:ext uri="{FF2B5EF4-FFF2-40B4-BE49-F238E27FC236}">
                <a16:creationId xmlns:a16="http://schemas.microsoft.com/office/drawing/2014/main" id="{AA9287E0-B787-443D-8D08-BC49456F7383}"/>
              </a:ext>
            </a:extLst>
          </p:cNvPr>
          <p:cNvSpPr txBox="1"/>
          <p:nvPr/>
        </p:nvSpPr>
        <p:spPr>
          <a:xfrm rot="10800000" flipV="1">
            <a:off x="8920311" y="3902769"/>
            <a:ext cx="604653" cy="276999"/>
          </a:xfrm>
          <a:prstGeom prst="rect">
            <a:avLst/>
          </a:prstGeom>
          <a:noFill/>
        </p:spPr>
        <p:txBody>
          <a:bodyPr wrap="none" rtlCol="0">
            <a:spAutoFit/>
          </a:bodyPr>
          <a:lstStyle/>
          <a:p>
            <a:pPr>
              <a:spcBef>
                <a:spcPts val="533"/>
              </a:spcBef>
            </a:pPr>
            <a:r>
              <a:rPr lang="en-US" altLang="ja-JP" sz="1200" b="1" dirty="0">
                <a:solidFill>
                  <a:schemeClr val="bg1"/>
                </a:solidFill>
                <a:latin typeface="微软雅黑" panose="020B0503020204020204" pitchFamily="34" charset="-122"/>
                <a:ea typeface="微软雅黑" panose="020B0503020204020204" pitchFamily="34" charset="-122"/>
              </a:rPr>
              <a:t>Good</a:t>
            </a:r>
            <a:endParaRPr lang="ja-JP" altLang="en-US" sz="1200" b="1" dirty="0">
              <a:solidFill>
                <a:schemeClr val="bg1"/>
              </a:solidFill>
              <a:latin typeface="微软雅黑" panose="020B0503020204020204" pitchFamily="34" charset="-122"/>
              <a:ea typeface="微软雅黑" panose="020B0503020204020204" pitchFamily="34" charset="-122"/>
            </a:endParaRPr>
          </a:p>
        </p:txBody>
      </p:sp>
      <p:cxnSp>
        <p:nvCxnSpPr>
          <p:cNvPr id="72" name="直線矢印コネクタ 71">
            <a:extLst>
              <a:ext uri="{FF2B5EF4-FFF2-40B4-BE49-F238E27FC236}">
                <a16:creationId xmlns:a16="http://schemas.microsoft.com/office/drawing/2014/main" id="{6F108157-C5A5-4791-A736-CE1AD88B12B4}"/>
              </a:ext>
            </a:extLst>
          </p:cNvPr>
          <p:cNvCxnSpPr>
            <a:cxnSpLocks/>
          </p:cNvCxnSpPr>
          <p:nvPr/>
        </p:nvCxnSpPr>
        <p:spPr>
          <a:xfrm rot="16200000" flipV="1">
            <a:off x="10025903" y="4670344"/>
            <a:ext cx="0" cy="22893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686A2BC8-D4E2-4708-BFC2-1DFA9042A7EF}"/>
              </a:ext>
            </a:extLst>
          </p:cNvPr>
          <p:cNvSpPr txBox="1"/>
          <p:nvPr/>
        </p:nvSpPr>
        <p:spPr>
          <a:xfrm>
            <a:off x="10105078" y="4628829"/>
            <a:ext cx="766557" cy="276999"/>
          </a:xfrm>
          <a:prstGeom prst="rect">
            <a:avLst/>
          </a:prstGeom>
          <a:noFill/>
        </p:spPr>
        <p:txBody>
          <a:bodyPr wrap="none" rtlCol="0">
            <a:spAutoFit/>
          </a:bodyPr>
          <a:lstStyle/>
          <a:p>
            <a:pPr>
              <a:spcBef>
                <a:spcPts val="533"/>
              </a:spcBef>
            </a:pPr>
            <a:r>
              <a:rPr lang="en-US" altLang="ja-JP" sz="1200" dirty="0">
                <a:solidFill>
                  <a:srgbClr val="00B050"/>
                </a:solidFill>
                <a:latin typeface="微软雅黑" panose="020B0503020204020204" pitchFamily="34" charset="-122"/>
                <a:ea typeface="微软雅黑" panose="020B0503020204020204" pitchFamily="34" charset="-122"/>
                <a:cs typeface="Arial" panose="020B0604020202020204" pitchFamily="34" charset="0"/>
              </a:rPr>
              <a:t>SJ-MOS</a:t>
            </a:r>
            <a:endParaRPr lang="ja-JP" altLang="en-US" sz="1200" dirty="0">
              <a:solidFill>
                <a:srgbClr val="00B050"/>
              </a:solidFill>
              <a:latin typeface="微软雅黑" panose="020B0503020204020204" pitchFamily="34" charset="-122"/>
              <a:ea typeface="微软雅黑" panose="020B0503020204020204" pitchFamily="34" charset="-122"/>
            </a:endParaRPr>
          </a:p>
        </p:txBody>
      </p:sp>
      <p:cxnSp>
        <p:nvCxnSpPr>
          <p:cNvPr id="74" name="直線矢印コネクタ 73">
            <a:extLst>
              <a:ext uri="{FF2B5EF4-FFF2-40B4-BE49-F238E27FC236}">
                <a16:creationId xmlns:a16="http://schemas.microsoft.com/office/drawing/2014/main" id="{97ECDEA8-9B05-40B6-B8EF-559CDEE05896}"/>
              </a:ext>
            </a:extLst>
          </p:cNvPr>
          <p:cNvCxnSpPr>
            <a:cxnSpLocks/>
          </p:cNvCxnSpPr>
          <p:nvPr/>
        </p:nvCxnSpPr>
        <p:spPr>
          <a:xfrm>
            <a:off x="9742202" y="3739836"/>
            <a:ext cx="629570" cy="297829"/>
          </a:xfrm>
          <a:prstGeom prst="straightConnector1">
            <a:avLst/>
          </a:prstGeom>
          <a:ln>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B758E944-BBCE-4988-A47C-FA30BF39FF07}"/>
              </a:ext>
            </a:extLst>
          </p:cNvPr>
          <p:cNvSpPr txBox="1"/>
          <p:nvPr/>
        </p:nvSpPr>
        <p:spPr>
          <a:xfrm>
            <a:off x="10209214" y="4013647"/>
            <a:ext cx="1084528" cy="415498"/>
          </a:xfrm>
          <a:prstGeom prst="rect">
            <a:avLst/>
          </a:prstGeom>
          <a:noFill/>
        </p:spPr>
        <p:txBody>
          <a:bodyPr wrap="none" rtlCol="0">
            <a:spAutoFit/>
          </a:bodyPr>
          <a:lstStyle/>
          <a:p>
            <a:pPr>
              <a:spcBef>
                <a:spcPts val="533"/>
              </a:spcBef>
            </a:pPr>
            <a:r>
              <a:rPr lang="en-US" altLang="ja-JP" sz="120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Hybrid-IGBT</a:t>
            </a:r>
            <a:br>
              <a:rPr lang="en-US" altLang="ja-JP" sz="120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br>
            <a:r>
              <a:rPr lang="en-US" altLang="ja-JP" sz="90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90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内置</a:t>
            </a:r>
            <a:r>
              <a:rPr lang="en-US" altLang="ja-JP" sz="90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SiC SBD)</a:t>
            </a:r>
            <a:endParaRPr lang="ja-JP" altLang="en-US" sz="900" dirty="0">
              <a:solidFill>
                <a:srgbClr val="7030A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72761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FB815608-EE92-4EBB-B98E-49FFC9465A05}"/>
              </a:ext>
            </a:extLst>
          </p:cNvPr>
          <p:cNvPicPr>
            <a:picLocks noChangeAspect="1"/>
          </p:cNvPicPr>
          <p:nvPr/>
        </p:nvPicPr>
        <p:blipFill>
          <a:blip r:embed="rId3"/>
          <a:stretch>
            <a:fillRect/>
          </a:stretch>
        </p:blipFill>
        <p:spPr>
          <a:xfrm>
            <a:off x="8112639" y="4645364"/>
            <a:ext cx="3456000" cy="1140031"/>
          </a:xfrm>
          <a:prstGeom prst="rect">
            <a:avLst/>
          </a:prstGeom>
        </p:spPr>
      </p:pic>
      <p:sp>
        <p:nvSpPr>
          <p:cNvPr id="2" name="タイトル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使用</a:t>
            </a:r>
            <a:r>
              <a:rPr lang="en-US" altLang="ja-JP" dirty="0">
                <a:latin typeface="微软雅黑" panose="020B0503020204020204" pitchFamily="34" charset="-122"/>
                <a:ea typeface="微软雅黑" panose="020B0503020204020204" pitchFamily="34" charset="-122"/>
              </a:rPr>
              <a:t>SiC MOSFET</a:t>
            </a:r>
            <a:r>
              <a:rPr lang="zh-CN" altLang="en-US" dirty="0">
                <a:latin typeface="微软雅黑" panose="020B0503020204020204" pitchFamily="34" charset="-122"/>
                <a:ea typeface="微软雅黑" panose="020B0503020204020204" pitchFamily="34" charset="-122"/>
              </a:rPr>
              <a:t>的应用示例</a:t>
            </a:r>
            <a:endParaRPr kumimoji="1" lang="ja-JP" altLang="en-US" dirty="0">
              <a:latin typeface="微软雅黑" panose="020B0503020204020204" pitchFamily="34" charset="-122"/>
              <a:ea typeface="微软雅黑" panose="020B0503020204020204" pitchFamily="34" charset="-122"/>
            </a:endParaRPr>
          </a:p>
        </p:txBody>
      </p:sp>
      <p:sp>
        <p:nvSpPr>
          <p:cNvPr id="4" name="正方形/長方形 3">
            <a:extLst>
              <a:ext uri="{FF2B5EF4-FFF2-40B4-BE49-F238E27FC236}">
                <a16:creationId xmlns:a16="http://schemas.microsoft.com/office/drawing/2014/main" id="{87C2D3C9-0EF6-47A6-B87B-19915EEC9BEB}"/>
              </a:ext>
            </a:extLst>
          </p:cNvPr>
          <p:cNvSpPr/>
          <p:nvPr/>
        </p:nvSpPr>
        <p:spPr>
          <a:xfrm>
            <a:off x="335360" y="1412775"/>
            <a:ext cx="11161240" cy="1871370"/>
          </a:xfrm>
          <a:prstGeom prst="rect">
            <a:avLst/>
          </a:prstGeom>
          <a:gradFill flip="none" rotWithShape="1">
            <a:gsLst>
              <a:gs pos="0">
                <a:schemeClr val="accent2">
                  <a:shade val="51000"/>
                  <a:satMod val="130000"/>
                </a:schemeClr>
              </a:gs>
              <a:gs pos="46000">
                <a:srgbClr val="0070C0"/>
              </a:gs>
              <a:gs pos="80000">
                <a:schemeClr val="accent2">
                  <a:lumMod val="60000"/>
                  <a:lumOff val="40000"/>
                </a:schemeClr>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 name="テキスト ボックス 4">
            <a:extLst>
              <a:ext uri="{FF2B5EF4-FFF2-40B4-BE49-F238E27FC236}">
                <a16:creationId xmlns:a16="http://schemas.microsoft.com/office/drawing/2014/main" id="{2F6EE410-63FA-42BC-BB93-0798FB27C76D}"/>
              </a:ext>
            </a:extLst>
          </p:cNvPr>
          <p:cNvSpPr txBox="1"/>
          <p:nvPr/>
        </p:nvSpPr>
        <p:spPr>
          <a:xfrm>
            <a:off x="480310" y="1410255"/>
            <a:ext cx="6912124" cy="1005403"/>
          </a:xfrm>
          <a:prstGeom prst="rect">
            <a:avLst/>
          </a:prstGeom>
          <a:noFill/>
        </p:spPr>
        <p:txBody>
          <a:bodyPr wrap="square" rtlCol="0">
            <a:spAutoFit/>
          </a:bodyPr>
          <a:lstStyle/>
          <a:p>
            <a:pPr>
              <a:spcBef>
                <a:spcPts val="400"/>
              </a:spcBef>
            </a:pPr>
            <a:r>
              <a:rPr lang="en-US" altLang="zh-CN"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SiC MOSFET</a:t>
            </a:r>
            <a:r>
              <a:rPr lang="zh-CN"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通过各种应用为客户</a:t>
            </a:r>
            <a:endParaRPr lang="en-US" altLang="zh-CN"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zh-CN"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贡献解决方案</a:t>
            </a:r>
            <a:endParaRPr kumimoji="1" lang="ja-JP"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 name="テキスト ボックス 8">
            <a:extLst>
              <a:ext uri="{FF2B5EF4-FFF2-40B4-BE49-F238E27FC236}">
                <a16:creationId xmlns:a16="http://schemas.microsoft.com/office/drawing/2014/main" id="{B11049E8-8BB1-421C-9282-424A345E76B4}"/>
              </a:ext>
            </a:extLst>
          </p:cNvPr>
          <p:cNvSpPr txBox="1"/>
          <p:nvPr/>
        </p:nvSpPr>
        <p:spPr>
          <a:xfrm>
            <a:off x="1079984" y="2320994"/>
            <a:ext cx="4177747" cy="1025922"/>
          </a:xfrm>
          <a:prstGeom prst="rect">
            <a:avLst/>
          </a:prstGeom>
          <a:noFill/>
        </p:spPr>
        <p:txBody>
          <a:bodyPr wrap="none" rtlCol="0">
            <a:spAutoFit/>
          </a:bodyPr>
          <a:lstStyle/>
          <a:p>
            <a:pPr algn="l">
              <a:spcBef>
                <a:spcPts val="400"/>
              </a:spcBef>
            </a:pPr>
            <a:r>
              <a:rPr lang="ja-JP" altLang="en-US"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为</a:t>
            </a:r>
            <a:r>
              <a:rPr lang="en-US" altLang="zh-CN"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OBC</a:t>
            </a:r>
            <a:r>
              <a:rPr lang="zh-CN" altLang="en-US"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的轻量化做出贡献</a:t>
            </a:r>
            <a:endParaRPr lang="en-US" altLang="zh-CN"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a:p>
            <a:pPr algn="l">
              <a:spcBef>
                <a:spcPts val="400"/>
              </a:spcBef>
            </a:pPr>
            <a:r>
              <a:rPr lang="ja-JP" altLang="en-US"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为改善光伏逆变器的发电量做出贡献</a:t>
            </a:r>
            <a:endParaRPr lang="en-US" altLang="zh-CN"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ja-JP" altLang="en-US"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为服务器电源的节能做出贡献</a:t>
            </a:r>
            <a:endParaRPr lang="en-US" altLang="ja-JP"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4" name="テキスト ボックス 83">
            <a:extLst>
              <a:ext uri="{FF2B5EF4-FFF2-40B4-BE49-F238E27FC236}">
                <a16:creationId xmlns:a16="http://schemas.microsoft.com/office/drawing/2014/main" id="{ADD46EF3-9B04-4491-A1CE-B2753B0F069B}"/>
              </a:ext>
            </a:extLst>
          </p:cNvPr>
          <p:cNvSpPr txBox="1"/>
          <p:nvPr/>
        </p:nvSpPr>
        <p:spPr>
          <a:xfrm>
            <a:off x="9008411" y="2577861"/>
            <a:ext cx="889987" cy="261610"/>
          </a:xfrm>
          <a:prstGeom prst="rect">
            <a:avLst/>
          </a:prstGeom>
          <a:noFill/>
        </p:spPr>
        <p:txBody>
          <a:bodyPr wrap="none" rtlCol="0">
            <a:spAutoFit/>
          </a:bodyPr>
          <a:lstStyle/>
          <a:p>
            <a:pPr algn="l">
              <a:spcBef>
                <a:spcPts val="400"/>
              </a:spcBef>
            </a:pPr>
            <a:r>
              <a:rPr lang="zh-CN" altLang="en-US" sz="1100" b="1" dirty="0">
                <a:latin typeface="微软雅黑" panose="020B0503020204020204" pitchFamily="34" charset="-122"/>
                <a:ea typeface="微软雅黑" panose="020B0503020204020204" pitchFamily="34" charset="-122"/>
                <a:cs typeface="メイリオ" panose="020B0604030504040204" pitchFamily="50" charset="-128"/>
              </a:rPr>
              <a:t>光伏逆变器</a:t>
            </a:r>
            <a:endParaRPr kumimoji="1" lang="ja-JP" altLang="en-US" sz="11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5" name="テキスト ボックス 84">
            <a:extLst>
              <a:ext uri="{FF2B5EF4-FFF2-40B4-BE49-F238E27FC236}">
                <a16:creationId xmlns:a16="http://schemas.microsoft.com/office/drawing/2014/main" id="{19A641A6-96F9-4043-B4A2-5130955EF4BD}"/>
              </a:ext>
            </a:extLst>
          </p:cNvPr>
          <p:cNvSpPr txBox="1"/>
          <p:nvPr/>
        </p:nvSpPr>
        <p:spPr>
          <a:xfrm>
            <a:off x="10436214" y="2833723"/>
            <a:ext cx="466794" cy="261610"/>
          </a:xfrm>
          <a:prstGeom prst="rect">
            <a:avLst/>
          </a:prstGeom>
          <a:noFill/>
        </p:spPr>
        <p:txBody>
          <a:bodyPr wrap="none" rtlCol="0">
            <a:spAutoFit/>
          </a:bodyPr>
          <a:lstStyle/>
          <a:p>
            <a:pPr algn="l">
              <a:spcBef>
                <a:spcPts val="400"/>
              </a:spcBef>
            </a:pPr>
            <a:r>
              <a:rPr kumimoji="1" lang="zh-CN" altLang="en-US" sz="1100" b="1" dirty="0">
                <a:latin typeface="微软雅黑" panose="020B0503020204020204" pitchFamily="34" charset="-122"/>
                <a:ea typeface="微软雅黑" panose="020B0503020204020204" pitchFamily="34" charset="-122"/>
                <a:cs typeface="メイリオ" panose="020B0604030504040204" pitchFamily="50" charset="-128"/>
              </a:rPr>
              <a:t>电源</a:t>
            </a:r>
            <a:endParaRPr kumimoji="1" lang="ja-JP" altLang="en-US" sz="11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7" name="テキスト ボックス 86">
            <a:extLst>
              <a:ext uri="{FF2B5EF4-FFF2-40B4-BE49-F238E27FC236}">
                <a16:creationId xmlns:a16="http://schemas.microsoft.com/office/drawing/2014/main" id="{5C3F3B94-F57D-41D3-9C91-598ED22B2259}"/>
              </a:ext>
            </a:extLst>
          </p:cNvPr>
          <p:cNvSpPr txBox="1"/>
          <p:nvPr/>
        </p:nvSpPr>
        <p:spPr>
          <a:xfrm>
            <a:off x="7679556" y="2380241"/>
            <a:ext cx="889987" cy="261610"/>
          </a:xfrm>
          <a:prstGeom prst="rect">
            <a:avLst/>
          </a:prstGeom>
          <a:noFill/>
        </p:spPr>
        <p:txBody>
          <a:bodyPr wrap="none" rtlCol="0">
            <a:spAutoFit/>
          </a:bodyPr>
          <a:lstStyle/>
          <a:p>
            <a:pPr algn="l">
              <a:spcBef>
                <a:spcPts val="400"/>
              </a:spcBef>
            </a:pPr>
            <a:r>
              <a:rPr kumimoji="1" lang="zh-CN" altLang="en-US" sz="1100" b="1" dirty="0">
                <a:latin typeface="微软雅黑" panose="020B0503020204020204" pitchFamily="34" charset="-122"/>
                <a:ea typeface="微软雅黑" panose="020B0503020204020204" pitchFamily="34" charset="-122"/>
                <a:cs typeface="メイリオ" panose="020B0604030504040204" pitchFamily="50" charset="-128"/>
              </a:rPr>
              <a:t>车载充电器</a:t>
            </a:r>
            <a:endParaRPr kumimoji="1" lang="ja-JP" altLang="en-US" sz="1100" b="1" dirty="0">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29" name="Picture 3" descr="\\200.1.11.177\ipmprj (g)\02_グループ\08_商品企画\31_プレゼン材料\素材\パワーデバイス\af9920047891o.jpg">
            <a:extLst>
              <a:ext uri="{FF2B5EF4-FFF2-40B4-BE49-F238E27FC236}">
                <a16:creationId xmlns:a16="http://schemas.microsoft.com/office/drawing/2014/main" id="{6798C4F2-F500-4F91-9D90-2813BF99E13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607668" y="1581026"/>
            <a:ext cx="1033765" cy="77238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a:extLst>
              <a:ext uri="{FF2B5EF4-FFF2-40B4-BE49-F238E27FC236}">
                <a16:creationId xmlns:a16="http://schemas.microsoft.com/office/drawing/2014/main" id="{F7172103-4969-4C83-96BA-DB3C867048A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931174" y="1810061"/>
            <a:ext cx="1044463" cy="78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4" descr="C:\Documents and Settings\Administrator\デスクトップ\rhomnyukou621_fix\rhomnyukou621\RF螳溽判蜒十aflo_OBMB017080.jpg">
            <a:extLst>
              <a:ext uri="{FF2B5EF4-FFF2-40B4-BE49-F238E27FC236}">
                <a16:creationId xmlns:a16="http://schemas.microsoft.com/office/drawing/2014/main" id="{6F0AD205-FB4A-400A-B4FB-07AE55AA5AE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65014" y="2035849"/>
            <a:ext cx="1044463" cy="7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id="{17453BDA-16C1-47F1-A22F-6F52982564BB}"/>
              </a:ext>
            </a:extLst>
          </p:cNvPr>
          <p:cNvSpPr/>
          <p:nvPr/>
        </p:nvSpPr>
        <p:spPr>
          <a:xfrm>
            <a:off x="452199" y="3861027"/>
            <a:ext cx="3577485" cy="540000"/>
          </a:xfrm>
          <a:prstGeom prst="rect">
            <a:avLst/>
          </a:prstGeom>
          <a:solidFill>
            <a:srgbClr val="BCD0E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zh-CN" altLang="en-US" sz="20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车载充电器</a:t>
            </a:r>
            <a:endParaRPr kumimoji="1" lang="ja-JP" altLang="en-US" sz="20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3" name="正方形/長方形 22">
            <a:extLst>
              <a:ext uri="{FF2B5EF4-FFF2-40B4-BE49-F238E27FC236}">
                <a16:creationId xmlns:a16="http://schemas.microsoft.com/office/drawing/2014/main" id="{A3AA53E9-5035-4777-ADBE-A803BAE56F1A}"/>
              </a:ext>
            </a:extLst>
          </p:cNvPr>
          <p:cNvSpPr/>
          <p:nvPr/>
        </p:nvSpPr>
        <p:spPr>
          <a:xfrm>
            <a:off x="429685" y="3842739"/>
            <a:ext cx="3600000" cy="2376264"/>
          </a:xfrm>
          <a:prstGeom prst="rect">
            <a:avLst/>
          </a:prstGeom>
          <a:noFill/>
          <a:ln w="38100">
            <a:solidFill>
              <a:srgbClr val="008C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5" name="正方形/長方形 24">
            <a:extLst>
              <a:ext uri="{FF2B5EF4-FFF2-40B4-BE49-F238E27FC236}">
                <a16:creationId xmlns:a16="http://schemas.microsoft.com/office/drawing/2014/main" id="{1FE721F3-AEA8-49F5-A7BB-FC6301CADF3A}"/>
              </a:ext>
            </a:extLst>
          </p:cNvPr>
          <p:cNvSpPr/>
          <p:nvPr/>
        </p:nvSpPr>
        <p:spPr>
          <a:xfrm>
            <a:off x="4247783" y="3861027"/>
            <a:ext cx="3577485" cy="540000"/>
          </a:xfrm>
          <a:prstGeom prst="rect">
            <a:avLst/>
          </a:prstGeom>
          <a:solidFill>
            <a:srgbClr val="BBEAD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zh-CN" altLang="en-US" sz="20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光伏逆变器</a:t>
            </a:r>
            <a:endParaRPr kumimoji="1" lang="ja-JP" altLang="en-US" sz="20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6" name="正方形/長方形 25">
            <a:extLst>
              <a:ext uri="{FF2B5EF4-FFF2-40B4-BE49-F238E27FC236}">
                <a16:creationId xmlns:a16="http://schemas.microsoft.com/office/drawing/2014/main" id="{63359ECF-4C23-4DA1-9918-E809E7394EBE}"/>
              </a:ext>
            </a:extLst>
          </p:cNvPr>
          <p:cNvSpPr/>
          <p:nvPr/>
        </p:nvSpPr>
        <p:spPr>
          <a:xfrm>
            <a:off x="4225269" y="3842739"/>
            <a:ext cx="3600000" cy="2376264"/>
          </a:xfrm>
          <a:prstGeom prst="rect">
            <a:avLst/>
          </a:prstGeom>
          <a:noFill/>
          <a:ln w="38100">
            <a:solidFill>
              <a:srgbClr val="00D17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CFEE8AC5-42CA-40D1-BE8C-4B1BD00FD225}"/>
              </a:ext>
            </a:extLst>
          </p:cNvPr>
          <p:cNvSpPr txBox="1"/>
          <p:nvPr/>
        </p:nvSpPr>
        <p:spPr>
          <a:xfrm>
            <a:off x="4505846" y="5821643"/>
            <a:ext cx="676788"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Boost</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2" name="テキスト ボックス 31">
            <a:extLst>
              <a:ext uri="{FF2B5EF4-FFF2-40B4-BE49-F238E27FC236}">
                <a16:creationId xmlns:a16="http://schemas.microsoft.com/office/drawing/2014/main" id="{96FDD3F5-94CF-49A7-8074-530561AC5316}"/>
              </a:ext>
            </a:extLst>
          </p:cNvPr>
          <p:cNvSpPr txBox="1"/>
          <p:nvPr/>
        </p:nvSpPr>
        <p:spPr>
          <a:xfrm>
            <a:off x="5719717" y="5821643"/>
            <a:ext cx="1876283"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Full-Bridge Inverter</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4" name="正方形/長方形 33">
            <a:extLst>
              <a:ext uri="{FF2B5EF4-FFF2-40B4-BE49-F238E27FC236}">
                <a16:creationId xmlns:a16="http://schemas.microsoft.com/office/drawing/2014/main" id="{AAF1E04A-E74D-4202-BCE1-4BE096CC26C9}"/>
              </a:ext>
            </a:extLst>
          </p:cNvPr>
          <p:cNvSpPr/>
          <p:nvPr/>
        </p:nvSpPr>
        <p:spPr>
          <a:xfrm>
            <a:off x="8060142" y="3856088"/>
            <a:ext cx="3586629" cy="540000"/>
          </a:xfrm>
          <a:prstGeom prst="rect">
            <a:avLst/>
          </a:prstGeom>
          <a:solidFill>
            <a:srgbClr val="FBDB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lang="zh-CN" altLang="en-US" sz="20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电源</a:t>
            </a:r>
            <a:endParaRPr lang="ja-JP" altLang="en-US" sz="20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5" name="正方形/長方形 34">
            <a:extLst>
              <a:ext uri="{FF2B5EF4-FFF2-40B4-BE49-F238E27FC236}">
                <a16:creationId xmlns:a16="http://schemas.microsoft.com/office/drawing/2014/main" id="{4EB10FA3-C662-40AE-B35F-8DE0DDAF8177}"/>
              </a:ext>
            </a:extLst>
          </p:cNvPr>
          <p:cNvSpPr/>
          <p:nvPr/>
        </p:nvSpPr>
        <p:spPr>
          <a:xfrm>
            <a:off x="8046772" y="3837800"/>
            <a:ext cx="3600000" cy="2376264"/>
          </a:xfrm>
          <a:prstGeom prst="rect">
            <a:avLst/>
          </a:prstGeom>
          <a:noFill/>
          <a:ln w="38100">
            <a:solidFill>
              <a:srgbClr val="F7AC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6" name="テキスト ボックス 35">
            <a:extLst>
              <a:ext uri="{FF2B5EF4-FFF2-40B4-BE49-F238E27FC236}">
                <a16:creationId xmlns:a16="http://schemas.microsoft.com/office/drawing/2014/main" id="{B7209033-3BD6-42E3-8AC4-A1B6A502F989}"/>
              </a:ext>
            </a:extLst>
          </p:cNvPr>
          <p:cNvSpPr txBox="1"/>
          <p:nvPr/>
        </p:nvSpPr>
        <p:spPr>
          <a:xfrm>
            <a:off x="8406446" y="5782086"/>
            <a:ext cx="1559017"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Totem-Pole PFC</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5B09D7D7-96E7-47DE-A14E-782B0E1EBC32}"/>
              </a:ext>
            </a:extLst>
          </p:cNvPr>
          <p:cNvSpPr txBox="1"/>
          <p:nvPr/>
        </p:nvSpPr>
        <p:spPr>
          <a:xfrm>
            <a:off x="10436214" y="5811710"/>
            <a:ext cx="481414"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LLC</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5E15D4C7-4806-441B-84D9-8E7A58FC42C1}"/>
              </a:ext>
            </a:extLst>
          </p:cNvPr>
          <p:cNvSpPr txBox="1"/>
          <p:nvPr/>
        </p:nvSpPr>
        <p:spPr>
          <a:xfrm>
            <a:off x="509636" y="5787151"/>
            <a:ext cx="1559017" cy="469359"/>
          </a:xfrm>
          <a:prstGeom prst="rect">
            <a:avLst/>
          </a:prstGeom>
          <a:noFill/>
        </p:spPr>
        <p:txBody>
          <a:bodyPr wrap="none" rtlCol="0">
            <a:spAutoFit/>
          </a:bodyPr>
          <a:lstStyle/>
          <a:p>
            <a:pPr algn="ct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Totem-Pole PFC</a:t>
            </a:r>
            <a:b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zh-CN"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同步整流</a:t>
            </a:r>
            <a:r>
              <a:rPr kumimoji="1" lang="en-US" altLang="ja-JP"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05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9" name="テキスト ボックス 38">
            <a:extLst>
              <a:ext uri="{FF2B5EF4-FFF2-40B4-BE49-F238E27FC236}">
                <a16:creationId xmlns:a16="http://schemas.microsoft.com/office/drawing/2014/main" id="{4722CDD9-7434-45F2-8E1A-19271F34FAFA}"/>
              </a:ext>
            </a:extLst>
          </p:cNvPr>
          <p:cNvSpPr txBox="1"/>
          <p:nvPr/>
        </p:nvSpPr>
        <p:spPr>
          <a:xfrm>
            <a:off x="2359532" y="5800253"/>
            <a:ext cx="693010" cy="307777"/>
          </a:xfrm>
          <a:prstGeom prst="rect">
            <a:avLst/>
          </a:prstGeom>
          <a:noFill/>
        </p:spPr>
        <p:txBody>
          <a:bodyPr wrap="none" rtlCol="0">
            <a:spAutoFit/>
          </a:bodyPr>
          <a:lstStyle/>
          <a:p>
            <a:pPr>
              <a:spcBef>
                <a:spcPts val="400"/>
              </a:spcBef>
            </a:pPr>
            <a:r>
              <a:rPr kumimoji="1"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CLLLC</a:t>
            </a:r>
            <a:endParaRPr kumimoji="1"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20" name="図 19">
            <a:extLst>
              <a:ext uri="{FF2B5EF4-FFF2-40B4-BE49-F238E27FC236}">
                <a16:creationId xmlns:a16="http://schemas.microsoft.com/office/drawing/2014/main" id="{107534E4-6947-4B64-935B-5C504F97447C}"/>
              </a:ext>
            </a:extLst>
          </p:cNvPr>
          <p:cNvPicPr>
            <a:picLocks noChangeAspect="1"/>
          </p:cNvPicPr>
          <p:nvPr/>
        </p:nvPicPr>
        <p:blipFill>
          <a:blip r:embed="rId7"/>
          <a:stretch>
            <a:fillRect/>
          </a:stretch>
        </p:blipFill>
        <p:spPr>
          <a:xfrm>
            <a:off x="5376734" y="2517004"/>
            <a:ext cx="540000" cy="540000"/>
          </a:xfrm>
          <a:prstGeom prst="rect">
            <a:avLst/>
          </a:prstGeom>
          <a:solidFill>
            <a:schemeClr val="bg1"/>
          </a:solidFill>
        </p:spPr>
      </p:pic>
      <p:sp>
        <p:nvSpPr>
          <p:cNvPr id="21" name="テキスト ボックス 20">
            <a:extLst>
              <a:ext uri="{FF2B5EF4-FFF2-40B4-BE49-F238E27FC236}">
                <a16:creationId xmlns:a16="http://schemas.microsoft.com/office/drawing/2014/main" id="{29F5017D-28C8-4957-AFB1-5D1B5D2C24FD}"/>
              </a:ext>
            </a:extLst>
          </p:cNvPr>
          <p:cNvSpPr txBox="1"/>
          <p:nvPr/>
        </p:nvSpPr>
        <p:spPr>
          <a:xfrm>
            <a:off x="5022396" y="3012061"/>
            <a:ext cx="1248675" cy="307777"/>
          </a:xfrm>
          <a:prstGeom prst="rect">
            <a:avLst/>
          </a:prstGeom>
          <a:noFill/>
        </p:spPr>
        <p:txBody>
          <a:bodyPr wrap="none" rtlCol="0">
            <a:spAutoFit/>
          </a:bodyPr>
          <a:lstStyle/>
          <a:p>
            <a:pPr>
              <a:spcBef>
                <a:spcPts val="400"/>
              </a:spcBef>
            </a:pPr>
            <a:r>
              <a:rPr kumimoji="1" lang="en-US" altLang="ja-JP"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SiC MOSFET</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40" name="図 39">
            <a:extLst>
              <a:ext uri="{FF2B5EF4-FFF2-40B4-BE49-F238E27FC236}">
                <a16:creationId xmlns:a16="http://schemas.microsoft.com/office/drawing/2014/main" id="{BAB309F7-BE47-45FD-AE98-0CC7605FBA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5269" y="4560717"/>
            <a:ext cx="3420000" cy="1135385"/>
          </a:xfrm>
          <a:prstGeom prst="rect">
            <a:avLst/>
          </a:prstGeom>
        </p:spPr>
      </p:pic>
      <p:pic>
        <p:nvPicPr>
          <p:cNvPr id="42" name="図 41">
            <a:extLst>
              <a:ext uri="{FF2B5EF4-FFF2-40B4-BE49-F238E27FC236}">
                <a16:creationId xmlns:a16="http://schemas.microsoft.com/office/drawing/2014/main" id="{6F3F184F-657C-4EBF-A166-7969ECAB0D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8294" y="4414129"/>
            <a:ext cx="3420000" cy="1439562"/>
          </a:xfrm>
          <a:prstGeom prst="rect">
            <a:avLst/>
          </a:prstGeom>
        </p:spPr>
      </p:pic>
    </p:spTree>
    <p:extLst>
      <p:ext uri="{BB962C8B-B14F-4D97-AF65-F5344CB8AC3E}">
        <p14:creationId xmlns:p14="http://schemas.microsoft.com/office/powerpoint/2010/main" val="4078216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正方形/長方形 70">
            <a:extLst>
              <a:ext uri="{FF2B5EF4-FFF2-40B4-BE49-F238E27FC236}">
                <a16:creationId xmlns:a16="http://schemas.microsoft.com/office/drawing/2014/main" id="{E146CE02-CF3B-4466-AEB0-49F8AA886366}"/>
              </a:ext>
            </a:extLst>
          </p:cNvPr>
          <p:cNvSpPr/>
          <p:nvPr/>
        </p:nvSpPr>
        <p:spPr>
          <a:xfrm>
            <a:off x="10282120" y="2750860"/>
            <a:ext cx="1299492" cy="3036489"/>
          </a:xfrm>
          <a:prstGeom prst="rect">
            <a:avLst/>
          </a:prstGeom>
          <a:solidFill>
            <a:srgbClr val="FFC4CA">
              <a:alpha val="3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2" name="図 1">
            <a:extLst>
              <a:ext uri="{FF2B5EF4-FFF2-40B4-BE49-F238E27FC236}">
                <a16:creationId xmlns:a16="http://schemas.microsoft.com/office/drawing/2014/main" id="{E82B1FB5-37FC-44CC-84A6-DADCA6067994}"/>
              </a:ext>
            </a:extLst>
          </p:cNvPr>
          <p:cNvPicPr>
            <a:picLocks noChangeAspect="1"/>
          </p:cNvPicPr>
          <p:nvPr/>
        </p:nvPicPr>
        <p:blipFill>
          <a:blip r:embed="rId2"/>
          <a:stretch>
            <a:fillRect/>
          </a:stretch>
        </p:blipFill>
        <p:spPr>
          <a:xfrm>
            <a:off x="6020897" y="2602872"/>
            <a:ext cx="5751576" cy="3337560"/>
          </a:xfrm>
          <a:prstGeom prst="rect">
            <a:avLst/>
          </a:prstGeom>
        </p:spPr>
      </p:pic>
      <p:sp>
        <p:nvSpPr>
          <p:cNvPr id="12" name="正方形/長方形 11">
            <a:extLst>
              <a:ext uri="{FF2B5EF4-FFF2-40B4-BE49-F238E27FC236}">
                <a16:creationId xmlns:a16="http://schemas.microsoft.com/office/drawing/2014/main" id="{7BC8D6D1-221C-403A-9DB2-05D647B13C47}"/>
              </a:ext>
            </a:extLst>
          </p:cNvPr>
          <p:cNvSpPr/>
          <p:nvPr/>
        </p:nvSpPr>
        <p:spPr>
          <a:xfrm>
            <a:off x="827360" y="2577835"/>
            <a:ext cx="4320000" cy="216000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 name="正方形/長方形 4">
            <a:extLst>
              <a:ext uri="{FF2B5EF4-FFF2-40B4-BE49-F238E27FC236}">
                <a16:creationId xmlns:a16="http://schemas.microsoft.com/office/drawing/2014/main" id="{9CE87859-3139-412D-919A-7F1555E88363}"/>
              </a:ext>
            </a:extLst>
          </p:cNvPr>
          <p:cNvSpPr/>
          <p:nvPr/>
        </p:nvSpPr>
        <p:spPr>
          <a:xfrm>
            <a:off x="640657" y="1750372"/>
            <a:ext cx="180000" cy="336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6" name="直線コネクタ 5">
            <a:extLst>
              <a:ext uri="{FF2B5EF4-FFF2-40B4-BE49-F238E27FC236}">
                <a16:creationId xmlns:a16="http://schemas.microsoft.com/office/drawing/2014/main" id="{E33B5580-7C21-4577-BDAC-314513AF89CD}"/>
              </a:ext>
            </a:extLst>
          </p:cNvPr>
          <p:cNvCxnSpPr>
            <a:cxnSpLocks/>
          </p:cNvCxnSpPr>
          <p:nvPr/>
        </p:nvCxnSpPr>
        <p:spPr>
          <a:xfrm>
            <a:off x="647228" y="2068500"/>
            <a:ext cx="3240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F44B225-3522-4D89-93C5-59E406915D6E}"/>
              </a:ext>
            </a:extLst>
          </p:cNvPr>
          <p:cNvSpPr txBox="1"/>
          <p:nvPr/>
        </p:nvSpPr>
        <p:spPr>
          <a:xfrm>
            <a:off x="833764" y="1643744"/>
            <a:ext cx="1007007" cy="420564"/>
          </a:xfrm>
          <a:prstGeom prst="rect">
            <a:avLst/>
          </a:prstGeom>
          <a:noFill/>
        </p:spPr>
        <p:txBody>
          <a:bodyPr wrap="none" rtlCol="0" anchor="b">
            <a:spAutoFit/>
          </a:bodyPr>
          <a:lstStyle/>
          <a:p>
            <a:pPr>
              <a:spcBef>
                <a:spcPts val="400"/>
              </a:spcBef>
            </a:pPr>
            <a:r>
              <a:rPr lang="zh-CN" altLang="en-US" sz="2133" b="1" dirty="0">
                <a:latin typeface="微软雅黑" panose="020B0503020204020204" pitchFamily="34" charset="-122"/>
                <a:ea typeface="微软雅黑" panose="020B0503020204020204" pitchFamily="34" charset="-122"/>
                <a:cs typeface="メイリオ" panose="020B0604030504040204" pitchFamily="50" charset="-128"/>
              </a:rPr>
              <a:t>电路图</a:t>
            </a:r>
            <a:endParaRPr lang="ja-JP" altLang="en-US" sz="16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0" name="正方形/長方形 39">
            <a:extLst>
              <a:ext uri="{FF2B5EF4-FFF2-40B4-BE49-F238E27FC236}">
                <a16:creationId xmlns:a16="http://schemas.microsoft.com/office/drawing/2014/main" id="{36ABFADD-73FA-4A3A-BD59-E139A1127F29}"/>
              </a:ext>
            </a:extLst>
          </p:cNvPr>
          <p:cNvSpPr/>
          <p:nvPr/>
        </p:nvSpPr>
        <p:spPr>
          <a:xfrm>
            <a:off x="6080423" y="1759897"/>
            <a:ext cx="180000" cy="336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41" name="直線コネクタ 40">
            <a:extLst>
              <a:ext uri="{FF2B5EF4-FFF2-40B4-BE49-F238E27FC236}">
                <a16:creationId xmlns:a16="http://schemas.microsoft.com/office/drawing/2014/main" id="{FB4D992B-BAED-4339-8C03-185F9635AD1C}"/>
              </a:ext>
            </a:extLst>
          </p:cNvPr>
          <p:cNvCxnSpPr>
            <a:cxnSpLocks/>
          </p:cNvCxnSpPr>
          <p:nvPr/>
        </p:nvCxnSpPr>
        <p:spPr>
          <a:xfrm>
            <a:off x="6086188" y="2076941"/>
            <a:ext cx="445422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046EFC0E-DB21-43FB-8FD9-8756472EFBB1}"/>
              </a:ext>
            </a:extLst>
          </p:cNvPr>
          <p:cNvSpPr txBox="1"/>
          <p:nvPr/>
        </p:nvSpPr>
        <p:spPr>
          <a:xfrm>
            <a:off x="6259157" y="1667696"/>
            <a:ext cx="1829347" cy="420564"/>
          </a:xfrm>
          <a:prstGeom prst="rect">
            <a:avLst/>
          </a:prstGeom>
          <a:noFill/>
        </p:spPr>
        <p:txBody>
          <a:bodyPr wrap="none" rtlCol="0" anchor="b">
            <a:spAutoFit/>
          </a:bodyPr>
          <a:lstStyle/>
          <a:p>
            <a:pPr>
              <a:spcBef>
                <a:spcPts val="400"/>
              </a:spcBef>
            </a:pPr>
            <a:r>
              <a:rPr lang="zh-CN" altLang="en-US" sz="2133" b="1" dirty="0">
                <a:latin typeface="微软雅黑" panose="020B0503020204020204" pitchFamily="34" charset="-122"/>
                <a:ea typeface="微软雅黑" panose="020B0503020204020204" pitchFamily="34" charset="-122"/>
                <a:cs typeface="メイリオ" panose="020B0604030504040204" pitchFamily="50" charset="-128"/>
              </a:rPr>
              <a:t>器件损耗比较</a:t>
            </a:r>
            <a:endParaRPr lang="ja-JP" altLang="en-US" sz="2133"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867FA76C-5685-4B98-8D49-E348C5CA453E}"/>
              </a:ext>
            </a:extLst>
          </p:cNvPr>
          <p:cNvSpPr txBox="1"/>
          <p:nvPr/>
        </p:nvSpPr>
        <p:spPr>
          <a:xfrm>
            <a:off x="8670014" y="2102408"/>
            <a:ext cx="3048720" cy="461665"/>
          </a:xfrm>
          <a:prstGeom prst="rect">
            <a:avLst/>
          </a:prstGeom>
          <a:noFill/>
        </p:spPr>
        <p:txBody>
          <a:bodyPr wrap="non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IN</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:220Vac, V</a:t>
            </a:r>
            <a:r>
              <a:rPr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OUT</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:400V, P</a:t>
            </a:r>
            <a:r>
              <a:rPr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OUT</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:6kW</a:t>
            </a:r>
            <a:b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Tj:75</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 F</a:t>
            </a:r>
            <a:r>
              <a:rPr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:50kHz(PFC), 100kHz(CLLLC)</a:t>
            </a:r>
            <a:endParaRPr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3" name="コンテンツ プレースホルダー 2">
            <a:extLst>
              <a:ext uri="{FF2B5EF4-FFF2-40B4-BE49-F238E27FC236}">
                <a16:creationId xmlns:a16="http://schemas.microsoft.com/office/drawing/2014/main" id="{11246026-D707-4563-992A-FDDF8839CEF1}"/>
              </a:ext>
            </a:extLst>
          </p:cNvPr>
          <p:cNvSpPr txBox="1">
            <a:spLocks/>
          </p:cNvSpPr>
          <p:nvPr/>
        </p:nvSpPr>
        <p:spPr bwMode="auto">
          <a:xfrm>
            <a:off x="480309" y="797803"/>
            <a:ext cx="88667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r>
              <a:rPr lang="zh-CN" altLang="en-US" b="1" kern="0" dirty="0">
                <a:solidFill>
                  <a:srgbClr val="0070C0"/>
                </a:solidFill>
                <a:latin typeface="微软雅黑" panose="020B0503020204020204" pitchFamily="34" charset="-122"/>
                <a:ea typeface="微软雅黑" panose="020B0503020204020204" pitchFamily="34" charset="-122"/>
              </a:rPr>
              <a:t>对于小型、轻量化的需求，有高速开关优势的</a:t>
            </a:r>
            <a:r>
              <a:rPr lang="en-US" altLang="ja-JP" b="1" kern="0" dirty="0">
                <a:solidFill>
                  <a:srgbClr val="0070C0"/>
                </a:solidFill>
                <a:latin typeface="微软雅黑" panose="020B0503020204020204" pitchFamily="34" charset="-122"/>
                <a:ea typeface="微软雅黑" panose="020B0503020204020204" pitchFamily="34" charset="-122"/>
              </a:rPr>
              <a:t>SiC MOS</a:t>
            </a:r>
            <a:r>
              <a:rPr lang="zh-CN" altLang="en-US" b="1" kern="0" dirty="0">
                <a:solidFill>
                  <a:srgbClr val="0070C0"/>
                </a:solidFill>
                <a:latin typeface="微软雅黑" panose="020B0503020204020204" pitchFamily="34" charset="-122"/>
                <a:ea typeface="微软雅黑" panose="020B0503020204020204" pitchFamily="34" charset="-122"/>
              </a:rPr>
              <a:t>最适合</a:t>
            </a:r>
            <a:endParaRPr lang="en-US" altLang="ja-JP" b="1" kern="0" dirty="0">
              <a:solidFill>
                <a:srgbClr val="0070C0"/>
              </a:solidFill>
              <a:latin typeface="微软雅黑" panose="020B0503020204020204" pitchFamily="34" charset="-122"/>
              <a:ea typeface="微软雅黑" panose="020B0503020204020204" pitchFamily="34" charset="-122"/>
            </a:endParaRPr>
          </a:p>
        </p:txBody>
      </p:sp>
      <p:sp>
        <p:nvSpPr>
          <p:cNvPr id="4" name="タイトル 3">
            <a:extLst>
              <a:ext uri="{FF2B5EF4-FFF2-40B4-BE49-F238E27FC236}">
                <a16:creationId xmlns:a16="http://schemas.microsoft.com/office/drawing/2014/main" id="{7562FA1D-75E8-4D30-AB0F-4798C901EDD2}"/>
              </a:ext>
            </a:extLst>
          </p:cNvPr>
          <p:cNvSpPr>
            <a:spLocks noGrp="1"/>
          </p:cNvSpPr>
          <p:nvPr>
            <p:ph type="title"/>
          </p:nvPr>
        </p:nvSpPr>
        <p:spPr>
          <a:xfrm>
            <a:off x="335360" y="223660"/>
            <a:ext cx="10801200" cy="468168"/>
          </a:xfrm>
        </p:spPr>
        <p:txBody>
          <a:bodyPr/>
          <a:lstStyle/>
          <a:p>
            <a:r>
              <a:rPr lang="en-US" altLang="ja-JP"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车载充电器</a:t>
            </a:r>
            <a:r>
              <a:rPr lang="en-US" altLang="ja-JP" dirty="0">
                <a:latin typeface="微软雅黑" panose="020B0503020204020204" pitchFamily="34" charset="-122"/>
                <a:ea typeface="微软雅黑" panose="020B0503020204020204" pitchFamily="34" charset="-122"/>
              </a:rPr>
              <a:t>”</a:t>
            </a:r>
            <a:r>
              <a:rPr lang="ja-JP" altLang="en-US" dirty="0">
                <a:latin typeface="微软雅黑" panose="020B0503020204020204" pitchFamily="34" charset="-122"/>
                <a:ea typeface="微软雅黑" panose="020B0503020204020204" pitchFamily="34" charset="-122"/>
              </a:rPr>
              <a:t>　</a:t>
            </a:r>
            <a:r>
              <a:rPr lang="en-US" altLang="ja-JP" dirty="0">
                <a:latin typeface="微软雅黑" panose="020B0503020204020204" pitchFamily="34" charset="-122"/>
                <a:ea typeface="微软雅黑" panose="020B0503020204020204" pitchFamily="34" charset="-122"/>
              </a:rPr>
              <a:t>SiC MOSFET</a:t>
            </a:r>
            <a:r>
              <a:rPr lang="ja-JP" altLang="en-US" dirty="0">
                <a:latin typeface="微软雅黑" panose="020B0503020204020204" pitchFamily="34" charset="-122"/>
                <a:ea typeface="微软雅黑" panose="020B0503020204020204" pitchFamily="34" charset="-122"/>
              </a:rPr>
              <a:t>的替代提案</a:t>
            </a:r>
            <a:endParaRPr kumimoji="1" lang="ja-JP" altLang="en-US" dirty="0">
              <a:latin typeface="微软雅黑" panose="020B0503020204020204" pitchFamily="34" charset="-122"/>
              <a:ea typeface="微软雅黑" panose="020B0503020204020204" pitchFamily="34" charset="-122"/>
            </a:endParaRPr>
          </a:p>
        </p:txBody>
      </p:sp>
      <p:sp>
        <p:nvSpPr>
          <p:cNvPr id="48" name="テキスト ボックス 47">
            <a:extLst>
              <a:ext uri="{FF2B5EF4-FFF2-40B4-BE49-F238E27FC236}">
                <a16:creationId xmlns:a16="http://schemas.microsoft.com/office/drawing/2014/main" id="{79DA247D-5DA5-4389-96E8-FFB774366F10}"/>
              </a:ext>
            </a:extLst>
          </p:cNvPr>
          <p:cNvSpPr txBox="1"/>
          <p:nvPr/>
        </p:nvSpPr>
        <p:spPr>
          <a:xfrm>
            <a:off x="2275069" y="2173621"/>
            <a:ext cx="1547218" cy="307777"/>
          </a:xfrm>
          <a:prstGeom prst="rect">
            <a:avLst/>
          </a:prstGeom>
          <a:solidFill>
            <a:schemeClr val="bg1">
              <a:lumMod val="95000"/>
            </a:schemeClr>
          </a:solidFill>
        </p:spPr>
        <p:txBody>
          <a:bodyPr wrap="none" rtlCol="0">
            <a:spAutoFit/>
          </a:bodyPr>
          <a:lstStyle/>
          <a:p>
            <a:pPr>
              <a:spcBef>
                <a:spcPts val="400"/>
              </a:spcBef>
            </a:pPr>
            <a:r>
              <a:rPr kumimoji="1"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6kW </a:t>
            </a:r>
            <a:r>
              <a:rPr kumimoji="1" lang="zh-CN"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车载充电器</a:t>
            </a:r>
            <a:endParaRPr kumimoji="1" lang="ja-JP"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D19C28EE-098E-476A-88D8-F152F171A62E}"/>
              </a:ext>
            </a:extLst>
          </p:cNvPr>
          <p:cNvSpPr txBox="1"/>
          <p:nvPr/>
        </p:nvSpPr>
        <p:spPr>
          <a:xfrm>
            <a:off x="6786570" y="5787349"/>
            <a:ext cx="736099" cy="369332"/>
          </a:xfrm>
          <a:prstGeom prst="rect">
            <a:avLst/>
          </a:prstGeom>
          <a:noFill/>
        </p:spPr>
        <p:txBody>
          <a:bodyPr wrap="none" rtlCol="0">
            <a:spAutoFit/>
          </a:bodyPr>
          <a:lstStyle/>
          <a:p>
            <a:pPr>
              <a:spcBef>
                <a:spcPts val="400"/>
              </a:spcBef>
            </a:pPr>
            <a:r>
              <a:rPr kumimoji="1" lang="en-US" altLang="ja-JP"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IGBT</a:t>
            </a:r>
            <a:endParaRPr kumimoji="1" lang="ja-JP" altLang="en-US"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5" name="テキスト ボックス 44">
            <a:extLst>
              <a:ext uri="{FF2B5EF4-FFF2-40B4-BE49-F238E27FC236}">
                <a16:creationId xmlns:a16="http://schemas.microsoft.com/office/drawing/2014/main" id="{FEEC4A6A-3B92-4E46-9A2A-8F541331023B}"/>
              </a:ext>
            </a:extLst>
          </p:cNvPr>
          <p:cNvSpPr txBox="1"/>
          <p:nvPr/>
        </p:nvSpPr>
        <p:spPr>
          <a:xfrm>
            <a:off x="7984112" y="5739724"/>
            <a:ext cx="982128" cy="646331"/>
          </a:xfrm>
          <a:prstGeom prst="rect">
            <a:avLst/>
          </a:prstGeom>
          <a:noFill/>
        </p:spPr>
        <p:txBody>
          <a:bodyPr wrap="none" rtlCol="0">
            <a:spAutoFit/>
          </a:bodyPr>
          <a:lstStyle/>
          <a:p>
            <a:pPr>
              <a:spcBef>
                <a:spcPts val="400"/>
              </a:spcBef>
            </a:pPr>
            <a:r>
              <a:rPr lang="en-US" altLang="ja-JP" sz="18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Hybrid</a:t>
            </a:r>
            <a:br>
              <a:rPr lang="en-US" altLang="ja-JP" sz="18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8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-IGBT</a:t>
            </a:r>
            <a:endParaRPr kumimoji="1" lang="ja-JP" altLang="en-US" sz="18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5DA46032-2ED9-49D2-A8A7-82C922C3C3F6}"/>
              </a:ext>
            </a:extLst>
          </p:cNvPr>
          <p:cNvSpPr txBox="1"/>
          <p:nvPr/>
        </p:nvSpPr>
        <p:spPr>
          <a:xfrm>
            <a:off x="9161700" y="5739724"/>
            <a:ext cx="1099981" cy="369332"/>
          </a:xfrm>
          <a:prstGeom prst="rect">
            <a:avLst/>
          </a:prstGeom>
          <a:noFill/>
        </p:spPr>
        <p:txBody>
          <a:bodyPr wrap="none" rtlCol="0">
            <a:spAutoFit/>
          </a:bodyPr>
          <a:lstStyle/>
          <a:p>
            <a:pPr>
              <a:spcBef>
                <a:spcPts val="400"/>
              </a:spcBef>
            </a:pPr>
            <a:r>
              <a:rPr kumimoji="1" lang="en-US" altLang="ja-JP" sz="18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SJ-MOS</a:t>
            </a:r>
            <a:endParaRPr kumimoji="1" lang="ja-JP" altLang="en-US" sz="18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391E73CC-A344-45E9-BCC7-8D1D9031F7CC}"/>
              </a:ext>
            </a:extLst>
          </p:cNvPr>
          <p:cNvSpPr txBox="1"/>
          <p:nvPr/>
        </p:nvSpPr>
        <p:spPr>
          <a:xfrm>
            <a:off x="10406974" y="5716736"/>
            <a:ext cx="1196161" cy="369332"/>
          </a:xfrm>
          <a:prstGeom prst="rect">
            <a:avLst/>
          </a:prstGeom>
          <a:noFill/>
        </p:spPr>
        <p:txBody>
          <a:bodyPr wrap="none" rtlCol="0">
            <a:spAutoFit/>
          </a:bodyPr>
          <a:lstStyle/>
          <a:p>
            <a:pPr>
              <a:spcBef>
                <a:spcPts val="400"/>
              </a:spcBef>
            </a:pPr>
            <a:r>
              <a:rPr kumimoji="1" lang="en-US" altLang="ja-JP" sz="18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SiC MOS</a:t>
            </a:r>
            <a:endParaRPr kumimoji="1" lang="ja-JP" altLang="en-US" sz="18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2" name="テキスト ボックス 51">
            <a:extLst>
              <a:ext uri="{FF2B5EF4-FFF2-40B4-BE49-F238E27FC236}">
                <a16:creationId xmlns:a16="http://schemas.microsoft.com/office/drawing/2014/main" id="{FB1ACBA7-9EB4-4C17-BCFF-C4C8AB79DC55}"/>
              </a:ext>
            </a:extLst>
          </p:cNvPr>
          <p:cNvSpPr txBox="1"/>
          <p:nvPr/>
        </p:nvSpPr>
        <p:spPr>
          <a:xfrm>
            <a:off x="6901008" y="5340494"/>
            <a:ext cx="695319" cy="461665"/>
          </a:xfrm>
          <a:prstGeom prst="rect">
            <a:avLst/>
          </a:prstGeom>
          <a:noFill/>
        </p:spPr>
        <p:txBody>
          <a:bodyPr wrap="none" rtlCol="0">
            <a:spAutoFit/>
          </a:bodyPr>
          <a:lstStyle/>
          <a:p>
            <a:pP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M9 to </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M12</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3" name="テキスト ボックス 52">
            <a:extLst>
              <a:ext uri="{FF2B5EF4-FFF2-40B4-BE49-F238E27FC236}">
                <a16:creationId xmlns:a16="http://schemas.microsoft.com/office/drawing/2014/main" id="{5AD735BB-CF85-4FD7-B73D-2DBDFE803462}"/>
              </a:ext>
            </a:extLst>
          </p:cNvPr>
          <p:cNvSpPr txBox="1"/>
          <p:nvPr/>
        </p:nvSpPr>
        <p:spPr>
          <a:xfrm>
            <a:off x="6805974" y="3620832"/>
            <a:ext cx="734496" cy="276999"/>
          </a:xfrm>
          <a:prstGeom prst="rect">
            <a:avLst/>
          </a:prstGeom>
          <a:noFill/>
        </p:spPr>
        <p:txBody>
          <a:bodyPr wrap="none" rtlCol="0">
            <a:spAutoFit/>
          </a:bodyPr>
          <a:lstStyle/>
          <a:p>
            <a:pPr algn="ct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M1,M2</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 name="テキスト ボックス 17">
            <a:extLst>
              <a:ext uri="{FF2B5EF4-FFF2-40B4-BE49-F238E27FC236}">
                <a16:creationId xmlns:a16="http://schemas.microsoft.com/office/drawing/2014/main" id="{AEFB1736-48EA-40D2-B0E9-3CAE936B4DC9}"/>
              </a:ext>
            </a:extLst>
          </p:cNvPr>
          <p:cNvSpPr txBox="1"/>
          <p:nvPr/>
        </p:nvSpPr>
        <p:spPr>
          <a:xfrm>
            <a:off x="1337267" y="4371272"/>
            <a:ext cx="1407565"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Totem-Pole PFC</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54" name="グラフィックス 53" descr="ニヤリとした顔 (塗りつぶしなし)">
            <a:extLst>
              <a:ext uri="{FF2B5EF4-FFF2-40B4-BE49-F238E27FC236}">
                <a16:creationId xmlns:a16="http://schemas.microsoft.com/office/drawing/2014/main" id="{D7004D57-6419-46AD-A3F4-6CE3670FBE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65029" y="3729671"/>
            <a:ext cx="258745" cy="258745"/>
          </a:xfrm>
          <a:prstGeom prst="rect">
            <a:avLst/>
          </a:prstGeom>
        </p:spPr>
      </p:pic>
      <p:sp>
        <p:nvSpPr>
          <p:cNvPr id="55" name="テキスト ボックス 54">
            <a:extLst>
              <a:ext uri="{FF2B5EF4-FFF2-40B4-BE49-F238E27FC236}">
                <a16:creationId xmlns:a16="http://schemas.microsoft.com/office/drawing/2014/main" id="{87D54717-6A14-4C03-9FD7-4AC9EA1B2859}"/>
              </a:ext>
            </a:extLst>
          </p:cNvPr>
          <p:cNvSpPr txBox="1"/>
          <p:nvPr/>
        </p:nvSpPr>
        <p:spPr>
          <a:xfrm>
            <a:off x="10446985" y="3681365"/>
            <a:ext cx="819455" cy="369332"/>
          </a:xfrm>
          <a:prstGeom prst="rect">
            <a:avLst/>
          </a:prstGeom>
          <a:noFill/>
        </p:spPr>
        <p:txBody>
          <a:bodyPr wrap="none" rtlCol="0">
            <a:spAutoFit/>
          </a:bodyPr>
          <a:lstStyle/>
          <a:p>
            <a:pPr>
              <a:spcBef>
                <a:spcPts val="400"/>
              </a:spcBef>
            </a:pPr>
            <a:r>
              <a:rPr lang="en-US" altLang="ja-JP" sz="18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Good</a:t>
            </a:r>
            <a:endParaRPr lang="ja-JP" altLang="en-US" sz="16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30" name="直線コネクタ 29">
            <a:extLst>
              <a:ext uri="{FF2B5EF4-FFF2-40B4-BE49-F238E27FC236}">
                <a16:creationId xmlns:a16="http://schemas.microsoft.com/office/drawing/2014/main" id="{582E2DA4-7138-43FB-A62C-6E0C80FBF19D}"/>
              </a:ext>
            </a:extLst>
          </p:cNvPr>
          <p:cNvCxnSpPr>
            <a:cxnSpLocks/>
          </p:cNvCxnSpPr>
          <p:nvPr/>
        </p:nvCxnSpPr>
        <p:spPr>
          <a:xfrm>
            <a:off x="6497554" y="4030580"/>
            <a:ext cx="4791902" cy="0"/>
          </a:xfrm>
          <a:prstGeom prst="line">
            <a:avLst/>
          </a:prstGeom>
          <a:ln w="1905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8" name="表 9">
            <a:extLst>
              <a:ext uri="{FF2B5EF4-FFF2-40B4-BE49-F238E27FC236}">
                <a16:creationId xmlns:a16="http://schemas.microsoft.com/office/drawing/2014/main" id="{D673C6A9-B5B7-46D8-A951-1EA6D9067263}"/>
              </a:ext>
            </a:extLst>
          </p:cNvPr>
          <p:cNvGraphicFramePr>
            <a:graphicFrameLocks noGrp="1"/>
          </p:cNvGraphicFramePr>
          <p:nvPr/>
        </p:nvGraphicFramePr>
        <p:xfrm>
          <a:off x="298939" y="4827826"/>
          <a:ext cx="5452993" cy="1645920"/>
        </p:xfrm>
        <a:graphic>
          <a:graphicData uri="http://schemas.openxmlformats.org/drawingml/2006/table">
            <a:tbl>
              <a:tblPr firstRow="1" bandRow="1">
                <a:tableStyleId>{21E4AEA4-8DFA-4A89-87EB-49C32662AFE0}</a:tableStyleId>
              </a:tblPr>
              <a:tblGrid>
                <a:gridCol w="962085">
                  <a:extLst>
                    <a:ext uri="{9D8B030D-6E8A-4147-A177-3AD203B41FA5}">
                      <a16:colId xmlns:a16="http://schemas.microsoft.com/office/drawing/2014/main" val="2803912064"/>
                    </a:ext>
                  </a:extLst>
                </a:gridCol>
                <a:gridCol w="1122727">
                  <a:extLst>
                    <a:ext uri="{9D8B030D-6E8A-4147-A177-3AD203B41FA5}">
                      <a16:colId xmlns:a16="http://schemas.microsoft.com/office/drawing/2014/main" val="4128572800"/>
                    </a:ext>
                  </a:extLst>
                </a:gridCol>
                <a:gridCol w="1122727">
                  <a:extLst>
                    <a:ext uri="{9D8B030D-6E8A-4147-A177-3AD203B41FA5}">
                      <a16:colId xmlns:a16="http://schemas.microsoft.com/office/drawing/2014/main" val="2441040690"/>
                    </a:ext>
                  </a:extLst>
                </a:gridCol>
                <a:gridCol w="1122727">
                  <a:extLst>
                    <a:ext uri="{9D8B030D-6E8A-4147-A177-3AD203B41FA5}">
                      <a16:colId xmlns:a16="http://schemas.microsoft.com/office/drawing/2014/main" val="3087163256"/>
                    </a:ext>
                  </a:extLst>
                </a:gridCol>
                <a:gridCol w="1122727">
                  <a:extLst>
                    <a:ext uri="{9D8B030D-6E8A-4147-A177-3AD203B41FA5}">
                      <a16:colId xmlns:a16="http://schemas.microsoft.com/office/drawing/2014/main" val="369844648"/>
                    </a:ext>
                  </a:extLst>
                </a:gridCol>
              </a:tblGrid>
              <a:tr h="206841">
                <a:tc rowSpan="2">
                  <a:txBody>
                    <a:bodyPr/>
                    <a:lstStyle/>
                    <a:p>
                      <a:r>
                        <a:rPr kumimoji="1" lang="zh-CN" altLang="en-US" sz="1200" dirty="0">
                          <a:latin typeface="+mj-lt"/>
                        </a:rPr>
                        <a:t>器件</a:t>
                      </a:r>
                      <a:endParaRPr kumimoji="1" lang="ja-JP" altLang="en-US" sz="1200" dirty="0">
                        <a:latin typeface="+mj-lt"/>
                      </a:endParaRPr>
                    </a:p>
                  </a:txBody>
                  <a:tcPr/>
                </a:tc>
                <a:tc gridSpan="4">
                  <a:txBody>
                    <a:bodyPr/>
                    <a:lstStyle/>
                    <a:p>
                      <a:pPr algn="ctr"/>
                      <a:r>
                        <a:rPr kumimoji="1" lang="zh-CN" altLang="en-US" sz="1200" dirty="0">
                          <a:latin typeface="+mj-lt"/>
                        </a:rPr>
                        <a:t>器件选择</a:t>
                      </a:r>
                      <a:endParaRPr kumimoji="1" lang="ja-JP" altLang="en-US" sz="1200" dirty="0">
                        <a:latin typeface="+mj-lt"/>
                      </a:endParaRPr>
                    </a:p>
                  </a:txBody>
                  <a:tcPr/>
                </a:tc>
                <a:tc hMerge="1">
                  <a:txBody>
                    <a:bodyPr/>
                    <a:lstStyle/>
                    <a:p>
                      <a:endParaRPr kumimoji="1" lang="ja-JP" altLang="en-US" sz="1200" dirty="0"/>
                    </a:p>
                  </a:txBody>
                  <a:tcPr/>
                </a:tc>
                <a:tc hMerge="1">
                  <a:txBody>
                    <a:bodyPr/>
                    <a:lstStyle/>
                    <a:p>
                      <a:endParaRPr kumimoji="1" lang="ja-JP" altLang="en-US" sz="1200" dirty="0"/>
                    </a:p>
                  </a:txBody>
                  <a:tcPr/>
                </a:tc>
                <a:tc hMerge="1">
                  <a:txBody>
                    <a:bodyPr/>
                    <a:lstStyle/>
                    <a:p>
                      <a:endParaRPr kumimoji="1" lang="ja-JP" altLang="en-US" sz="1200" dirty="0"/>
                    </a:p>
                  </a:txBody>
                  <a:tcPr/>
                </a:tc>
                <a:extLst>
                  <a:ext uri="{0D108BD9-81ED-4DB2-BD59-A6C34878D82A}">
                    <a16:rowId xmlns:a16="http://schemas.microsoft.com/office/drawing/2014/main" val="848940907"/>
                  </a:ext>
                </a:extLst>
              </a:tr>
              <a:tr h="206841">
                <a:tc vMerge="1">
                  <a:txBody>
                    <a:bodyPr/>
                    <a:lstStyle/>
                    <a:p>
                      <a:endParaRPr kumimoji="1" lang="ja-JP" altLang="en-US"/>
                    </a:p>
                  </a:txBody>
                  <a:tcPr/>
                </a:tc>
                <a:tc>
                  <a:txBody>
                    <a:bodyPr/>
                    <a:lstStyle/>
                    <a:p>
                      <a:pPr algn="ctr"/>
                      <a:r>
                        <a:rPr kumimoji="1" lang="en-US" altLang="ja-JP" sz="1200" b="1" dirty="0">
                          <a:solidFill>
                            <a:srgbClr val="0070C0"/>
                          </a:solidFill>
                          <a:latin typeface="+mj-lt"/>
                        </a:rPr>
                        <a:t>IGBT</a:t>
                      </a:r>
                      <a:endParaRPr kumimoji="1" lang="ja-JP" altLang="en-US" sz="1200" b="1" dirty="0">
                        <a:solidFill>
                          <a:srgbClr val="0070C0"/>
                        </a:solidFill>
                        <a:latin typeface="+mj-lt"/>
                      </a:endParaRPr>
                    </a:p>
                  </a:txBody>
                  <a:tcPr anchor="ctr">
                    <a:lnR w="12700" cap="flat" cmpd="sng" algn="ctr">
                      <a:solidFill>
                        <a:schemeClr val="accent2">
                          <a:lumMod val="20000"/>
                          <a:lumOff val="80000"/>
                        </a:schemeClr>
                      </a:solidFill>
                      <a:prstDash val="solid"/>
                      <a:round/>
                      <a:headEnd type="none" w="med" len="med"/>
                      <a:tailEnd type="none" w="med" len="med"/>
                    </a:lnR>
                    <a:solidFill>
                      <a:schemeClr val="bg1"/>
                    </a:solidFill>
                  </a:tcPr>
                </a:tc>
                <a:tc>
                  <a:txBody>
                    <a:bodyPr/>
                    <a:lstStyle/>
                    <a:p>
                      <a:pPr algn="ctr"/>
                      <a:r>
                        <a:rPr kumimoji="1" lang="en-US" altLang="ja-JP" sz="1200" b="1" dirty="0">
                          <a:solidFill>
                            <a:srgbClr val="7030A0"/>
                          </a:solidFill>
                          <a:latin typeface="+mj-lt"/>
                        </a:rPr>
                        <a:t>Hybrid-IGBT</a:t>
                      </a:r>
                      <a:endParaRPr kumimoji="1" lang="ja-JP" altLang="en-US" sz="1200" b="1" dirty="0">
                        <a:solidFill>
                          <a:srgbClr val="7030A0"/>
                        </a:solidFill>
                        <a:latin typeface="+mj-lt"/>
                      </a:endParaRPr>
                    </a:p>
                  </a:txBody>
                  <a:tcPr anchor="ctr">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bg1"/>
                    </a:solidFill>
                  </a:tcPr>
                </a:tc>
                <a:tc>
                  <a:txBody>
                    <a:bodyPr/>
                    <a:lstStyle/>
                    <a:p>
                      <a:pPr algn="ctr"/>
                      <a:r>
                        <a:rPr kumimoji="1" lang="en-US" altLang="ja-JP" sz="1200" b="1" dirty="0">
                          <a:solidFill>
                            <a:srgbClr val="00B050"/>
                          </a:solidFill>
                          <a:latin typeface="+mj-lt"/>
                        </a:rPr>
                        <a:t>SJ-MOS</a:t>
                      </a:r>
                      <a:endParaRPr kumimoji="1" lang="ja-JP" altLang="en-US" sz="1200" b="1" dirty="0">
                        <a:solidFill>
                          <a:srgbClr val="00B050"/>
                        </a:solidFill>
                        <a:latin typeface="+mj-lt"/>
                      </a:endParaRPr>
                    </a:p>
                  </a:txBody>
                  <a:tcPr anchor="ctr">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bg1"/>
                    </a:solidFill>
                  </a:tcPr>
                </a:tc>
                <a:tc>
                  <a:txBody>
                    <a:bodyPr/>
                    <a:lstStyle/>
                    <a:p>
                      <a:pPr algn="ctr"/>
                      <a:r>
                        <a:rPr kumimoji="1" lang="en-US" altLang="ja-JP" sz="1200" b="1" dirty="0">
                          <a:solidFill>
                            <a:schemeClr val="accent1">
                              <a:lumMod val="60000"/>
                              <a:lumOff val="40000"/>
                            </a:schemeClr>
                          </a:solidFill>
                          <a:latin typeface="+mj-lt"/>
                        </a:rPr>
                        <a:t>SiC MOS</a:t>
                      </a:r>
                      <a:endParaRPr kumimoji="1" lang="ja-JP" altLang="en-US" sz="1200" b="1" dirty="0">
                        <a:solidFill>
                          <a:schemeClr val="accent1">
                            <a:lumMod val="60000"/>
                            <a:lumOff val="40000"/>
                          </a:schemeClr>
                        </a:solidFill>
                        <a:latin typeface="+mj-lt"/>
                      </a:endParaRPr>
                    </a:p>
                  </a:txBody>
                  <a:tcPr anchor="ctr">
                    <a:lnL w="12700" cap="flat" cmpd="sng" algn="ctr">
                      <a:solidFill>
                        <a:schemeClr val="accent2">
                          <a:lumMod val="20000"/>
                          <a:lumOff val="80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542991749"/>
                  </a:ext>
                </a:extLst>
              </a:tr>
              <a:tr h="137160">
                <a:tc>
                  <a:txBody>
                    <a:bodyPr/>
                    <a:lstStyle/>
                    <a:p>
                      <a:r>
                        <a:rPr kumimoji="1" lang="en-US" altLang="ja-JP" sz="1200" dirty="0">
                          <a:latin typeface="+mj-lt"/>
                        </a:rPr>
                        <a:t>M1, M2</a:t>
                      </a:r>
                      <a:endParaRPr kumimoji="1" lang="ja-JP" altLang="en-US" sz="1200" dirty="0">
                        <a:latin typeface="+mj-lt"/>
                      </a:endParaRPr>
                    </a:p>
                  </a:txBody>
                  <a:tcPr/>
                </a:tc>
                <a:tc>
                  <a:txBody>
                    <a:bodyPr/>
                    <a:lstStyle/>
                    <a:p>
                      <a:r>
                        <a:rPr kumimoji="1" lang="en-US" altLang="ja-JP" sz="900" dirty="0">
                          <a:latin typeface="+mj-lt"/>
                        </a:rPr>
                        <a:t>RGW00TS65D</a:t>
                      </a:r>
                      <a:endParaRPr kumimoji="1" lang="ja-JP" altLang="en-US" sz="900" dirty="0">
                        <a:latin typeface="+mj-lt"/>
                      </a:endParaRPr>
                    </a:p>
                  </a:txBody>
                  <a:tcPr/>
                </a:tc>
                <a:tc>
                  <a:txBody>
                    <a:bodyPr/>
                    <a:lstStyle/>
                    <a:p>
                      <a:r>
                        <a:rPr kumimoji="1" lang="en-US" altLang="ja-JP" sz="900" dirty="0">
                          <a:solidFill>
                            <a:schemeClr val="tx1"/>
                          </a:solidFill>
                          <a:latin typeface="+mj-lt"/>
                        </a:rPr>
                        <a:t>RGW00TS65C</a:t>
                      </a:r>
                      <a:endParaRPr kumimoji="1" lang="ja-JP" altLang="en-US" sz="900" dirty="0">
                        <a:solidFill>
                          <a:schemeClr val="tx1"/>
                        </a:solidFill>
                        <a:latin typeface="+mj-lt"/>
                      </a:endParaRPr>
                    </a:p>
                  </a:txBody>
                  <a:tcPr/>
                </a:tc>
                <a:tc>
                  <a:txBody>
                    <a:bodyPr/>
                    <a:lstStyle/>
                    <a:p>
                      <a:r>
                        <a:rPr kumimoji="1" lang="en-US" altLang="ja-JP" sz="900" dirty="0">
                          <a:solidFill>
                            <a:schemeClr val="tx1"/>
                          </a:solidFill>
                          <a:latin typeface="+mj-lt"/>
                        </a:rPr>
                        <a:t>R6070JNZ</a:t>
                      </a:r>
                      <a:endParaRPr kumimoji="1" lang="ja-JP" altLang="en-US" sz="900" dirty="0">
                        <a:solidFill>
                          <a:schemeClr val="tx1"/>
                        </a:solidFill>
                        <a:latin typeface="+mj-lt"/>
                      </a:endParaRPr>
                    </a:p>
                  </a:txBody>
                  <a:tcPr/>
                </a:tc>
                <a:tc>
                  <a:txBody>
                    <a:bodyPr/>
                    <a:lstStyle/>
                    <a:p>
                      <a:r>
                        <a:rPr kumimoji="1" lang="en-US" altLang="ja-JP" sz="900" dirty="0">
                          <a:solidFill>
                            <a:schemeClr val="tx1"/>
                          </a:solidFill>
                          <a:latin typeface="+mj-lt"/>
                        </a:rPr>
                        <a:t>SCT4013DE</a:t>
                      </a:r>
                      <a:endParaRPr kumimoji="1" lang="ja-JP" altLang="en-US" sz="900" dirty="0">
                        <a:solidFill>
                          <a:schemeClr val="tx1"/>
                        </a:solidFill>
                        <a:latin typeface="+mj-lt"/>
                      </a:endParaRPr>
                    </a:p>
                  </a:txBody>
                  <a:tcPr/>
                </a:tc>
                <a:extLst>
                  <a:ext uri="{0D108BD9-81ED-4DB2-BD59-A6C34878D82A}">
                    <a16:rowId xmlns:a16="http://schemas.microsoft.com/office/drawing/2014/main" val="298113467"/>
                  </a:ext>
                </a:extLst>
              </a:tr>
              <a:tr h="137160">
                <a:tc>
                  <a:txBody>
                    <a:bodyPr/>
                    <a:lstStyle/>
                    <a:p>
                      <a:r>
                        <a:rPr kumimoji="1" lang="en-US" altLang="ja-JP" sz="1200" dirty="0">
                          <a:latin typeface="+mj-lt"/>
                        </a:rPr>
                        <a:t>M3, M4</a:t>
                      </a:r>
                      <a:endParaRPr kumimoji="1" lang="ja-JP" altLang="en-US" sz="1200" dirty="0">
                        <a:latin typeface="+mj-lt"/>
                      </a:endParaRPr>
                    </a:p>
                  </a:txBody>
                  <a:tcPr/>
                </a:tc>
                <a:tc>
                  <a:txBody>
                    <a:bodyPr/>
                    <a:lstStyle/>
                    <a:p>
                      <a:r>
                        <a:rPr kumimoji="1" lang="en-US" altLang="ja-JP" sz="900" dirty="0">
                          <a:latin typeface="+mj-lt"/>
                        </a:rPr>
                        <a:t>RFNL20TJ6S x2</a:t>
                      </a:r>
                      <a:endParaRPr kumimoji="1" lang="ja-JP" altLang="en-US" sz="900" dirty="0">
                        <a:latin typeface="+mj-lt"/>
                      </a:endParaRPr>
                    </a:p>
                  </a:txBody>
                  <a:tcPr/>
                </a:tc>
                <a:tc>
                  <a:txBody>
                    <a:bodyPr/>
                    <a:lstStyle/>
                    <a:p>
                      <a:r>
                        <a:rPr kumimoji="1" lang="en-US" altLang="ja-JP" sz="900" dirty="0">
                          <a:solidFill>
                            <a:schemeClr val="tx1"/>
                          </a:solidFill>
                          <a:latin typeface="+mj-lt"/>
                        </a:rPr>
                        <a:t>SCS220AG x2</a:t>
                      </a:r>
                      <a:endParaRPr kumimoji="1" lang="ja-JP" altLang="en-US" sz="900" dirty="0">
                        <a:solidFill>
                          <a:schemeClr val="tx1"/>
                        </a:solidFill>
                        <a:latin typeface="+mj-lt"/>
                      </a:endParaRPr>
                    </a:p>
                  </a:txBody>
                  <a:tcPr/>
                </a:tc>
                <a:tc>
                  <a:txBody>
                    <a:bodyPr/>
                    <a:lstStyle/>
                    <a:p>
                      <a:r>
                        <a:rPr kumimoji="1" lang="en-US" altLang="ja-JP" sz="900" dirty="0">
                          <a:solidFill>
                            <a:schemeClr val="tx1"/>
                          </a:solidFill>
                          <a:latin typeface="+mj-lt"/>
                        </a:rPr>
                        <a:t>R6070JNZ</a:t>
                      </a:r>
                      <a:endParaRPr kumimoji="1" lang="ja-JP" altLang="en-US" sz="900" dirty="0">
                        <a:solidFill>
                          <a:schemeClr val="tx1"/>
                        </a:solidFill>
                        <a:latin typeface="+mj-lt"/>
                      </a:endParaRPr>
                    </a:p>
                  </a:txBody>
                  <a:tcPr/>
                </a:tc>
                <a:tc>
                  <a:txBody>
                    <a:bodyPr/>
                    <a:lstStyle/>
                    <a:p>
                      <a:r>
                        <a:rPr kumimoji="1" lang="en-US" altLang="ja-JP" sz="900" dirty="0">
                          <a:solidFill>
                            <a:schemeClr val="tx1"/>
                          </a:solidFill>
                          <a:latin typeface="+mj-lt"/>
                        </a:rPr>
                        <a:t>SCT4013DE</a:t>
                      </a:r>
                      <a:endParaRPr kumimoji="1" lang="ja-JP" altLang="en-US" sz="900" dirty="0">
                        <a:solidFill>
                          <a:schemeClr val="tx1"/>
                        </a:solidFill>
                        <a:latin typeface="+mj-lt"/>
                      </a:endParaRPr>
                    </a:p>
                  </a:txBody>
                  <a:tcPr/>
                </a:tc>
                <a:extLst>
                  <a:ext uri="{0D108BD9-81ED-4DB2-BD59-A6C34878D82A}">
                    <a16:rowId xmlns:a16="http://schemas.microsoft.com/office/drawing/2014/main" val="1062466526"/>
                  </a:ext>
                </a:extLst>
              </a:tr>
              <a:tr h="206841">
                <a:tc>
                  <a:txBody>
                    <a:bodyPr/>
                    <a:lstStyle/>
                    <a:p>
                      <a:r>
                        <a:rPr kumimoji="1" lang="en-US" altLang="ja-JP" sz="1200" dirty="0">
                          <a:latin typeface="+mj-lt"/>
                        </a:rPr>
                        <a:t>M5 to M8</a:t>
                      </a:r>
                      <a:endParaRPr kumimoji="1" lang="ja-JP" altLang="en-US" sz="1200" dirty="0">
                        <a:latin typeface="+mj-lt"/>
                      </a:endParaRPr>
                    </a:p>
                  </a:txBody>
                  <a:tcPr/>
                </a:tc>
                <a:tc>
                  <a:txBody>
                    <a:bodyPr/>
                    <a:lstStyle/>
                    <a:p>
                      <a:r>
                        <a:rPr kumimoji="1" lang="en-US" altLang="ja-JP" sz="900" dirty="0">
                          <a:latin typeface="+mj-lt"/>
                        </a:rPr>
                        <a:t>RGW00TS65D x2</a:t>
                      </a:r>
                      <a:endParaRPr kumimoji="1" lang="ja-JP" altLang="en-US" sz="900" dirty="0">
                        <a:latin typeface="+mj-lt"/>
                      </a:endParaRPr>
                    </a:p>
                  </a:txBody>
                  <a:tcPr/>
                </a:tc>
                <a:tc>
                  <a:txBody>
                    <a:bodyPr/>
                    <a:lstStyle/>
                    <a:p>
                      <a:r>
                        <a:rPr kumimoji="1" lang="en-US" altLang="ja-JP" sz="900" dirty="0">
                          <a:solidFill>
                            <a:schemeClr val="tx1"/>
                          </a:solidFill>
                          <a:latin typeface="+mj-lt"/>
                        </a:rPr>
                        <a:t>RGW00TS65C x2</a:t>
                      </a:r>
                      <a:endParaRPr kumimoji="1" lang="ja-JP" altLang="en-US" sz="900" dirty="0">
                        <a:solidFill>
                          <a:schemeClr val="tx1"/>
                        </a:solidFill>
                        <a:latin typeface="+mj-lt"/>
                      </a:endParaRPr>
                    </a:p>
                  </a:txBody>
                  <a:tcPr/>
                </a:tc>
                <a:tc>
                  <a:txBody>
                    <a:bodyPr/>
                    <a:lstStyle/>
                    <a:p>
                      <a:r>
                        <a:rPr kumimoji="1" lang="en-US" altLang="ja-JP" sz="900" dirty="0">
                          <a:solidFill>
                            <a:schemeClr val="tx1"/>
                          </a:solidFill>
                          <a:latin typeface="+mj-lt"/>
                        </a:rPr>
                        <a:t>R6070JNZ x2</a:t>
                      </a:r>
                      <a:endParaRPr kumimoji="1" lang="ja-JP" altLang="en-US" sz="900" dirty="0">
                        <a:solidFill>
                          <a:schemeClr val="tx1"/>
                        </a:solidFill>
                        <a:latin typeface="+mj-lt"/>
                      </a:endParaRPr>
                    </a:p>
                  </a:txBody>
                  <a:tcPr/>
                </a:tc>
                <a:tc>
                  <a:txBody>
                    <a:bodyPr/>
                    <a:lstStyle/>
                    <a:p>
                      <a:r>
                        <a:rPr kumimoji="1" lang="en-US" altLang="ja-JP" sz="900" dirty="0">
                          <a:solidFill>
                            <a:schemeClr val="tx1"/>
                          </a:solidFill>
                          <a:latin typeface="+mj-lt"/>
                        </a:rPr>
                        <a:t>SCT4013DE x2</a:t>
                      </a:r>
                      <a:endParaRPr kumimoji="1" lang="ja-JP" altLang="en-US" sz="900" dirty="0">
                        <a:solidFill>
                          <a:schemeClr val="tx1"/>
                        </a:solidFill>
                        <a:latin typeface="+mj-lt"/>
                      </a:endParaRPr>
                    </a:p>
                  </a:txBody>
                  <a:tcPr/>
                </a:tc>
                <a:extLst>
                  <a:ext uri="{0D108BD9-81ED-4DB2-BD59-A6C34878D82A}">
                    <a16:rowId xmlns:a16="http://schemas.microsoft.com/office/drawing/2014/main" val="2350174904"/>
                  </a:ext>
                </a:extLst>
              </a:tr>
              <a:tr h="206841">
                <a:tc>
                  <a:txBody>
                    <a:bodyPr/>
                    <a:lstStyle/>
                    <a:p>
                      <a:r>
                        <a:rPr kumimoji="1" lang="en-US" altLang="ja-JP" sz="1200" dirty="0">
                          <a:latin typeface="+mj-lt"/>
                        </a:rPr>
                        <a:t>M9 to M12</a:t>
                      </a:r>
                      <a:endParaRPr kumimoji="1" lang="ja-JP" altLang="en-US" sz="1200" dirty="0">
                        <a:latin typeface="+mj-lt"/>
                      </a:endParaRPr>
                    </a:p>
                  </a:txBody>
                  <a:tcPr/>
                </a:tc>
                <a:tc>
                  <a:txBody>
                    <a:bodyPr/>
                    <a:lstStyle/>
                    <a:p>
                      <a:r>
                        <a:rPr kumimoji="1" lang="en-US" altLang="ja-JP" sz="900" dirty="0">
                          <a:latin typeface="+mj-lt"/>
                        </a:rPr>
                        <a:t>RGW00TS65D x2</a:t>
                      </a:r>
                      <a:endParaRPr kumimoji="1" lang="ja-JP" altLang="en-US" sz="900" dirty="0">
                        <a:latin typeface="+mj-lt"/>
                      </a:endParaRPr>
                    </a:p>
                  </a:txBody>
                  <a:tcPr/>
                </a:tc>
                <a:tc>
                  <a:txBody>
                    <a:bodyPr/>
                    <a:lstStyle/>
                    <a:p>
                      <a:r>
                        <a:rPr kumimoji="1" lang="en-US" altLang="ja-JP" sz="900" dirty="0">
                          <a:solidFill>
                            <a:schemeClr val="tx1"/>
                          </a:solidFill>
                          <a:latin typeface="+mj-lt"/>
                        </a:rPr>
                        <a:t>RGW00TS65C x2</a:t>
                      </a:r>
                      <a:endParaRPr kumimoji="1" lang="ja-JP" altLang="en-US" sz="900" dirty="0">
                        <a:solidFill>
                          <a:schemeClr val="tx1"/>
                        </a:solidFill>
                        <a:latin typeface="+mj-lt"/>
                      </a:endParaRPr>
                    </a:p>
                  </a:txBody>
                  <a:tcPr/>
                </a:tc>
                <a:tc>
                  <a:txBody>
                    <a:bodyPr/>
                    <a:lstStyle/>
                    <a:p>
                      <a:r>
                        <a:rPr kumimoji="1" lang="en-US" altLang="ja-JP" sz="900" dirty="0">
                          <a:solidFill>
                            <a:schemeClr val="tx1"/>
                          </a:solidFill>
                          <a:latin typeface="+mj-lt"/>
                        </a:rPr>
                        <a:t>R6070JNZ x2</a:t>
                      </a:r>
                      <a:endParaRPr kumimoji="1" lang="ja-JP" altLang="en-US" sz="900" dirty="0">
                        <a:solidFill>
                          <a:schemeClr val="tx1"/>
                        </a:solidFill>
                        <a:latin typeface="+mj-lt"/>
                      </a:endParaRPr>
                    </a:p>
                  </a:txBody>
                  <a:tcPr/>
                </a:tc>
                <a:tc>
                  <a:txBody>
                    <a:bodyPr/>
                    <a:lstStyle/>
                    <a:p>
                      <a:r>
                        <a:rPr kumimoji="1" lang="en-US" altLang="ja-JP" sz="900" dirty="0">
                          <a:solidFill>
                            <a:schemeClr val="tx1"/>
                          </a:solidFill>
                          <a:latin typeface="+mj-lt"/>
                        </a:rPr>
                        <a:t>SCT4013DE x2</a:t>
                      </a:r>
                      <a:endParaRPr kumimoji="1" lang="ja-JP" altLang="en-US" sz="900" dirty="0">
                        <a:solidFill>
                          <a:schemeClr val="tx1"/>
                        </a:solidFill>
                        <a:latin typeface="+mj-lt"/>
                      </a:endParaRPr>
                    </a:p>
                  </a:txBody>
                  <a:tcPr/>
                </a:tc>
                <a:extLst>
                  <a:ext uri="{0D108BD9-81ED-4DB2-BD59-A6C34878D82A}">
                    <a16:rowId xmlns:a16="http://schemas.microsoft.com/office/drawing/2014/main" val="1991160343"/>
                  </a:ext>
                </a:extLst>
              </a:tr>
            </a:tbl>
          </a:graphicData>
        </a:graphic>
      </p:graphicFrame>
      <p:sp>
        <p:nvSpPr>
          <p:cNvPr id="60" name="テキスト ボックス 59">
            <a:extLst>
              <a:ext uri="{FF2B5EF4-FFF2-40B4-BE49-F238E27FC236}">
                <a16:creationId xmlns:a16="http://schemas.microsoft.com/office/drawing/2014/main" id="{DC2DA59E-06FC-46D0-953C-A48EAA1C2FFE}"/>
              </a:ext>
            </a:extLst>
          </p:cNvPr>
          <p:cNvSpPr txBox="1"/>
          <p:nvPr/>
        </p:nvSpPr>
        <p:spPr>
          <a:xfrm>
            <a:off x="6830551" y="4634533"/>
            <a:ext cx="734496" cy="276999"/>
          </a:xfrm>
          <a:prstGeom prst="rect">
            <a:avLst/>
          </a:prstGeom>
          <a:noFill/>
        </p:spPr>
        <p:txBody>
          <a:bodyPr wrap="none" rtlCol="0">
            <a:spAutoFit/>
          </a:bodyPr>
          <a:lstStyle/>
          <a:p>
            <a:pP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M3,M4</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1" name="テキスト ボックス 60">
            <a:extLst>
              <a:ext uri="{FF2B5EF4-FFF2-40B4-BE49-F238E27FC236}">
                <a16:creationId xmlns:a16="http://schemas.microsoft.com/office/drawing/2014/main" id="{175FA41A-DF3F-4925-B463-A0EE76EA0633}"/>
              </a:ext>
            </a:extLst>
          </p:cNvPr>
          <p:cNvSpPr txBox="1"/>
          <p:nvPr/>
        </p:nvSpPr>
        <p:spPr>
          <a:xfrm>
            <a:off x="6848808" y="4933227"/>
            <a:ext cx="648832" cy="461665"/>
          </a:xfrm>
          <a:prstGeom prst="rect">
            <a:avLst/>
          </a:prstGeom>
          <a:noFill/>
        </p:spPr>
        <p:txBody>
          <a:bodyPr wrap="none" rtlCol="0">
            <a:spAutoFit/>
          </a:bodyPr>
          <a:lstStyle/>
          <a:p>
            <a:pPr algn="ct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M5 to</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M8</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8" name="テキスト ボックス 67">
            <a:extLst>
              <a:ext uri="{FF2B5EF4-FFF2-40B4-BE49-F238E27FC236}">
                <a16:creationId xmlns:a16="http://schemas.microsoft.com/office/drawing/2014/main" id="{23233E51-AF00-46D9-BF7D-32FF3B5DF851}"/>
              </a:ext>
            </a:extLst>
          </p:cNvPr>
          <p:cNvSpPr txBox="1"/>
          <p:nvPr/>
        </p:nvSpPr>
        <p:spPr>
          <a:xfrm>
            <a:off x="2785526" y="4361747"/>
            <a:ext cx="1457450"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CLLLC Converter</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6" name="正方形/長方形 55">
            <a:extLst>
              <a:ext uri="{FF2B5EF4-FFF2-40B4-BE49-F238E27FC236}">
                <a16:creationId xmlns:a16="http://schemas.microsoft.com/office/drawing/2014/main" id="{4838F41B-1739-4A5E-8719-FE33FEE21D93}"/>
              </a:ext>
            </a:extLst>
          </p:cNvPr>
          <p:cNvSpPr/>
          <p:nvPr/>
        </p:nvSpPr>
        <p:spPr>
          <a:xfrm>
            <a:off x="1480" y="-544"/>
            <a:ext cx="2052000" cy="252000"/>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On Board Charger</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57" name="図 56">
            <a:extLst>
              <a:ext uri="{FF2B5EF4-FFF2-40B4-BE49-F238E27FC236}">
                <a16:creationId xmlns:a16="http://schemas.microsoft.com/office/drawing/2014/main" id="{548CB3E5-AFB8-406B-8D5E-08AD2F7CC342}"/>
              </a:ext>
            </a:extLst>
          </p:cNvPr>
          <p:cNvPicPr>
            <a:picLocks noChangeAspect="1"/>
          </p:cNvPicPr>
          <p:nvPr/>
        </p:nvPicPr>
        <p:blipFill>
          <a:blip r:embed="rId5"/>
          <a:stretch>
            <a:fillRect/>
          </a:stretch>
        </p:blipFill>
        <p:spPr>
          <a:xfrm>
            <a:off x="889124" y="2841452"/>
            <a:ext cx="4140000" cy="1533659"/>
          </a:xfrm>
          <a:prstGeom prst="rect">
            <a:avLst/>
          </a:prstGeom>
        </p:spPr>
      </p:pic>
      <p:sp>
        <p:nvSpPr>
          <p:cNvPr id="69" name="テキスト ボックス 68">
            <a:extLst>
              <a:ext uri="{FF2B5EF4-FFF2-40B4-BE49-F238E27FC236}">
                <a16:creationId xmlns:a16="http://schemas.microsoft.com/office/drawing/2014/main" id="{D5FB31E7-5A83-4E41-B39E-7A06867B3A93}"/>
              </a:ext>
            </a:extLst>
          </p:cNvPr>
          <p:cNvSpPr txBox="1"/>
          <p:nvPr/>
        </p:nvSpPr>
        <p:spPr>
          <a:xfrm>
            <a:off x="813392" y="2925042"/>
            <a:ext cx="659155" cy="253916"/>
          </a:xfrm>
          <a:prstGeom prst="rect">
            <a:avLst/>
          </a:prstGeom>
          <a:noFill/>
        </p:spPr>
        <p:txBody>
          <a:bodyPr wrap="none" rtlCol="0">
            <a:spAutoFit/>
          </a:bodyPr>
          <a:lstStyle/>
          <a:p>
            <a:pPr>
              <a:spcBef>
                <a:spcPts val="400"/>
              </a:spcBef>
            </a:pPr>
            <a:r>
              <a:rPr kumimoji="1" lang="en-US" altLang="ja-JP"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220V</a:t>
            </a:r>
            <a:r>
              <a:rPr kumimoji="1" lang="en-US" altLang="ja-JP" sz="7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AC</a:t>
            </a:r>
            <a:endParaRPr kumimoji="1" lang="ja-JP" altLang="en-US"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2" name="テキスト ボックス 71">
            <a:extLst>
              <a:ext uri="{FF2B5EF4-FFF2-40B4-BE49-F238E27FC236}">
                <a16:creationId xmlns:a16="http://schemas.microsoft.com/office/drawing/2014/main" id="{AF50EEDC-B570-4B09-A4E5-C09F7CAC82C4}"/>
              </a:ext>
            </a:extLst>
          </p:cNvPr>
          <p:cNvSpPr txBox="1"/>
          <p:nvPr/>
        </p:nvSpPr>
        <p:spPr>
          <a:xfrm>
            <a:off x="4430554" y="2596004"/>
            <a:ext cx="662361" cy="253916"/>
          </a:xfrm>
          <a:prstGeom prst="rect">
            <a:avLst/>
          </a:prstGeom>
          <a:noFill/>
        </p:spPr>
        <p:txBody>
          <a:bodyPr wrap="none" rtlCol="0">
            <a:spAutoFit/>
          </a:bodyPr>
          <a:lstStyle/>
          <a:p>
            <a:pPr>
              <a:spcBef>
                <a:spcPts val="400"/>
              </a:spcBef>
            </a:pPr>
            <a:r>
              <a:rPr kumimoji="1" lang="en-US" altLang="ja-JP"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400V</a:t>
            </a:r>
            <a:r>
              <a:rPr kumimoji="1" lang="en-US" altLang="ja-JP" sz="7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DC</a:t>
            </a:r>
            <a:endParaRPr kumimoji="1" lang="ja-JP" altLang="en-US"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4" name="テキスト ボックス 43">
            <a:extLst>
              <a:ext uri="{FF2B5EF4-FFF2-40B4-BE49-F238E27FC236}">
                <a16:creationId xmlns:a16="http://schemas.microsoft.com/office/drawing/2014/main" id="{FB62BF4D-2DA7-45E1-9370-CA7D658359D0}"/>
              </a:ext>
            </a:extLst>
          </p:cNvPr>
          <p:cNvSpPr txBox="1"/>
          <p:nvPr/>
        </p:nvSpPr>
        <p:spPr>
          <a:xfrm rot="16200000">
            <a:off x="5277846" y="3986857"/>
            <a:ext cx="1304588" cy="276999"/>
          </a:xfrm>
          <a:prstGeom prst="rect">
            <a:avLst/>
          </a:prstGeom>
          <a:noFill/>
        </p:spPr>
        <p:txBody>
          <a:bodyPr wrap="none" rtlCol="0">
            <a:spAutoFit/>
          </a:bodyPr>
          <a:lstStyle/>
          <a:p>
            <a:pPr>
              <a:spcBef>
                <a:spcPts val="400"/>
              </a:spcBef>
            </a:pP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Power Loss [W]</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6" name="テキスト ボックス 45">
            <a:extLst>
              <a:ext uri="{FF2B5EF4-FFF2-40B4-BE49-F238E27FC236}">
                <a16:creationId xmlns:a16="http://schemas.microsoft.com/office/drawing/2014/main" id="{834F5B59-D560-4644-B1AE-9884551EE298}"/>
              </a:ext>
            </a:extLst>
          </p:cNvPr>
          <p:cNvSpPr txBox="1"/>
          <p:nvPr/>
        </p:nvSpPr>
        <p:spPr>
          <a:xfrm>
            <a:off x="10593855" y="5582194"/>
            <a:ext cx="1008026" cy="246221"/>
          </a:xfrm>
          <a:prstGeom prst="rect">
            <a:avLst/>
          </a:prstGeom>
          <a:noFill/>
        </p:spPr>
        <p:txBody>
          <a:bodyPr wrap="square" rtlCol="0">
            <a:spAutoFit/>
          </a:bodyPr>
          <a:lstStyle/>
          <a:p>
            <a:pPr>
              <a:spcBef>
                <a:spcPts val="400"/>
              </a:spcBef>
            </a:pPr>
            <a:r>
              <a:rPr lang="en-US" altLang="ja-JP" sz="10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M9 to M12</a:t>
            </a:r>
            <a:endParaRPr lang="ja-JP" altLang="en-US" sz="10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4" name="テキスト ボックス 73">
            <a:extLst>
              <a:ext uri="{FF2B5EF4-FFF2-40B4-BE49-F238E27FC236}">
                <a16:creationId xmlns:a16="http://schemas.microsoft.com/office/drawing/2014/main" id="{5CA30337-C40C-42B2-998A-E75863F573D0}"/>
              </a:ext>
            </a:extLst>
          </p:cNvPr>
          <p:cNvSpPr txBox="1"/>
          <p:nvPr/>
        </p:nvSpPr>
        <p:spPr>
          <a:xfrm>
            <a:off x="10636040" y="4290276"/>
            <a:ext cx="734496" cy="276999"/>
          </a:xfrm>
          <a:prstGeom prst="rect">
            <a:avLst/>
          </a:prstGeom>
          <a:noFill/>
        </p:spPr>
        <p:txBody>
          <a:bodyPr wrap="none" rtlCol="0">
            <a:spAutoFit/>
          </a:bodyPr>
          <a:lstStyle/>
          <a:p>
            <a:pPr algn="ct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M1,M2</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5" name="テキスト ボックス 74">
            <a:extLst>
              <a:ext uri="{FF2B5EF4-FFF2-40B4-BE49-F238E27FC236}">
                <a16:creationId xmlns:a16="http://schemas.microsoft.com/office/drawing/2014/main" id="{87553182-CA7B-4F2B-81A5-536A7AFD9E8C}"/>
              </a:ext>
            </a:extLst>
          </p:cNvPr>
          <p:cNvSpPr txBox="1"/>
          <p:nvPr/>
        </p:nvSpPr>
        <p:spPr>
          <a:xfrm>
            <a:off x="10644776" y="5016433"/>
            <a:ext cx="797013" cy="297454"/>
          </a:xfrm>
          <a:prstGeom prst="rect">
            <a:avLst/>
          </a:prstGeom>
          <a:noFill/>
        </p:spPr>
        <p:txBody>
          <a:bodyPr wrap="none" rtlCol="0">
            <a:spAutoFit/>
          </a:bodyPr>
          <a:lstStyle/>
          <a:p>
            <a:pPr>
              <a:spcBef>
                <a:spcPts val="400"/>
              </a:spcBef>
            </a:pP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M3,M4</a:t>
            </a:r>
            <a:endParaRPr lang="ja-JP" altLang="en-US"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6" name="テキスト ボックス 75">
            <a:extLst>
              <a:ext uri="{FF2B5EF4-FFF2-40B4-BE49-F238E27FC236}">
                <a16:creationId xmlns:a16="http://schemas.microsoft.com/office/drawing/2014/main" id="{5A4920C0-5379-4CF3-BED1-27B3DEA7DDC7}"/>
              </a:ext>
            </a:extLst>
          </p:cNvPr>
          <p:cNvSpPr txBox="1"/>
          <p:nvPr/>
        </p:nvSpPr>
        <p:spPr>
          <a:xfrm>
            <a:off x="10559093" y="5384784"/>
            <a:ext cx="864057" cy="253916"/>
          </a:xfrm>
          <a:prstGeom prst="rect">
            <a:avLst/>
          </a:prstGeom>
          <a:noFill/>
        </p:spPr>
        <p:txBody>
          <a:bodyPr wrap="square" rtlCol="0">
            <a:spAutoFit/>
          </a:bodyPr>
          <a:lstStyle/>
          <a:p>
            <a:pPr algn="ctr">
              <a:spcBef>
                <a:spcPts val="400"/>
              </a:spcBef>
            </a:pPr>
            <a:r>
              <a:rPr lang="en-US" altLang="ja-JP" sz="10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M5 to M8</a:t>
            </a:r>
            <a:endParaRPr lang="ja-JP" altLang="en-US" sz="10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8" name="テキスト ボックス 77">
            <a:extLst>
              <a:ext uri="{FF2B5EF4-FFF2-40B4-BE49-F238E27FC236}">
                <a16:creationId xmlns:a16="http://schemas.microsoft.com/office/drawing/2014/main" id="{7A9A1C20-D491-4516-BDD9-09C62E861E6F}"/>
              </a:ext>
            </a:extLst>
          </p:cNvPr>
          <p:cNvSpPr txBox="1"/>
          <p:nvPr/>
        </p:nvSpPr>
        <p:spPr>
          <a:xfrm>
            <a:off x="8196931" y="5376857"/>
            <a:ext cx="883360" cy="415498"/>
          </a:xfrm>
          <a:prstGeom prst="rect">
            <a:avLst/>
          </a:prstGeom>
          <a:noFill/>
        </p:spPr>
        <p:txBody>
          <a:bodyPr wrap="square" rtlCol="0">
            <a:spAutoFit/>
          </a:bodyPr>
          <a:lstStyle/>
          <a:p>
            <a:pPr>
              <a:spcBef>
                <a:spcPts val="400"/>
              </a:spcBef>
            </a:pPr>
            <a:r>
              <a:rPr lang="en-US" altLang="ja-JP" sz="105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M9 to</a:t>
            </a:r>
            <a:br>
              <a:rPr lang="en-US" altLang="ja-JP" sz="105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05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M12</a:t>
            </a:r>
            <a:endParaRPr lang="ja-JP" altLang="en-US" sz="105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0" name="テキスト ボックス 79">
            <a:extLst>
              <a:ext uri="{FF2B5EF4-FFF2-40B4-BE49-F238E27FC236}">
                <a16:creationId xmlns:a16="http://schemas.microsoft.com/office/drawing/2014/main" id="{DFA2A67A-9316-4751-8DC9-3A1EF20340F7}"/>
              </a:ext>
            </a:extLst>
          </p:cNvPr>
          <p:cNvSpPr txBox="1"/>
          <p:nvPr/>
        </p:nvSpPr>
        <p:spPr>
          <a:xfrm>
            <a:off x="8115938" y="4694454"/>
            <a:ext cx="648832" cy="461665"/>
          </a:xfrm>
          <a:prstGeom prst="rect">
            <a:avLst/>
          </a:prstGeom>
          <a:noFill/>
        </p:spPr>
        <p:txBody>
          <a:bodyPr wrap="none" rtlCol="0">
            <a:spAutoFit/>
          </a:bodyPr>
          <a:lstStyle/>
          <a:p>
            <a:pPr algn="ct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M5 to</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M8</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1" name="テキスト ボックス 80">
            <a:extLst>
              <a:ext uri="{FF2B5EF4-FFF2-40B4-BE49-F238E27FC236}">
                <a16:creationId xmlns:a16="http://schemas.microsoft.com/office/drawing/2014/main" id="{5E92202D-2F87-48C4-A0DF-F1B226590A23}"/>
              </a:ext>
            </a:extLst>
          </p:cNvPr>
          <p:cNvSpPr txBox="1"/>
          <p:nvPr/>
        </p:nvSpPr>
        <p:spPr>
          <a:xfrm>
            <a:off x="8146844" y="4202722"/>
            <a:ext cx="734496" cy="276999"/>
          </a:xfrm>
          <a:prstGeom prst="rect">
            <a:avLst/>
          </a:prstGeom>
          <a:noFill/>
        </p:spPr>
        <p:txBody>
          <a:bodyPr wrap="none" rtlCol="0">
            <a:spAutoFit/>
          </a:bodyPr>
          <a:lstStyle/>
          <a:p>
            <a:pP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M3,M4</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2" name="テキスト ボックス 81">
            <a:extLst>
              <a:ext uri="{FF2B5EF4-FFF2-40B4-BE49-F238E27FC236}">
                <a16:creationId xmlns:a16="http://schemas.microsoft.com/office/drawing/2014/main" id="{23BB3801-EF53-4556-9C83-6ECED0A00682}"/>
              </a:ext>
            </a:extLst>
          </p:cNvPr>
          <p:cNvSpPr txBox="1"/>
          <p:nvPr/>
        </p:nvSpPr>
        <p:spPr>
          <a:xfrm>
            <a:off x="9395810" y="5058703"/>
            <a:ext cx="734496" cy="276999"/>
          </a:xfrm>
          <a:prstGeom prst="rect">
            <a:avLst/>
          </a:prstGeom>
          <a:noFill/>
        </p:spPr>
        <p:txBody>
          <a:bodyPr wrap="none" rtlCol="0">
            <a:spAutoFit/>
          </a:bodyPr>
          <a:lstStyle/>
          <a:p>
            <a:pP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M3,M4</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3" name="テキスト ボックス 82">
            <a:extLst>
              <a:ext uri="{FF2B5EF4-FFF2-40B4-BE49-F238E27FC236}">
                <a16:creationId xmlns:a16="http://schemas.microsoft.com/office/drawing/2014/main" id="{837436BA-BA72-4B08-920C-41BB26A4F877}"/>
              </a:ext>
            </a:extLst>
          </p:cNvPr>
          <p:cNvSpPr txBox="1"/>
          <p:nvPr/>
        </p:nvSpPr>
        <p:spPr>
          <a:xfrm>
            <a:off x="9347028" y="4232990"/>
            <a:ext cx="734496" cy="276999"/>
          </a:xfrm>
          <a:prstGeom prst="rect">
            <a:avLst/>
          </a:prstGeom>
          <a:noFill/>
        </p:spPr>
        <p:txBody>
          <a:bodyPr wrap="none" rtlCol="0">
            <a:spAutoFit/>
          </a:bodyPr>
          <a:lstStyle/>
          <a:p>
            <a:pPr algn="ct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M1,M2</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4" name="テキスト ボックス 83">
            <a:extLst>
              <a:ext uri="{FF2B5EF4-FFF2-40B4-BE49-F238E27FC236}">
                <a16:creationId xmlns:a16="http://schemas.microsoft.com/office/drawing/2014/main" id="{7B8CEAB6-6D05-4A24-8B5C-F90E82E54FB4}"/>
              </a:ext>
            </a:extLst>
          </p:cNvPr>
          <p:cNvSpPr txBox="1"/>
          <p:nvPr/>
        </p:nvSpPr>
        <p:spPr>
          <a:xfrm>
            <a:off x="8093014" y="3607758"/>
            <a:ext cx="734496" cy="276999"/>
          </a:xfrm>
          <a:prstGeom prst="rect">
            <a:avLst/>
          </a:prstGeom>
          <a:noFill/>
        </p:spPr>
        <p:txBody>
          <a:bodyPr wrap="none" rtlCol="0">
            <a:spAutoFit/>
          </a:bodyPr>
          <a:lstStyle/>
          <a:p>
            <a:pPr algn="ct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M1,M2</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9" name="テキスト ボックス 58">
            <a:extLst>
              <a:ext uri="{FF2B5EF4-FFF2-40B4-BE49-F238E27FC236}">
                <a16:creationId xmlns:a16="http://schemas.microsoft.com/office/drawing/2014/main" id="{9AFDB631-0E5F-4170-8122-46907A8A5F2D}"/>
              </a:ext>
            </a:extLst>
          </p:cNvPr>
          <p:cNvSpPr txBox="1"/>
          <p:nvPr/>
        </p:nvSpPr>
        <p:spPr>
          <a:xfrm>
            <a:off x="9317976" y="5566818"/>
            <a:ext cx="883360" cy="400110"/>
          </a:xfrm>
          <a:prstGeom prst="rect">
            <a:avLst/>
          </a:prstGeom>
          <a:noFill/>
        </p:spPr>
        <p:txBody>
          <a:bodyPr wrap="square" rtlCol="0">
            <a:spAutoFit/>
          </a:bodyPr>
          <a:lstStyle/>
          <a:p>
            <a:pPr>
              <a:spcBef>
                <a:spcPts val="400"/>
              </a:spcBef>
            </a:pPr>
            <a:r>
              <a:rPr lang="en-US" altLang="ja-JP" sz="10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M9 to M12</a:t>
            </a:r>
            <a:endParaRPr lang="ja-JP" altLang="en-US" sz="10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3" name="テキスト ボックス 62">
            <a:extLst>
              <a:ext uri="{FF2B5EF4-FFF2-40B4-BE49-F238E27FC236}">
                <a16:creationId xmlns:a16="http://schemas.microsoft.com/office/drawing/2014/main" id="{7FEC3C5C-C920-411C-9E1E-3A60F02AA356}"/>
              </a:ext>
            </a:extLst>
          </p:cNvPr>
          <p:cNvSpPr txBox="1"/>
          <p:nvPr/>
        </p:nvSpPr>
        <p:spPr>
          <a:xfrm>
            <a:off x="9283214" y="5369408"/>
            <a:ext cx="864057" cy="253916"/>
          </a:xfrm>
          <a:prstGeom prst="rect">
            <a:avLst/>
          </a:prstGeom>
          <a:noFill/>
        </p:spPr>
        <p:txBody>
          <a:bodyPr wrap="square" rtlCol="0">
            <a:spAutoFit/>
          </a:bodyPr>
          <a:lstStyle/>
          <a:p>
            <a:pPr algn="ctr">
              <a:spcBef>
                <a:spcPts val="400"/>
              </a:spcBef>
            </a:pPr>
            <a:r>
              <a:rPr lang="en-US" altLang="ja-JP" sz="10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M5 to M8</a:t>
            </a:r>
            <a:endParaRPr lang="ja-JP" altLang="en-US" sz="10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84365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正方形/長方形 70">
            <a:extLst>
              <a:ext uri="{FF2B5EF4-FFF2-40B4-BE49-F238E27FC236}">
                <a16:creationId xmlns:a16="http://schemas.microsoft.com/office/drawing/2014/main" id="{E146CE02-CF3B-4466-AEB0-49F8AA886366}"/>
              </a:ext>
            </a:extLst>
          </p:cNvPr>
          <p:cNvSpPr/>
          <p:nvPr/>
        </p:nvSpPr>
        <p:spPr>
          <a:xfrm>
            <a:off x="10282120" y="2736850"/>
            <a:ext cx="1299492" cy="2948899"/>
          </a:xfrm>
          <a:prstGeom prst="rect">
            <a:avLst/>
          </a:prstGeom>
          <a:solidFill>
            <a:srgbClr val="FFC4CA">
              <a:alpha val="3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2" name="図 1">
            <a:extLst>
              <a:ext uri="{FF2B5EF4-FFF2-40B4-BE49-F238E27FC236}">
                <a16:creationId xmlns:a16="http://schemas.microsoft.com/office/drawing/2014/main" id="{58A77884-A564-44AE-BD75-A8E992BCE0B2}"/>
              </a:ext>
            </a:extLst>
          </p:cNvPr>
          <p:cNvPicPr>
            <a:picLocks noChangeAspect="1"/>
          </p:cNvPicPr>
          <p:nvPr/>
        </p:nvPicPr>
        <p:blipFill>
          <a:blip r:embed="rId2"/>
          <a:stretch>
            <a:fillRect/>
          </a:stretch>
        </p:blipFill>
        <p:spPr>
          <a:xfrm>
            <a:off x="5993840" y="2590525"/>
            <a:ext cx="5795772" cy="3241548"/>
          </a:xfrm>
          <a:prstGeom prst="rect">
            <a:avLst/>
          </a:prstGeom>
        </p:spPr>
      </p:pic>
      <p:sp>
        <p:nvSpPr>
          <p:cNvPr id="12" name="正方形/長方形 11">
            <a:extLst>
              <a:ext uri="{FF2B5EF4-FFF2-40B4-BE49-F238E27FC236}">
                <a16:creationId xmlns:a16="http://schemas.microsoft.com/office/drawing/2014/main" id="{7BC8D6D1-221C-403A-9DB2-05D647B13C47}"/>
              </a:ext>
            </a:extLst>
          </p:cNvPr>
          <p:cNvSpPr/>
          <p:nvPr/>
        </p:nvSpPr>
        <p:spPr>
          <a:xfrm>
            <a:off x="827360" y="2476235"/>
            <a:ext cx="4320000" cy="216000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1" name="図 10">
            <a:extLst>
              <a:ext uri="{FF2B5EF4-FFF2-40B4-BE49-F238E27FC236}">
                <a16:creationId xmlns:a16="http://schemas.microsoft.com/office/drawing/2014/main" id="{342F704A-E64F-46AE-85A4-1613CF76014C}"/>
              </a:ext>
            </a:extLst>
          </p:cNvPr>
          <p:cNvPicPr>
            <a:picLocks noChangeAspect="1"/>
          </p:cNvPicPr>
          <p:nvPr/>
        </p:nvPicPr>
        <p:blipFill>
          <a:blip r:embed="rId3"/>
          <a:stretch>
            <a:fillRect/>
          </a:stretch>
        </p:blipFill>
        <p:spPr>
          <a:xfrm>
            <a:off x="952214" y="3073358"/>
            <a:ext cx="4140000" cy="1202125"/>
          </a:xfrm>
          <a:prstGeom prst="rect">
            <a:avLst/>
          </a:prstGeom>
        </p:spPr>
      </p:pic>
      <p:sp>
        <p:nvSpPr>
          <p:cNvPr id="5" name="正方形/長方形 4">
            <a:extLst>
              <a:ext uri="{FF2B5EF4-FFF2-40B4-BE49-F238E27FC236}">
                <a16:creationId xmlns:a16="http://schemas.microsoft.com/office/drawing/2014/main" id="{9CE87859-3139-412D-919A-7F1555E88363}"/>
              </a:ext>
            </a:extLst>
          </p:cNvPr>
          <p:cNvSpPr/>
          <p:nvPr/>
        </p:nvSpPr>
        <p:spPr>
          <a:xfrm>
            <a:off x="640657" y="1648772"/>
            <a:ext cx="180000" cy="336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6" name="直線コネクタ 5">
            <a:extLst>
              <a:ext uri="{FF2B5EF4-FFF2-40B4-BE49-F238E27FC236}">
                <a16:creationId xmlns:a16="http://schemas.microsoft.com/office/drawing/2014/main" id="{E33B5580-7C21-4577-BDAC-314513AF89CD}"/>
              </a:ext>
            </a:extLst>
          </p:cNvPr>
          <p:cNvCxnSpPr>
            <a:cxnSpLocks/>
          </p:cNvCxnSpPr>
          <p:nvPr/>
        </p:nvCxnSpPr>
        <p:spPr>
          <a:xfrm>
            <a:off x="647228" y="1966900"/>
            <a:ext cx="3240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F44B225-3522-4D89-93C5-59E406915D6E}"/>
              </a:ext>
            </a:extLst>
          </p:cNvPr>
          <p:cNvSpPr txBox="1"/>
          <p:nvPr/>
        </p:nvSpPr>
        <p:spPr>
          <a:xfrm>
            <a:off x="833764" y="1542144"/>
            <a:ext cx="1007007" cy="420564"/>
          </a:xfrm>
          <a:prstGeom prst="rect">
            <a:avLst/>
          </a:prstGeom>
          <a:noFill/>
        </p:spPr>
        <p:txBody>
          <a:bodyPr wrap="none" rtlCol="0" anchor="b">
            <a:spAutoFit/>
          </a:bodyPr>
          <a:lstStyle/>
          <a:p>
            <a:pPr>
              <a:spcBef>
                <a:spcPts val="400"/>
              </a:spcBef>
            </a:pPr>
            <a:r>
              <a:rPr lang="zh-CN" altLang="en-US" sz="2133" b="1" dirty="0">
                <a:latin typeface="微软雅黑" panose="020B0503020204020204" pitchFamily="34" charset="-122"/>
                <a:ea typeface="微软雅黑" panose="020B0503020204020204" pitchFamily="34" charset="-122"/>
                <a:cs typeface="メイリオ" panose="020B0604030504040204" pitchFamily="50" charset="-128"/>
              </a:rPr>
              <a:t>回路图</a:t>
            </a:r>
            <a:endParaRPr lang="ja-JP" altLang="en-US" sz="16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0" name="正方形/長方形 39">
            <a:extLst>
              <a:ext uri="{FF2B5EF4-FFF2-40B4-BE49-F238E27FC236}">
                <a16:creationId xmlns:a16="http://schemas.microsoft.com/office/drawing/2014/main" id="{36ABFADD-73FA-4A3A-BD59-E139A1127F29}"/>
              </a:ext>
            </a:extLst>
          </p:cNvPr>
          <p:cNvSpPr/>
          <p:nvPr/>
        </p:nvSpPr>
        <p:spPr>
          <a:xfrm>
            <a:off x="6080423" y="1658297"/>
            <a:ext cx="180000" cy="336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41" name="直線コネクタ 40">
            <a:extLst>
              <a:ext uri="{FF2B5EF4-FFF2-40B4-BE49-F238E27FC236}">
                <a16:creationId xmlns:a16="http://schemas.microsoft.com/office/drawing/2014/main" id="{FB4D992B-BAED-4339-8C03-185F9635AD1C}"/>
              </a:ext>
            </a:extLst>
          </p:cNvPr>
          <p:cNvCxnSpPr>
            <a:cxnSpLocks/>
          </p:cNvCxnSpPr>
          <p:nvPr/>
        </p:nvCxnSpPr>
        <p:spPr>
          <a:xfrm>
            <a:off x="6086188" y="1975341"/>
            <a:ext cx="445422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046EFC0E-DB21-43FB-8FD9-8756472EFBB1}"/>
              </a:ext>
            </a:extLst>
          </p:cNvPr>
          <p:cNvSpPr txBox="1"/>
          <p:nvPr/>
        </p:nvSpPr>
        <p:spPr>
          <a:xfrm>
            <a:off x="6259157" y="1566096"/>
            <a:ext cx="1829347" cy="420564"/>
          </a:xfrm>
          <a:prstGeom prst="rect">
            <a:avLst/>
          </a:prstGeom>
          <a:noFill/>
        </p:spPr>
        <p:txBody>
          <a:bodyPr wrap="none" rtlCol="0" anchor="b">
            <a:spAutoFit/>
          </a:bodyPr>
          <a:lstStyle/>
          <a:p>
            <a:pPr>
              <a:spcBef>
                <a:spcPts val="400"/>
              </a:spcBef>
            </a:pPr>
            <a:r>
              <a:rPr lang="zh-CN" altLang="en-US" sz="2133" b="1" dirty="0">
                <a:latin typeface="微软雅黑" panose="020B0503020204020204" pitchFamily="34" charset="-122"/>
                <a:ea typeface="微软雅黑" panose="020B0503020204020204" pitchFamily="34" charset="-122"/>
                <a:cs typeface="メイリオ" panose="020B0604030504040204" pitchFamily="50" charset="-128"/>
              </a:rPr>
              <a:t>器件损耗</a:t>
            </a:r>
            <a:r>
              <a:rPr lang="ja-JP" altLang="en-US" sz="2133" b="1" dirty="0">
                <a:latin typeface="微软雅黑" panose="020B0503020204020204" pitchFamily="34" charset="-122"/>
                <a:ea typeface="微软雅黑" panose="020B0503020204020204" pitchFamily="34" charset="-122"/>
                <a:cs typeface="メイリオ" panose="020B0604030504040204" pitchFamily="50" charset="-128"/>
              </a:rPr>
              <a:t>比較</a:t>
            </a:r>
          </a:p>
        </p:txBody>
      </p:sp>
      <p:sp>
        <p:nvSpPr>
          <p:cNvPr id="47" name="テキスト ボックス 46">
            <a:extLst>
              <a:ext uri="{FF2B5EF4-FFF2-40B4-BE49-F238E27FC236}">
                <a16:creationId xmlns:a16="http://schemas.microsoft.com/office/drawing/2014/main" id="{867FA76C-5685-4B98-8D49-E348C5CA453E}"/>
              </a:ext>
            </a:extLst>
          </p:cNvPr>
          <p:cNvSpPr txBox="1"/>
          <p:nvPr/>
        </p:nvSpPr>
        <p:spPr>
          <a:xfrm>
            <a:off x="8670014" y="2000808"/>
            <a:ext cx="3236142" cy="461665"/>
          </a:xfrm>
          <a:prstGeom prst="rect">
            <a:avLst/>
          </a:prstGeom>
          <a:noFill/>
        </p:spPr>
        <p:txBody>
          <a:bodyPr wrap="non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IN</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:250V, V</a:t>
            </a:r>
            <a:r>
              <a:rPr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OUT</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:220Vac, P</a:t>
            </a:r>
            <a:r>
              <a:rPr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OUT</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:5.5kW</a:t>
            </a:r>
            <a:b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Tj:75</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 F</a:t>
            </a:r>
            <a:r>
              <a:rPr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:50kHz(Boost), 20kHz(Inverter)</a:t>
            </a:r>
            <a:endParaRPr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3" name="コンテンツ プレースホルダー 2">
            <a:extLst>
              <a:ext uri="{FF2B5EF4-FFF2-40B4-BE49-F238E27FC236}">
                <a16:creationId xmlns:a16="http://schemas.microsoft.com/office/drawing/2014/main" id="{11246026-D707-4563-992A-FDDF8839CEF1}"/>
              </a:ext>
            </a:extLst>
          </p:cNvPr>
          <p:cNvSpPr txBox="1">
            <a:spLocks/>
          </p:cNvSpPr>
          <p:nvPr/>
        </p:nvSpPr>
        <p:spPr bwMode="auto">
          <a:xfrm>
            <a:off x="511840" y="839135"/>
            <a:ext cx="8387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r>
              <a:rPr lang="zh-CN" altLang="en-US" b="1" kern="0" dirty="0">
                <a:solidFill>
                  <a:srgbClr val="0070C0"/>
                </a:solidFill>
                <a:latin typeface="微软雅黑" panose="020B0503020204020204" pitchFamily="34" charset="-122"/>
                <a:ea typeface="微软雅黑" panose="020B0503020204020204" pitchFamily="34" charset="-122"/>
              </a:rPr>
              <a:t>除了升压电路外，逆变器电路的</a:t>
            </a:r>
            <a:r>
              <a:rPr lang="en-US" altLang="zh-CN" b="1" kern="0" dirty="0">
                <a:solidFill>
                  <a:srgbClr val="0070C0"/>
                </a:solidFill>
                <a:latin typeface="微软雅黑" panose="020B0503020204020204" pitchFamily="34" charset="-122"/>
                <a:ea typeface="微软雅黑" panose="020B0503020204020204" pitchFamily="34" charset="-122"/>
              </a:rPr>
              <a:t>SiC</a:t>
            </a:r>
            <a:r>
              <a:rPr lang="zh-CN" altLang="en-US" b="1" kern="0" dirty="0">
                <a:solidFill>
                  <a:srgbClr val="0070C0"/>
                </a:solidFill>
                <a:latin typeface="微软雅黑" panose="020B0503020204020204" pitchFamily="34" charset="-122"/>
                <a:ea typeface="微软雅黑" panose="020B0503020204020204" pitchFamily="34" charset="-122"/>
              </a:rPr>
              <a:t>化也在进行中</a:t>
            </a:r>
            <a:endParaRPr lang="en-US" altLang="ja-JP" b="1" kern="0" dirty="0">
              <a:solidFill>
                <a:srgbClr val="0070C0"/>
              </a:solidFill>
              <a:latin typeface="微软雅黑" panose="020B0503020204020204" pitchFamily="34" charset="-122"/>
              <a:ea typeface="微软雅黑" panose="020B0503020204020204" pitchFamily="34" charset="-122"/>
            </a:endParaRPr>
          </a:p>
        </p:txBody>
      </p:sp>
      <p:sp>
        <p:nvSpPr>
          <p:cNvPr id="4" name="タイトル 3">
            <a:extLst>
              <a:ext uri="{FF2B5EF4-FFF2-40B4-BE49-F238E27FC236}">
                <a16:creationId xmlns:a16="http://schemas.microsoft.com/office/drawing/2014/main" id="{7562FA1D-75E8-4D30-AB0F-4798C901EDD2}"/>
              </a:ext>
            </a:extLst>
          </p:cNvPr>
          <p:cNvSpPr>
            <a:spLocks noGrp="1"/>
          </p:cNvSpPr>
          <p:nvPr>
            <p:ph type="title"/>
          </p:nvPr>
        </p:nvSpPr>
        <p:spPr>
          <a:xfrm>
            <a:off x="335360" y="223952"/>
            <a:ext cx="10801200" cy="467876"/>
          </a:xfrm>
        </p:spPr>
        <p:txBody>
          <a:bodyPr/>
          <a:lstStyle/>
          <a:p>
            <a:r>
              <a:rPr lang="en-US" altLang="ja-JP"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光伏逆变器</a:t>
            </a:r>
            <a:r>
              <a:rPr lang="en-US" altLang="ja-JP" dirty="0">
                <a:latin typeface="微软雅黑" panose="020B0503020204020204" pitchFamily="34" charset="-122"/>
                <a:ea typeface="微软雅黑" panose="020B0503020204020204" pitchFamily="34" charset="-122"/>
              </a:rPr>
              <a:t>”</a:t>
            </a:r>
            <a:r>
              <a:rPr lang="ja-JP" altLang="en-US" dirty="0">
                <a:latin typeface="微软雅黑" panose="020B0503020204020204" pitchFamily="34" charset="-122"/>
                <a:ea typeface="微软雅黑" panose="020B0503020204020204" pitchFamily="34" charset="-122"/>
              </a:rPr>
              <a:t>　</a:t>
            </a:r>
            <a:r>
              <a:rPr lang="en-US" altLang="ja-JP" dirty="0">
                <a:latin typeface="微软雅黑" panose="020B0503020204020204" pitchFamily="34" charset="-122"/>
                <a:ea typeface="微软雅黑" panose="020B0503020204020204" pitchFamily="34" charset="-122"/>
              </a:rPr>
              <a:t>SiC MOSFET</a:t>
            </a:r>
            <a:r>
              <a:rPr lang="zh-CN" altLang="en-US" dirty="0">
                <a:latin typeface="微软雅黑" panose="020B0503020204020204" pitchFamily="34" charset="-122"/>
                <a:ea typeface="微软雅黑" panose="020B0503020204020204" pitchFamily="34" charset="-122"/>
              </a:rPr>
              <a:t>的替代提案</a:t>
            </a:r>
            <a:endParaRPr kumimoji="1" lang="ja-JP" altLang="en-US" dirty="0">
              <a:latin typeface="微软雅黑" panose="020B0503020204020204" pitchFamily="34" charset="-122"/>
              <a:ea typeface="微软雅黑" panose="020B0503020204020204" pitchFamily="34" charset="-122"/>
            </a:endParaRPr>
          </a:p>
        </p:txBody>
      </p:sp>
      <p:sp>
        <p:nvSpPr>
          <p:cNvPr id="44" name="正方形/長方形 43">
            <a:extLst>
              <a:ext uri="{FF2B5EF4-FFF2-40B4-BE49-F238E27FC236}">
                <a16:creationId xmlns:a16="http://schemas.microsoft.com/office/drawing/2014/main" id="{272BCB8F-2113-41F8-A348-BF3A3358F5C2}"/>
              </a:ext>
            </a:extLst>
          </p:cNvPr>
          <p:cNvSpPr/>
          <p:nvPr/>
        </p:nvSpPr>
        <p:spPr>
          <a:xfrm>
            <a:off x="1480" y="-544"/>
            <a:ext cx="2052000" cy="252000"/>
          </a:xfrm>
          <a:prstGeom prst="rect">
            <a:avLst/>
          </a:prstGeom>
          <a:solidFill>
            <a:srgbClr val="00D17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PV Inverter</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252F7E00-02CD-4075-BBA2-6B848C862BD8}"/>
              </a:ext>
            </a:extLst>
          </p:cNvPr>
          <p:cNvSpPr txBox="1"/>
          <p:nvPr/>
        </p:nvSpPr>
        <p:spPr>
          <a:xfrm>
            <a:off x="870716" y="3147751"/>
            <a:ext cx="662361" cy="253916"/>
          </a:xfrm>
          <a:prstGeom prst="rect">
            <a:avLst/>
          </a:prstGeom>
          <a:noFill/>
        </p:spPr>
        <p:txBody>
          <a:bodyPr wrap="none" rtlCol="0">
            <a:spAutoFit/>
          </a:bodyPr>
          <a:lstStyle/>
          <a:p>
            <a:pPr>
              <a:spcBef>
                <a:spcPts val="400"/>
              </a:spcBef>
            </a:pPr>
            <a:r>
              <a:rPr kumimoji="1" lang="en-US" altLang="ja-JP"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250V</a:t>
            </a:r>
            <a:r>
              <a:rPr kumimoji="1" lang="en-US" altLang="ja-JP" sz="7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DC</a:t>
            </a:r>
            <a:endParaRPr kumimoji="1" lang="ja-JP" altLang="en-US"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6" name="テキスト ボックス 45">
            <a:extLst>
              <a:ext uri="{FF2B5EF4-FFF2-40B4-BE49-F238E27FC236}">
                <a16:creationId xmlns:a16="http://schemas.microsoft.com/office/drawing/2014/main" id="{B481421A-1FB2-4FB4-A39D-1AECD76FA6E9}"/>
              </a:ext>
            </a:extLst>
          </p:cNvPr>
          <p:cNvSpPr txBox="1"/>
          <p:nvPr/>
        </p:nvSpPr>
        <p:spPr>
          <a:xfrm>
            <a:off x="4421379" y="2900120"/>
            <a:ext cx="659155" cy="253916"/>
          </a:xfrm>
          <a:prstGeom prst="rect">
            <a:avLst/>
          </a:prstGeom>
          <a:noFill/>
        </p:spPr>
        <p:txBody>
          <a:bodyPr wrap="none" rtlCol="0">
            <a:spAutoFit/>
          </a:bodyPr>
          <a:lstStyle/>
          <a:p>
            <a:pPr>
              <a:spcBef>
                <a:spcPts val="400"/>
              </a:spcBef>
            </a:pPr>
            <a:r>
              <a:rPr kumimoji="1" lang="en-US" altLang="ja-JP"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220V</a:t>
            </a:r>
            <a:r>
              <a:rPr kumimoji="1" lang="en-US" altLang="ja-JP" sz="7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AC</a:t>
            </a:r>
            <a:endParaRPr kumimoji="1" lang="ja-JP" altLang="en-US"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79DA247D-5DA5-4389-96E8-FFB774366F10}"/>
              </a:ext>
            </a:extLst>
          </p:cNvPr>
          <p:cNvSpPr txBox="1"/>
          <p:nvPr/>
        </p:nvSpPr>
        <p:spPr>
          <a:xfrm>
            <a:off x="1982918" y="2078894"/>
            <a:ext cx="2068195" cy="307777"/>
          </a:xfrm>
          <a:prstGeom prst="rect">
            <a:avLst/>
          </a:prstGeom>
          <a:solidFill>
            <a:schemeClr val="bg1">
              <a:lumMod val="95000"/>
            </a:schemeClr>
          </a:solidFill>
        </p:spPr>
        <p:txBody>
          <a:bodyPr wrap="none" rtlCol="0">
            <a:spAutoFit/>
          </a:bodyPr>
          <a:lstStyle/>
          <a:p>
            <a:pPr>
              <a:spcBef>
                <a:spcPts val="400"/>
              </a:spcBef>
            </a:pPr>
            <a:r>
              <a:rPr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a:t>
            </a:r>
            <a:r>
              <a:rPr kumimoji="1"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.5kW </a:t>
            </a:r>
            <a:r>
              <a:rPr lang="zh-CN"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家用光伏逆变器</a:t>
            </a:r>
            <a:endParaRPr kumimoji="1" lang="ja-JP"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D19C28EE-098E-476A-88D8-F152F171A62E}"/>
              </a:ext>
            </a:extLst>
          </p:cNvPr>
          <p:cNvSpPr txBox="1"/>
          <p:nvPr/>
        </p:nvSpPr>
        <p:spPr>
          <a:xfrm>
            <a:off x="6786570" y="5685749"/>
            <a:ext cx="736099" cy="369332"/>
          </a:xfrm>
          <a:prstGeom prst="rect">
            <a:avLst/>
          </a:prstGeom>
          <a:noFill/>
        </p:spPr>
        <p:txBody>
          <a:bodyPr wrap="none" rtlCol="0">
            <a:spAutoFit/>
          </a:bodyPr>
          <a:lstStyle/>
          <a:p>
            <a:pPr>
              <a:spcBef>
                <a:spcPts val="400"/>
              </a:spcBef>
            </a:pPr>
            <a:r>
              <a:rPr kumimoji="1" lang="en-US" altLang="ja-JP"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IGBT</a:t>
            </a:r>
            <a:endParaRPr kumimoji="1" lang="ja-JP" altLang="en-US"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5" name="テキスト ボックス 44">
            <a:extLst>
              <a:ext uri="{FF2B5EF4-FFF2-40B4-BE49-F238E27FC236}">
                <a16:creationId xmlns:a16="http://schemas.microsoft.com/office/drawing/2014/main" id="{FEEC4A6A-3B92-4E46-9A2A-8F541331023B}"/>
              </a:ext>
            </a:extLst>
          </p:cNvPr>
          <p:cNvSpPr txBox="1"/>
          <p:nvPr/>
        </p:nvSpPr>
        <p:spPr>
          <a:xfrm>
            <a:off x="7984112" y="5638124"/>
            <a:ext cx="982128" cy="646331"/>
          </a:xfrm>
          <a:prstGeom prst="rect">
            <a:avLst/>
          </a:prstGeom>
          <a:noFill/>
        </p:spPr>
        <p:txBody>
          <a:bodyPr wrap="none" rtlCol="0">
            <a:spAutoFit/>
          </a:bodyPr>
          <a:lstStyle/>
          <a:p>
            <a:pPr>
              <a:spcBef>
                <a:spcPts val="400"/>
              </a:spcBef>
            </a:pPr>
            <a:r>
              <a:rPr lang="en-US" altLang="ja-JP" sz="18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Hybrid</a:t>
            </a:r>
            <a:br>
              <a:rPr lang="en-US" altLang="ja-JP" sz="18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8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-IGBT</a:t>
            </a:r>
            <a:endParaRPr kumimoji="1" lang="ja-JP" altLang="en-US" sz="18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5DA46032-2ED9-49D2-A8A7-82C922C3C3F6}"/>
              </a:ext>
            </a:extLst>
          </p:cNvPr>
          <p:cNvSpPr txBox="1"/>
          <p:nvPr/>
        </p:nvSpPr>
        <p:spPr>
          <a:xfrm>
            <a:off x="9161700" y="5638124"/>
            <a:ext cx="1099981" cy="369332"/>
          </a:xfrm>
          <a:prstGeom prst="rect">
            <a:avLst/>
          </a:prstGeom>
          <a:noFill/>
        </p:spPr>
        <p:txBody>
          <a:bodyPr wrap="none" rtlCol="0">
            <a:spAutoFit/>
          </a:bodyPr>
          <a:lstStyle/>
          <a:p>
            <a:pPr>
              <a:spcBef>
                <a:spcPts val="400"/>
              </a:spcBef>
            </a:pPr>
            <a:r>
              <a:rPr kumimoji="1" lang="en-US" altLang="ja-JP" sz="18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SJ-MOS</a:t>
            </a:r>
            <a:endParaRPr kumimoji="1" lang="ja-JP" altLang="en-US" sz="18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391E73CC-A344-45E9-BCC7-8D1D9031F7CC}"/>
              </a:ext>
            </a:extLst>
          </p:cNvPr>
          <p:cNvSpPr txBox="1"/>
          <p:nvPr/>
        </p:nvSpPr>
        <p:spPr>
          <a:xfrm>
            <a:off x="10406974" y="5615136"/>
            <a:ext cx="1196161" cy="369332"/>
          </a:xfrm>
          <a:prstGeom prst="rect">
            <a:avLst/>
          </a:prstGeom>
          <a:noFill/>
        </p:spPr>
        <p:txBody>
          <a:bodyPr wrap="none" rtlCol="0">
            <a:spAutoFit/>
          </a:bodyPr>
          <a:lstStyle/>
          <a:p>
            <a:pPr>
              <a:spcBef>
                <a:spcPts val="400"/>
              </a:spcBef>
            </a:pPr>
            <a:r>
              <a:rPr kumimoji="1" lang="en-US" altLang="ja-JP" sz="18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SiC MOS</a:t>
            </a:r>
            <a:endParaRPr kumimoji="1" lang="ja-JP" altLang="en-US" sz="18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1" name="テキスト ボックス 50">
            <a:extLst>
              <a:ext uri="{FF2B5EF4-FFF2-40B4-BE49-F238E27FC236}">
                <a16:creationId xmlns:a16="http://schemas.microsoft.com/office/drawing/2014/main" id="{109B60F6-00ED-4F7B-B9DA-37E1802C234C}"/>
              </a:ext>
            </a:extLst>
          </p:cNvPr>
          <p:cNvSpPr txBox="1"/>
          <p:nvPr/>
        </p:nvSpPr>
        <p:spPr>
          <a:xfrm>
            <a:off x="6943664" y="3355772"/>
            <a:ext cx="466794" cy="297454"/>
          </a:xfrm>
          <a:prstGeom prst="rect">
            <a:avLst/>
          </a:prstGeom>
          <a:noFill/>
        </p:spPr>
        <p:txBody>
          <a:bodyPr wrap="none" rtlCol="0">
            <a:spAutoFit/>
          </a:bodyPr>
          <a:lstStyle/>
          <a:p>
            <a:pPr>
              <a:spcBef>
                <a:spcPts val="400"/>
              </a:spcBef>
            </a:pP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M1</a:t>
            </a:r>
            <a:endParaRPr lang="ja-JP" altLang="en-US"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2" name="テキスト ボックス 51">
            <a:extLst>
              <a:ext uri="{FF2B5EF4-FFF2-40B4-BE49-F238E27FC236}">
                <a16:creationId xmlns:a16="http://schemas.microsoft.com/office/drawing/2014/main" id="{FB1ACBA7-9EB4-4C17-BCFF-C4C8AB79DC55}"/>
              </a:ext>
            </a:extLst>
          </p:cNvPr>
          <p:cNvSpPr txBox="1"/>
          <p:nvPr/>
        </p:nvSpPr>
        <p:spPr>
          <a:xfrm>
            <a:off x="6943664" y="2960071"/>
            <a:ext cx="425116" cy="297454"/>
          </a:xfrm>
          <a:prstGeom prst="rect">
            <a:avLst/>
          </a:prstGeom>
          <a:noFill/>
        </p:spPr>
        <p:txBody>
          <a:bodyPr wrap="none" rtlCol="0">
            <a:spAutoFit/>
          </a:bodyPr>
          <a:lstStyle/>
          <a:p>
            <a:pPr>
              <a:spcBef>
                <a:spcPts val="400"/>
              </a:spcBef>
            </a:pP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D1</a:t>
            </a:r>
            <a:endParaRPr lang="ja-JP" altLang="en-US"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3" name="テキスト ボックス 52">
            <a:extLst>
              <a:ext uri="{FF2B5EF4-FFF2-40B4-BE49-F238E27FC236}">
                <a16:creationId xmlns:a16="http://schemas.microsoft.com/office/drawing/2014/main" id="{5AD735BB-CF85-4FD7-B73D-2DBDFE803462}"/>
              </a:ext>
            </a:extLst>
          </p:cNvPr>
          <p:cNvSpPr txBox="1"/>
          <p:nvPr/>
        </p:nvSpPr>
        <p:spPr>
          <a:xfrm>
            <a:off x="6934173" y="4462414"/>
            <a:ext cx="466795" cy="707694"/>
          </a:xfrm>
          <a:prstGeom prst="rect">
            <a:avLst/>
          </a:prstGeom>
          <a:noFill/>
        </p:spPr>
        <p:txBody>
          <a:bodyPr wrap="none" rtlCol="0">
            <a:spAutoFit/>
          </a:bodyPr>
          <a:lstStyle/>
          <a:p>
            <a:pPr algn="ctr">
              <a:spcBef>
                <a:spcPts val="400"/>
              </a:spcBef>
            </a:pP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M2</a:t>
            </a:r>
            <a:b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to</a:t>
            </a:r>
            <a:b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M5</a:t>
            </a:r>
            <a:endParaRPr lang="ja-JP" altLang="en-US"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 name="テキスト ボックス 17">
            <a:extLst>
              <a:ext uri="{FF2B5EF4-FFF2-40B4-BE49-F238E27FC236}">
                <a16:creationId xmlns:a16="http://schemas.microsoft.com/office/drawing/2014/main" id="{AEFB1736-48EA-40D2-B0E9-3CAE936B4DC9}"/>
              </a:ext>
            </a:extLst>
          </p:cNvPr>
          <p:cNvSpPr txBox="1"/>
          <p:nvPr/>
        </p:nvSpPr>
        <p:spPr>
          <a:xfrm>
            <a:off x="1337267" y="4269672"/>
            <a:ext cx="1448602"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Boost</a:t>
            </a:r>
            <a:r>
              <a:rPr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Converter</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54" name="グラフィックス 53" descr="ニヤリとした顔 (塗りつぶしなし)">
            <a:extLst>
              <a:ext uri="{FF2B5EF4-FFF2-40B4-BE49-F238E27FC236}">
                <a16:creationId xmlns:a16="http://schemas.microsoft.com/office/drawing/2014/main" id="{D7004D57-6419-46AD-A3F4-6CE3670FBE7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65029" y="3668176"/>
            <a:ext cx="258745" cy="258745"/>
          </a:xfrm>
          <a:prstGeom prst="rect">
            <a:avLst/>
          </a:prstGeom>
        </p:spPr>
      </p:pic>
      <p:sp>
        <p:nvSpPr>
          <p:cNvPr id="55" name="テキスト ボックス 54">
            <a:extLst>
              <a:ext uri="{FF2B5EF4-FFF2-40B4-BE49-F238E27FC236}">
                <a16:creationId xmlns:a16="http://schemas.microsoft.com/office/drawing/2014/main" id="{87D54717-6A14-4C03-9FD7-4AC9EA1B2859}"/>
              </a:ext>
            </a:extLst>
          </p:cNvPr>
          <p:cNvSpPr txBox="1"/>
          <p:nvPr/>
        </p:nvSpPr>
        <p:spPr>
          <a:xfrm>
            <a:off x="10446985" y="3619870"/>
            <a:ext cx="819455" cy="369332"/>
          </a:xfrm>
          <a:prstGeom prst="rect">
            <a:avLst/>
          </a:prstGeom>
          <a:noFill/>
        </p:spPr>
        <p:txBody>
          <a:bodyPr wrap="none" rtlCol="0">
            <a:spAutoFit/>
          </a:bodyPr>
          <a:lstStyle/>
          <a:p>
            <a:pPr>
              <a:spcBef>
                <a:spcPts val="400"/>
              </a:spcBef>
            </a:pPr>
            <a:r>
              <a:rPr lang="en-US" altLang="ja-JP" sz="18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Good</a:t>
            </a:r>
            <a:endParaRPr lang="ja-JP" altLang="en-US" sz="16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30" name="直線コネクタ 29">
            <a:extLst>
              <a:ext uri="{FF2B5EF4-FFF2-40B4-BE49-F238E27FC236}">
                <a16:creationId xmlns:a16="http://schemas.microsoft.com/office/drawing/2014/main" id="{582E2DA4-7138-43FB-A62C-6E0C80FBF19D}"/>
              </a:ext>
            </a:extLst>
          </p:cNvPr>
          <p:cNvCxnSpPr>
            <a:cxnSpLocks/>
          </p:cNvCxnSpPr>
          <p:nvPr/>
        </p:nvCxnSpPr>
        <p:spPr>
          <a:xfrm>
            <a:off x="6505575" y="4378156"/>
            <a:ext cx="4791902" cy="0"/>
          </a:xfrm>
          <a:prstGeom prst="line">
            <a:avLst/>
          </a:prstGeom>
          <a:ln w="1905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8" name="表 9">
            <a:extLst>
              <a:ext uri="{FF2B5EF4-FFF2-40B4-BE49-F238E27FC236}">
                <a16:creationId xmlns:a16="http://schemas.microsoft.com/office/drawing/2014/main" id="{D673C6A9-B5B7-46D8-A951-1EA6D9067263}"/>
              </a:ext>
            </a:extLst>
          </p:cNvPr>
          <p:cNvGraphicFramePr>
            <a:graphicFrameLocks noGrp="1"/>
          </p:cNvGraphicFramePr>
          <p:nvPr/>
        </p:nvGraphicFramePr>
        <p:xfrm>
          <a:off x="456335" y="4926751"/>
          <a:ext cx="5295593" cy="1371600"/>
        </p:xfrm>
        <a:graphic>
          <a:graphicData uri="http://schemas.openxmlformats.org/drawingml/2006/table">
            <a:tbl>
              <a:tblPr firstRow="1" bandRow="1">
                <a:tableStyleId>{21E4AEA4-8DFA-4A89-87EB-49C32662AFE0}</a:tableStyleId>
              </a:tblPr>
              <a:tblGrid>
                <a:gridCol w="819681">
                  <a:extLst>
                    <a:ext uri="{9D8B030D-6E8A-4147-A177-3AD203B41FA5}">
                      <a16:colId xmlns:a16="http://schemas.microsoft.com/office/drawing/2014/main" val="2803912064"/>
                    </a:ext>
                  </a:extLst>
                </a:gridCol>
                <a:gridCol w="1118978">
                  <a:extLst>
                    <a:ext uri="{9D8B030D-6E8A-4147-A177-3AD203B41FA5}">
                      <a16:colId xmlns:a16="http://schemas.microsoft.com/office/drawing/2014/main" val="4128572800"/>
                    </a:ext>
                  </a:extLst>
                </a:gridCol>
                <a:gridCol w="1118978">
                  <a:extLst>
                    <a:ext uri="{9D8B030D-6E8A-4147-A177-3AD203B41FA5}">
                      <a16:colId xmlns:a16="http://schemas.microsoft.com/office/drawing/2014/main" val="2441040690"/>
                    </a:ext>
                  </a:extLst>
                </a:gridCol>
                <a:gridCol w="1118978">
                  <a:extLst>
                    <a:ext uri="{9D8B030D-6E8A-4147-A177-3AD203B41FA5}">
                      <a16:colId xmlns:a16="http://schemas.microsoft.com/office/drawing/2014/main" val="3087163256"/>
                    </a:ext>
                  </a:extLst>
                </a:gridCol>
                <a:gridCol w="1118978">
                  <a:extLst>
                    <a:ext uri="{9D8B030D-6E8A-4147-A177-3AD203B41FA5}">
                      <a16:colId xmlns:a16="http://schemas.microsoft.com/office/drawing/2014/main" val="369844648"/>
                    </a:ext>
                  </a:extLst>
                </a:gridCol>
              </a:tblGrid>
              <a:tr h="206841">
                <a:tc rowSpan="2">
                  <a:txBody>
                    <a:bodyPr/>
                    <a:lstStyle/>
                    <a:p>
                      <a:r>
                        <a:rPr kumimoji="1" lang="zh-CN" altLang="en-US" sz="1200" dirty="0">
                          <a:latin typeface="+mj-lt"/>
                        </a:rPr>
                        <a:t>器件</a:t>
                      </a:r>
                      <a:endParaRPr kumimoji="1" lang="ja-JP" altLang="en-US" sz="1200" dirty="0">
                        <a:latin typeface="+mj-lt"/>
                      </a:endParaRPr>
                    </a:p>
                  </a:txBody>
                  <a:tcPr/>
                </a:tc>
                <a:tc gridSpan="4">
                  <a:txBody>
                    <a:bodyPr/>
                    <a:lstStyle/>
                    <a:p>
                      <a:pPr algn="ctr"/>
                      <a:r>
                        <a:rPr kumimoji="1" lang="zh-CN" altLang="en-US" sz="1200" dirty="0">
                          <a:latin typeface="+mj-lt"/>
                        </a:rPr>
                        <a:t>器件选择</a:t>
                      </a:r>
                      <a:endParaRPr kumimoji="1" lang="ja-JP" altLang="en-US" sz="1200" dirty="0">
                        <a:latin typeface="+mj-lt"/>
                      </a:endParaRPr>
                    </a:p>
                  </a:txBody>
                  <a:tcPr/>
                </a:tc>
                <a:tc hMerge="1">
                  <a:txBody>
                    <a:bodyPr/>
                    <a:lstStyle/>
                    <a:p>
                      <a:endParaRPr kumimoji="1" lang="ja-JP" altLang="en-US" sz="1200" dirty="0"/>
                    </a:p>
                  </a:txBody>
                  <a:tcPr/>
                </a:tc>
                <a:tc hMerge="1">
                  <a:txBody>
                    <a:bodyPr/>
                    <a:lstStyle/>
                    <a:p>
                      <a:endParaRPr kumimoji="1" lang="ja-JP" altLang="en-US" sz="1200" dirty="0"/>
                    </a:p>
                  </a:txBody>
                  <a:tcPr/>
                </a:tc>
                <a:tc hMerge="1">
                  <a:txBody>
                    <a:bodyPr/>
                    <a:lstStyle/>
                    <a:p>
                      <a:endParaRPr kumimoji="1" lang="ja-JP" altLang="en-US" sz="1200" dirty="0"/>
                    </a:p>
                  </a:txBody>
                  <a:tcPr/>
                </a:tc>
                <a:extLst>
                  <a:ext uri="{0D108BD9-81ED-4DB2-BD59-A6C34878D82A}">
                    <a16:rowId xmlns:a16="http://schemas.microsoft.com/office/drawing/2014/main" val="848940907"/>
                  </a:ext>
                </a:extLst>
              </a:tr>
              <a:tr h="206841">
                <a:tc vMerge="1">
                  <a:txBody>
                    <a:bodyPr/>
                    <a:lstStyle/>
                    <a:p>
                      <a:endParaRPr kumimoji="1" lang="ja-JP" altLang="en-US"/>
                    </a:p>
                  </a:txBody>
                  <a:tcPr/>
                </a:tc>
                <a:tc>
                  <a:txBody>
                    <a:bodyPr/>
                    <a:lstStyle/>
                    <a:p>
                      <a:pPr algn="ctr"/>
                      <a:r>
                        <a:rPr kumimoji="1" lang="en-US" altLang="ja-JP" sz="1200" b="1" dirty="0">
                          <a:solidFill>
                            <a:srgbClr val="0070C0"/>
                          </a:solidFill>
                          <a:latin typeface="+mj-lt"/>
                        </a:rPr>
                        <a:t>IGBT</a:t>
                      </a:r>
                      <a:endParaRPr kumimoji="1" lang="ja-JP" altLang="en-US" sz="1200" b="1" dirty="0">
                        <a:solidFill>
                          <a:srgbClr val="0070C0"/>
                        </a:solidFill>
                        <a:latin typeface="+mj-lt"/>
                      </a:endParaRPr>
                    </a:p>
                  </a:txBody>
                  <a:tcPr anchor="ctr">
                    <a:lnR w="12700" cap="flat" cmpd="sng" algn="ctr">
                      <a:solidFill>
                        <a:schemeClr val="accent2">
                          <a:lumMod val="20000"/>
                          <a:lumOff val="80000"/>
                        </a:schemeClr>
                      </a:solidFill>
                      <a:prstDash val="solid"/>
                      <a:round/>
                      <a:headEnd type="none" w="med" len="med"/>
                      <a:tailEnd type="none" w="med" len="med"/>
                    </a:lnR>
                    <a:solidFill>
                      <a:schemeClr val="bg1"/>
                    </a:solidFill>
                  </a:tcPr>
                </a:tc>
                <a:tc>
                  <a:txBody>
                    <a:bodyPr/>
                    <a:lstStyle/>
                    <a:p>
                      <a:pPr algn="ctr"/>
                      <a:r>
                        <a:rPr kumimoji="1" lang="en-US" altLang="ja-JP" sz="1200" b="1" dirty="0">
                          <a:solidFill>
                            <a:srgbClr val="7030A0"/>
                          </a:solidFill>
                          <a:latin typeface="+mj-lt"/>
                        </a:rPr>
                        <a:t>Hybrid-IGBT</a:t>
                      </a:r>
                      <a:endParaRPr kumimoji="1" lang="ja-JP" altLang="en-US" sz="1200" b="1" dirty="0">
                        <a:solidFill>
                          <a:srgbClr val="7030A0"/>
                        </a:solidFill>
                        <a:latin typeface="+mj-lt"/>
                      </a:endParaRPr>
                    </a:p>
                  </a:txBody>
                  <a:tcPr anchor="ctr">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bg1"/>
                    </a:solidFill>
                  </a:tcPr>
                </a:tc>
                <a:tc>
                  <a:txBody>
                    <a:bodyPr/>
                    <a:lstStyle/>
                    <a:p>
                      <a:pPr algn="ctr"/>
                      <a:r>
                        <a:rPr kumimoji="1" lang="en-US" altLang="ja-JP" sz="1200" b="1" dirty="0">
                          <a:solidFill>
                            <a:srgbClr val="00B050"/>
                          </a:solidFill>
                          <a:latin typeface="+mj-lt"/>
                        </a:rPr>
                        <a:t>SJ-MOS</a:t>
                      </a:r>
                      <a:endParaRPr kumimoji="1" lang="ja-JP" altLang="en-US" sz="1200" b="1" dirty="0">
                        <a:solidFill>
                          <a:srgbClr val="00B050"/>
                        </a:solidFill>
                        <a:latin typeface="+mj-lt"/>
                      </a:endParaRPr>
                    </a:p>
                  </a:txBody>
                  <a:tcPr anchor="ctr">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bg1"/>
                    </a:solidFill>
                  </a:tcPr>
                </a:tc>
                <a:tc>
                  <a:txBody>
                    <a:bodyPr/>
                    <a:lstStyle/>
                    <a:p>
                      <a:pPr algn="ctr"/>
                      <a:r>
                        <a:rPr kumimoji="1" lang="en-US" altLang="ja-JP" sz="1200" b="1" dirty="0">
                          <a:solidFill>
                            <a:schemeClr val="accent1">
                              <a:lumMod val="60000"/>
                              <a:lumOff val="40000"/>
                            </a:schemeClr>
                          </a:solidFill>
                          <a:latin typeface="+mj-lt"/>
                        </a:rPr>
                        <a:t>SiC MOS</a:t>
                      </a:r>
                      <a:endParaRPr kumimoji="1" lang="ja-JP" altLang="en-US" sz="1200" b="1" dirty="0">
                        <a:solidFill>
                          <a:schemeClr val="accent1">
                            <a:lumMod val="60000"/>
                            <a:lumOff val="40000"/>
                          </a:schemeClr>
                        </a:solidFill>
                        <a:latin typeface="+mj-lt"/>
                      </a:endParaRPr>
                    </a:p>
                  </a:txBody>
                  <a:tcPr anchor="ctr">
                    <a:lnL w="12700" cap="flat" cmpd="sng" algn="ctr">
                      <a:solidFill>
                        <a:schemeClr val="accent2">
                          <a:lumMod val="20000"/>
                          <a:lumOff val="80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542991749"/>
                  </a:ext>
                </a:extLst>
              </a:tr>
              <a:tr h="247370">
                <a:tc>
                  <a:txBody>
                    <a:bodyPr/>
                    <a:lstStyle/>
                    <a:p>
                      <a:r>
                        <a:rPr kumimoji="1" lang="en-US" altLang="ja-JP" sz="1200" dirty="0">
                          <a:latin typeface="+mj-lt"/>
                        </a:rPr>
                        <a:t>M1</a:t>
                      </a:r>
                      <a:endParaRPr kumimoji="1" lang="ja-JP" altLang="en-US" sz="1200" dirty="0">
                        <a:latin typeface="+mj-lt"/>
                      </a:endParaRPr>
                    </a:p>
                  </a:txBody>
                  <a:tcPr/>
                </a:tc>
                <a:tc>
                  <a:txBody>
                    <a:bodyPr/>
                    <a:lstStyle/>
                    <a:p>
                      <a:r>
                        <a:rPr kumimoji="1" lang="en-US" altLang="ja-JP" sz="1050" dirty="0">
                          <a:latin typeface="+mj-lt"/>
                        </a:rPr>
                        <a:t>RGW00TS65D</a:t>
                      </a:r>
                      <a:endParaRPr kumimoji="1" lang="ja-JP" altLang="en-US" sz="1050" dirty="0">
                        <a:latin typeface="+mj-lt"/>
                      </a:endParaRPr>
                    </a:p>
                  </a:txBody>
                  <a:tcPr/>
                </a:tc>
                <a:tc>
                  <a:txBody>
                    <a:bodyPr/>
                    <a:lstStyle/>
                    <a:p>
                      <a:r>
                        <a:rPr kumimoji="1" lang="en-US" altLang="ja-JP" sz="1050" dirty="0">
                          <a:solidFill>
                            <a:schemeClr val="tx1"/>
                          </a:solidFill>
                          <a:latin typeface="+mj-lt"/>
                        </a:rPr>
                        <a:t>RGW00TS65C</a:t>
                      </a:r>
                      <a:endParaRPr kumimoji="1" lang="ja-JP" altLang="en-US" sz="1050" dirty="0">
                        <a:solidFill>
                          <a:schemeClr val="tx1"/>
                        </a:solidFill>
                        <a:latin typeface="+mj-lt"/>
                      </a:endParaRPr>
                    </a:p>
                  </a:txBody>
                  <a:tcPr/>
                </a:tc>
                <a:tc>
                  <a:txBody>
                    <a:bodyPr/>
                    <a:lstStyle/>
                    <a:p>
                      <a:r>
                        <a:rPr kumimoji="1" lang="en-US" altLang="ja-JP" sz="1050" dirty="0">
                          <a:solidFill>
                            <a:schemeClr val="tx1"/>
                          </a:solidFill>
                          <a:latin typeface="+mj-lt"/>
                        </a:rPr>
                        <a:t>R6070JNZ</a:t>
                      </a:r>
                      <a:endParaRPr kumimoji="1" lang="ja-JP" altLang="en-US" sz="1050" dirty="0">
                        <a:solidFill>
                          <a:schemeClr val="tx1"/>
                        </a:solidFill>
                        <a:latin typeface="+mj-lt"/>
                      </a:endParaRPr>
                    </a:p>
                  </a:txBody>
                  <a:tcPr/>
                </a:tc>
                <a:tc>
                  <a:txBody>
                    <a:bodyPr/>
                    <a:lstStyle/>
                    <a:p>
                      <a:r>
                        <a:rPr kumimoji="1" lang="en-US" altLang="ja-JP" sz="1050" dirty="0">
                          <a:solidFill>
                            <a:schemeClr val="tx1"/>
                          </a:solidFill>
                          <a:latin typeface="+mj-lt"/>
                        </a:rPr>
                        <a:t>SCT4026DE</a:t>
                      </a:r>
                      <a:endParaRPr kumimoji="1" lang="ja-JP" altLang="en-US" sz="1050" dirty="0">
                        <a:solidFill>
                          <a:schemeClr val="tx1"/>
                        </a:solidFill>
                        <a:latin typeface="+mj-lt"/>
                      </a:endParaRPr>
                    </a:p>
                  </a:txBody>
                  <a:tcPr/>
                </a:tc>
                <a:extLst>
                  <a:ext uri="{0D108BD9-81ED-4DB2-BD59-A6C34878D82A}">
                    <a16:rowId xmlns:a16="http://schemas.microsoft.com/office/drawing/2014/main" val="298113467"/>
                  </a:ext>
                </a:extLst>
              </a:tr>
              <a:tr h="206841">
                <a:tc>
                  <a:txBody>
                    <a:bodyPr/>
                    <a:lstStyle/>
                    <a:p>
                      <a:r>
                        <a:rPr kumimoji="1" lang="en-US" altLang="ja-JP" sz="1200" dirty="0">
                          <a:latin typeface="+mj-lt"/>
                        </a:rPr>
                        <a:t>D1</a:t>
                      </a:r>
                      <a:endParaRPr kumimoji="1" lang="ja-JP" altLang="en-US" sz="1200" dirty="0">
                        <a:latin typeface="+mj-lt"/>
                      </a:endParaRPr>
                    </a:p>
                  </a:txBody>
                  <a:tcPr/>
                </a:tc>
                <a:tc>
                  <a:txBody>
                    <a:bodyPr/>
                    <a:lstStyle/>
                    <a:p>
                      <a:r>
                        <a:rPr kumimoji="1" lang="en-US" altLang="ja-JP" sz="1050" dirty="0">
                          <a:latin typeface="+mj-lt"/>
                        </a:rPr>
                        <a:t>SCS320AHG</a:t>
                      </a:r>
                      <a:endParaRPr kumimoji="1" lang="ja-JP" altLang="en-US" sz="1050" dirty="0">
                        <a:latin typeface="+mj-lt"/>
                      </a:endParaRPr>
                    </a:p>
                  </a:txBody>
                  <a:tcPr/>
                </a:tc>
                <a:tc>
                  <a:txBody>
                    <a:bodyPr/>
                    <a:lstStyle/>
                    <a:p>
                      <a:r>
                        <a:rPr kumimoji="1" lang="en-US" altLang="ja-JP" sz="1050" kern="1200" dirty="0">
                          <a:solidFill>
                            <a:schemeClr val="dk1"/>
                          </a:solidFill>
                          <a:latin typeface="+mn-lt"/>
                          <a:ea typeface="+mn-ea"/>
                          <a:cs typeface="+mn-cs"/>
                        </a:rPr>
                        <a:t>SCS320AHG</a:t>
                      </a:r>
                      <a:endParaRPr kumimoji="1" lang="ja-JP" altLang="en-US" sz="1050" dirty="0">
                        <a:solidFill>
                          <a:schemeClr val="accent2"/>
                        </a:solidFill>
                        <a:latin typeface="+mj-lt"/>
                      </a:endParaRPr>
                    </a:p>
                  </a:txBody>
                  <a:tcPr/>
                </a:tc>
                <a:tc>
                  <a:txBody>
                    <a:bodyPr/>
                    <a:lstStyle/>
                    <a:p>
                      <a:r>
                        <a:rPr kumimoji="1" lang="en-US" altLang="ja-JP" sz="1050" kern="1200" dirty="0">
                          <a:solidFill>
                            <a:schemeClr val="dk1"/>
                          </a:solidFill>
                          <a:latin typeface="+mn-lt"/>
                          <a:ea typeface="+mn-ea"/>
                          <a:cs typeface="+mn-cs"/>
                        </a:rPr>
                        <a:t>SCS320AHG</a:t>
                      </a:r>
                      <a:endParaRPr kumimoji="1" lang="ja-JP" altLang="en-US" sz="1050" dirty="0">
                        <a:solidFill>
                          <a:schemeClr val="accent2"/>
                        </a:solidFill>
                        <a:latin typeface="+mj-lt"/>
                      </a:endParaRPr>
                    </a:p>
                  </a:txBody>
                  <a:tcPr/>
                </a:tc>
                <a:tc>
                  <a:txBody>
                    <a:bodyPr/>
                    <a:lstStyle/>
                    <a:p>
                      <a:r>
                        <a:rPr kumimoji="1" lang="en-US" altLang="ja-JP" sz="1050" kern="1200" dirty="0">
                          <a:solidFill>
                            <a:schemeClr val="dk1"/>
                          </a:solidFill>
                          <a:latin typeface="+mn-lt"/>
                          <a:ea typeface="+mn-ea"/>
                          <a:cs typeface="+mn-cs"/>
                        </a:rPr>
                        <a:t>SCS320AHG</a:t>
                      </a:r>
                      <a:endParaRPr kumimoji="1" lang="ja-JP" altLang="en-US" sz="1050" dirty="0">
                        <a:solidFill>
                          <a:schemeClr val="accent2"/>
                        </a:solidFill>
                        <a:latin typeface="+mj-lt"/>
                      </a:endParaRPr>
                    </a:p>
                  </a:txBody>
                  <a:tcPr/>
                </a:tc>
                <a:extLst>
                  <a:ext uri="{0D108BD9-81ED-4DB2-BD59-A6C34878D82A}">
                    <a16:rowId xmlns:a16="http://schemas.microsoft.com/office/drawing/2014/main" val="2350174904"/>
                  </a:ext>
                </a:extLst>
              </a:tr>
              <a:tr h="206841">
                <a:tc>
                  <a:txBody>
                    <a:bodyPr/>
                    <a:lstStyle/>
                    <a:p>
                      <a:r>
                        <a:rPr kumimoji="1" lang="en-US" altLang="ja-JP" sz="1200" dirty="0">
                          <a:latin typeface="+mj-lt"/>
                        </a:rPr>
                        <a:t>M2 to M5</a:t>
                      </a:r>
                      <a:endParaRPr kumimoji="1" lang="ja-JP" altLang="en-US" sz="1200" dirty="0">
                        <a:latin typeface="+mj-lt"/>
                      </a:endParaRPr>
                    </a:p>
                  </a:txBody>
                  <a:tcPr/>
                </a:tc>
                <a:tc>
                  <a:txBody>
                    <a:bodyPr/>
                    <a:lstStyle/>
                    <a:p>
                      <a:r>
                        <a:rPr kumimoji="1" lang="en-US" altLang="ja-JP" sz="1050" dirty="0">
                          <a:latin typeface="+mj-lt"/>
                        </a:rPr>
                        <a:t>RGW00TS65D</a:t>
                      </a:r>
                      <a:endParaRPr kumimoji="1" lang="ja-JP" altLang="en-US" sz="1050" dirty="0">
                        <a:latin typeface="+mj-lt"/>
                      </a:endParaRPr>
                    </a:p>
                  </a:txBody>
                  <a:tcPr/>
                </a:tc>
                <a:tc>
                  <a:txBody>
                    <a:bodyPr/>
                    <a:lstStyle/>
                    <a:p>
                      <a:r>
                        <a:rPr kumimoji="1" lang="en-US" altLang="ja-JP" sz="1050" dirty="0">
                          <a:solidFill>
                            <a:schemeClr val="tx1"/>
                          </a:solidFill>
                          <a:latin typeface="+mj-lt"/>
                        </a:rPr>
                        <a:t>RGW00TS65C</a:t>
                      </a:r>
                      <a:endParaRPr kumimoji="1" lang="ja-JP" altLang="en-US" sz="1050" dirty="0">
                        <a:solidFill>
                          <a:schemeClr val="tx1"/>
                        </a:solidFill>
                        <a:latin typeface="+mj-lt"/>
                      </a:endParaRPr>
                    </a:p>
                  </a:txBody>
                  <a:tcPr/>
                </a:tc>
                <a:tc>
                  <a:txBody>
                    <a:bodyPr/>
                    <a:lstStyle/>
                    <a:p>
                      <a:r>
                        <a:rPr kumimoji="1" lang="en-US" altLang="ja-JP" sz="1050" dirty="0">
                          <a:solidFill>
                            <a:schemeClr val="tx1"/>
                          </a:solidFill>
                          <a:latin typeface="+mj-lt"/>
                        </a:rPr>
                        <a:t>R6070JNZ</a:t>
                      </a:r>
                      <a:endParaRPr kumimoji="1" lang="ja-JP" altLang="en-US" sz="1050" dirty="0">
                        <a:solidFill>
                          <a:schemeClr val="tx1"/>
                        </a:solidFill>
                        <a:latin typeface="+mj-lt"/>
                      </a:endParaRPr>
                    </a:p>
                  </a:txBody>
                  <a:tcPr/>
                </a:tc>
                <a:tc>
                  <a:txBody>
                    <a:bodyPr/>
                    <a:lstStyle/>
                    <a:p>
                      <a:r>
                        <a:rPr kumimoji="1" lang="en-US" altLang="ja-JP" sz="1050" dirty="0">
                          <a:solidFill>
                            <a:schemeClr val="tx1"/>
                          </a:solidFill>
                          <a:latin typeface="+mj-lt"/>
                        </a:rPr>
                        <a:t>SCT4026DE</a:t>
                      </a:r>
                      <a:endParaRPr kumimoji="1" lang="ja-JP" altLang="en-US" sz="1050" dirty="0">
                        <a:solidFill>
                          <a:schemeClr val="tx1"/>
                        </a:solidFill>
                        <a:latin typeface="+mj-lt"/>
                      </a:endParaRPr>
                    </a:p>
                  </a:txBody>
                  <a:tcPr/>
                </a:tc>
                <a:extLst>
                  <a:ext uri="{0D108BD9-81ED-4DB2-BD59-A6C34878D82A}">
                    <a16:rowId xmlns:a16="http://schemas.microsoft.com/office/drawing/2014/main" val="1991160343"/>
                  </a:ext>
                </a:extLst>
              </a:tr>
            </a:tbl>
          </a:graphicData>
        </a:graphic>
      </p:graphicFrame>
      <p:sp>
        <p:nvSpPr>
          <p:cNvPr id="59" name="テキスト ボックス 58">
            <a:extLst>
              <a:ext uri="{FF2B5EF4-FFF2-40B4-BE49-F238E27FC236}">
                <a16:creationId xmlns:a16="http://schemas.microsoft.com/office/drawing/2014/main" id="{20589333-2D48-4B42-B6A0-A8943663238B}"/>
              </a:ext>
            </a:extLst>
          </p:cNvPr>
          <p:cNvSpPr txBox="1"/>
          <p:nvPr/>
        </p:nvSpPr>
        <p:spPr>
          <a:xfrm>
            <a:off x="8218806" y="4081666"/>
            <a:ext cx="466794" cy="297454"/>
          </a:xfrm>
          <a:prstGeom prst="rect">
            <a:avLst/>
          </a:prstGeom>
          <a:noFill/>
        </p:spPr>
        <p:txBody>
          <a:bodyPr wrap="none" rtlCol="0">
            <a:spAutoFit/>
          </a:bodyPr>
          <a:lstStyle/>
          <a:p>
            <a:pPr>
              <a:spcBef>
                <a:spcPts val="400"/>
              </a:spcBef>
            </a:pP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M1</a:t>
            </a:r>
            <a:endParaRPr lang="ja-JP" altLang="en-US"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0" name="テキスト ボックス 59">
            <a:extLst>
              <a:ext uri="{FF2B5EF4-FFF2-40B4-BE49-F238E27FC236}">
                <a16:creationId xmlns:a16="http://schemas.microsoft.com/office/drawing/2014/main" id="{DC2DA59E-06FC-46D0-953C-A48EAA1C2FFE}"/>
              </a:ext>
            </a:extLst>
          </p:cNvPr>
          <p:cNvSpPr txBox="1"/>
          <p:nvPr/>
        </p:nvSpPr>
        <p:spPr>
          <a:xfrm>
            <a:off x="8225917" y="3614330"/>
            <a:ext cx="425116" cy="297454"/>
          </a:xfrm>
          <a:prstGeom prst="rect">
            <a:avLst/>
          </a:prstGeom>
          <a:noFill/>
        </p:spPr>
        <p:txBody>
          <a:bodyPr wrap="none" rtlCol="0">
            <a:spAutoFit/>
          </a:bodyPr>
          <a:lstStyle/>
          <a:p>
            <a:pPr>
              <a:spcBef>
                <a:spcPts val="400"/>
              </a:spcBef>
            </a:pP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D1</a:t>
            </a:r>
            <a:endParaRPr lang="ja-JP" altLang="en-US"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1" name="テキスト ボックス 60">
            <a:extLst>
              <a:ext uri="{FF2B5EF4-FFF2-40B4-BE49-F238E27FC236}">
                <a16:creationId xmlns:a16="http://schemas.microsoft.com/office/drawing/2014/main" id="{175FA41A-DF3F-4925-B463-A0EE76EA0633}"/>
              </a:ext>
            </a:extLst>
          </p:cNvPr>
          <p:cNvSpPr txBox="1"/>
          <p:nvPr/>
        </p:nvSpPr>
        <p:spPr>
          <a:xfrm>
            <a:off x="8213569" y="4856609"/>
            <a:ext cx="466795" cy="707694"/>
          </a:xfrm>
          <a:prstGeom prst="rect">
            <a:avLst/>
          </a:prstGeom>
          <a:noFill/>
        </p:spPr>
        <p:txBody>
          <a:bodyPr wrap="none" rtlCol="0">
            <a:spAutoFit/>
          </a:bodyPr>
          <a:lstStyle/>
          <a:p>
            <a:pPr algn="ctr">
              <a:spcBef>
                <a:spcPts val="400"/>
              </a:spcBef>
            </a:pP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M2</a:t>
            </a:r>
            <a:b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to</a:t>
            </a:r>
            <a:b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M5</a:t>
            </a:r>
            <a:endParaRPr lang="ja-JP" altLang="en-US"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2" name="テキスト ボックス 61">
            <a:extLst>
              <a:ext uri="{FF2B5EF4-FFF2-40B4-BE49-F238E27FC236}">
                <a16:creationId xmlns:a16="http://schemas.microsoft.com/office/drawing/2014/main" id="{87C5D863-74B4-449E-B53F-258C549D4ABE}"/>
              </a:ext>
            </a:extLst>
          </p:cNvPr>
          <p:cNvSpPr txBox="1"/>
          <p:nvPr/>
        </p:nvSpPr>
        <p:spPr>
          <a:xfrm>
            <a:off x="9492872" y="3521246"/>
            <a:ext cx="466794" cy="297454"/>
          </a:xfrm>
          <a:prstGeom prst="rect">
            <a:avLst/>
          </a:prstGeom>
          <a:noFill/>
        </p:spPr>
        <p:txBody>
          <a:bodyPr wrap="none" rtlCol="0">
            <a:spAutoFit/>
          </a:bodyPr>
          <a:lstStyle/>
          <a:p>
            <a:pPr>
              <a:spcBef>
                <a:spcPts val="400"/>
              </a:spcBef>
            </a:pP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M1</a:t>
            </a:r>
            <a:endParaRPr lang="ja-JP" altLang="en-US"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3" name="テキスト ボックス 62">
            <a:extLst>
              <a:ext uri="{FF2B5EF4-FFF2-40B4-BE49-F238E27FC236}">
                <a16:creationId xmlns:a16="http://schemas.microsoft.com/office/drawing/2014/main" id="{D3725264-4AC3-4B3D-B6F7-7C229144FADC}"/>
              </a:ext>
            </a:extLst>
          </p:cNvPr>
          <p:cNvSpPr txBox="1"/>
          <p:nvPr/>
        </p:nvSpPr>
        <p:spPr>
          <a:xfrm>
            <a:off x="9490489" y="3116774"/>
            <a:ext cx="425116" cy="297454"/>
          </a:xfrm>
          <a:prstGeom prst="rect">
            <a:avLst/>
          </a:prstGeom>
          <a:noFill/>
        </p:spPr>
        <p:txBody>
          <a:bodyPr wrap="none" rtlCol="0">
            <a:spAutoFit/>
          </a:bodyPr>
          <a:lstStyle/>
          <a:p>
            <a:pPr>
              <a:spcBef>
                <a:spcPts val="400"/>
              </a:spcBef>
            </a:pP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D1</a:t>
            </a:r>
            <a:endParaRPr lang="ja-JP" altLang="en-US"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4" name="テキスト ボックス 63">
            <a:extLst>
              <a:ext uri="{FF2B5EF4-FFF2-40B4-BE49-F238E27FC236}">
                <a16:creationId xmlns:a16="http://schemas.microsoft.com/office/drawing/2014/main" id="{74AF3CB6-F687-44E6-81C3-272D54295022}"/>
              </a:ext>
            </a:extLst>
          </p:cNvPr>
          <p:cNvSpPr txBox="1"/>
          <p:nvPr/>
        </p:nvSpPr>
        <p:spPr>
          <a:xfrm>
            <a:off x="9470430" y="4480858"/>
            <a:ext cx="466795" cy="707694"/>
          </a:xfrm>
          <a:prstGeom prst="rect">
            <a:avLst/>
          </a:prstGeom>
          <a:noFill/>
        </p:spPr>
        <p:txBody>
          <a:bodyPr wrap="none" rtlCol="0">
            <a:spAutoFit/>
          </a:bodyPr>
          <a:lstStyle/>
          <a:p>
            <a:pPr algn="ctr">
              <a:spcBef>
                <a:spcPts val="400"/>
              </a:spcBef>
            </a:pP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M2</a:t>
            </a:r>
            <a:b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to</a:t>
            </a:r>
            <a:b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M5</a:t>
            </a:r>
            <a:endParaRPr lang="ja-JP" altLang="en-US"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5" name="テキスト ボックス 64">
            <a:extLst>
              <a:ext uri="{FF2B5EF4-FFF2-40B4-BE49-F238E27FC236}">
                <a16:creationId xmlns:a16="http://schemas.microsoft.com/office/drawing/2014/main" id="{54AACE56-78D8-4992-8F0B-3427A88D0EB7}"/>
              </a:ext>
            </a:extLst>
          </p:cNvPr>
          <p:cNvSpPr txBox="1"/>
          <p:nvPr/>
        </p:nvSpPr>
        <p:spPr>
          <a:xfrm>
            <a:off x="10781010" y="4584389"/>
            <a:ext cx="466794" cy="297454"/>
          </a:xfrm>
          <a:prstGeom prst="rect">
            <a:avLst/>
          </a:prstGeom>
          <a:noFill/>
        </p:spPr>
        <p:txBody>
          <a:bodyPr wrap="none" rtlCol="0">
            <a:spAutoFit/>
          </a:bodyPr>
          <a:lstStyle/>
          <a:p>
            <a:pPr>
              <a:spcBef>
                <a:spcPts val="400"/>
              </a:spcBef>
            </a:pP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M1</a:t>
            </a:r>
            <a:endParaRPr lang="ja-JP" altLang="en-US"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6" name="テキスト ボックス 65">
            <a:extLst>
              <a:ext uri="{FF2B5EF4-FFF2-40B4-BE49-F238E27FC236}">
                <a16:creationId xmlns:a16="http://schemas.microsoft.com/office/drawing/2014/main" id="{7A19CEC6-CEFD-4674-9602-4A1395DD5401}"/>
              </a:ext>
            </a:extLst>
          </p:cNvPr>
          <p:cNvSpPr txBox="1"/>
          <p:nvPr/>
        </p:nvSpPr>
        <p:spPr>
          <a:xfrm>
            <a:off x="10790628" y="4379120"/>
            <a:ext cx="425116" cy="297454"/>
          </a:xfrm>
          <a:prstGeom prst="rect">
            <a:avLst/>
          </a:prstGeom>
          <a:noFill/>
        </p:spPr>
        <p:txBody>
          <a:bodyPr wrap="none" rtlCol="0">
            <a:spAutoFit/>
          </a:bodyPr>
          <a:lstStyle/>
          <a:p>
            <a:pPr>
              <a:spcBef>
                <a:spcPts val="400"/>
              </a:spcBef>
            </a:pP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D1</a:t>
            </a:r>
            <a:endParaRPr lang="ja-JP" altLang="en-US"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7" name="テキスト ボックス 66">
            <a:extLst>
              <a:ext uri="{FF2B5EF4-FFF2-40B4-BE49-F238E27FC236}">
                <a16:creationId xmlns:a16="http://schemas.microsoft.com/office/drawing/2014/main" id="{887B1CFE-5F64-4C42-9A54-C0CDC0F79D14}"/>
              </a:ext>
            </a:extLst>
          </p:cNvPr>
          <p:cNvSpPr txBox="1"/>
          <p:nvPr/>
        </p:nvSpPr>
        <p:spPr>
          <a:xfrm>
            <a:off x="10734150" y="4906988"/>
            <a:ext cx="466795" cy="707694"/>
          </a:xfrm>
          <a:prstGeom prst="rect">
            <a:avLst/>
          </a:prstGeom>
          <a:noFill/>
        </p:spPr>
        <p:txBody>
          <a:bodyPr wrap="none" rtlCol="0">
            <a:spAutoFit/>
          </a:bodyPr>
          <a:lstStyle/>
          <a:p>
            <a:pPr algn="ctr">
              <a:spcBef>
                <a:spcPts val="400"/>
              </a:spcBef>
            </a:pP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M2</a:t>
            </a:r>
            <a:b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to</a:t>
            </a:r>
            <a:b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M5</a:t>
            </a:r>
            <a:endParaRPr lang="ja-JP" altLang="en-US" sz="1333"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8" name="テキスト ボックス 67">
            <a:extLst>
              <a:ext uri="{FF2B5EF4-FFF2-40B4-BE49-F238E27FC236}">
                <a16:creationId xmlns:a16="http://schemas.microsoft.com/office/drawing/2014/main" id="{23233E51-AF00-46D9-BF7D-32FF3B5DF851}"/>
              </a:ext>
            </a:extLst>
          </p:cNvPr>
          <p:cNvSpPr txBox="1"/>
          <p:nvPr/>
        </p:nvSpPr>
        <p:spPr>
          <a:xfrm>
            <a:off x="2785526" y="4260147"/>
            <a:ext cx="1702389"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Full-Bridge Inverter</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7" name="テキスト ボックス 56">
            <a:extLst>
              <a:ext uri="{FF2B5EF4-FFF2-40B4-BE49-F238E27FC236}">
                <a16:creationId xmlns:a16="http://schemas.microsoft.com/office/drawing/2014/main" id="{95173190-EC48-459D-86A2-1051A3E8ECAC}"/>
              </a:ext>
            </a:extLst>
          </p:cNvPr>
          <p:cNvSpPr txBox="1"/>
          <p:nvPr/>
        </p:nvSpPr>
        <p:spPr>
          <a:xfrm rot="16200000">
            <a:off x="5277846" y="3885257"/>
            <a:ext cx="1304588" cy="276999"/>
          </a:xfrm>
          <a:prstGeom prst="rect">
            <a:avLst/>
          </a:prstGeom>
          <a:noFill/>
        </p:spPr>
        <p:txBody>
          <a:bodyPr wrap="none" rtlCol="0">
            <a:spAutoFit/>
          </a:bodyPr>
          <a:lstStyle/>
          <a:p>
            <a:pPr>
              <a:spcBef>
                <a:spcPts val="400"/>
              </a:spcBef>
            </a:pP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Power Loss [W]</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13677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BC8D6D1-221C-403A-9DB2-05D647B13C47}"/>
              </a:ext>
            </a:extLst>
          </p:cNvPr>
          <p:cNvSpPr/>
          <p:nvPr/>
        </p:nvSpPr>
        <p:spPr>
          <a:xfrm>
            <a:off x="827360" y="2577835"/>
            <a:ext cx="4320000" cy="216000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53" name="図 52">
            <a:extLst>
              <a:ext uri="{FF2B5EF4-FFF2-40B4-BE49-F238E27FC236}">
                <a16:creationId xmlns:a16="http://schemas.microsoft.com/office/drawing/2014/main" id="{FD370148-4EC6-4899-9789-3048DBFAB22C}"/>
              </a:ext>
            </a:extLst>
          </p:cNvPr>
          <p:cNvPicPr>
            <a:picLocks noChangeAspect="1"/>
          </p:cNvPicPr>
          <p:nvPr/>
        </p:nvPicPr>
        <p:blipFill>
          <a:blip r:embed="rId2"/>
          <a:stretch>
            <a:fillRect/>
          </a:stretch>
        </p:blipFill>
        <p:spPr>
          <a:xfrm>
            <a:off x="856053" y="2978978"/>
            <a:ext cx="4248000" cy="1401296"/>
          </a:xfrm>
          <a:prstGeom prst="rect">
            <a:avLst/>
          </a:prstGeom>
        </p:spPr>
      </p:pic>
      <p:sp>
        <p:nvSpPr>
          <p:cNvPr id="71" name="正方形/長方形 70">
            <a:extLst>
              <a:ext uri="{FF2B5EF4-FFF2-40B4-BE49-F238E27FC236}">
                <a16:creationId xmlns:a16="http://schemas.microsoft.com/office/drawing/2014/main" id="{E146CE02-CF3B-4466-AEB0-49F8AA886366}"/>
              </a:ext>
            </a:extLst>
          </p:cNvPr>
          <p:cNvSpPr/>
          <p:nvPr/>
        </p:nvSpPr>
        <p:spPr>
          <a:xfrm>
            <a:off x="10282120" y="2693908"/>
            <a:ext cx="1299492" cy="3093442"/>
          </a:xfrm>
          <a:prstGeom prst="rect">
            <a:avLst/>
          </a:prstGeom>
          <a:solidFill>
            <a:srgbClr val="FFC4CA">
              <a:alpha val="3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0" name="図 9">
            <a:extLst>
              <a:ext uri="{FF2B5EF4-FFF2-40B4-BE49-F238E27FC236}">
                <a16:creationId xmlns:a16="http://schemas.microsoft.com/office/drawing/2014/main" id="{9863768D-34FE-4A31-89A2-D563133A06E4}"/>
              </a:ext>
            </a:extLst>
          </p:cNvPr>
          <p:cNvPicPr>
            <a:picLocks noChangeAspect="1"/>
          </p:cNvPicPr>
          <p:nvPr/>
        </p:nvPicPr>
        <p:blipFill>
          <a:blip r:embed="rId3"/>
          <a:stretch>
            <a:fillRect/>
          </a:stretch>
        </p:blipFill>
        <p:spPr>
          <a:xfrm>
            <a:off x="5983408" y="2602324"/>
            <a:ext cx="5751576" cy="3337560"/>
          </a:xfrm>
          <a:prstGeom prst="rect">
            <a:avLst/>
          </a:prstGeom>
        </p:spPr>
      </p:pic>
      <p:sp>
        <p:nvSpPr>
          <p:cNvPr id="5" name="正方形/長方形 4">
            <a:extLst>
              <a:ext uri="{FF2B5EF4-FFF2-40B4-BE49-F238E27FC236}">
                <a16:creationId xmlns:a16="http://schemas.microsoft.com/office/drawing/2014/main" id="{9CE87859-3139-412D-919A-7F1555E88363}"/>
              </a:ext>
            </a:extLst>
          </p:cNvPr>
          <p:cNvSpPr/>
          <p:nvPr/>
        </p:nvSpPr>
        <p:spPr>
          <a:xfrm>
            <a:off x="640657" y="1750372"/>
            <a:ext cx="180000" cy="336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6" name="直線コネクタ 5">
            <a:extLst>
              <a:ext uri="{FF2B5EF4-FFF2-40B4-BE49-F238E27FC236}">
                <a16:creationId xmlns:a16="http://schemas.microsoft.com/office/drawing/2014/main" id="{E33B5580-7C21-4577-BDAC-314513AF89CD}"/>
              </a:ext>
            </a:extLst>
          </p:cNvPr>
          <p:cNvCxnSpPr>
            <a:cxnSpLocks/>
          </p:cNvCxnSpPr>
          <p:nvPr/>
        </p:nvCxnSpPr>
        <p:spPr>
          <a:xfrm>
            <a:off x="647228" y="2068500"/>
            <a:ext cx="3240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F44B225-3522-4D89-93C5-59E406915D6E}"/>
              </a:ext>
            </a:extLst>
          </p:cNvPr>
          <p:cNvSpPr txBox="1"/>
          <p:nvPr/>
        </p:nvSpPr>
        <p:spPr>
          <a:xfrm>
            <a:off x="833764" y="1643744"/>
            <a:ext cx="1007007" cy="420564"/>
          </a:xfrm>
          <a:prstGeom prst="rect">
            <a:avLst/>
          </a:prstGeom>
          <a:noFill/>
        </p:spPr>
        <p:txBody>
          <a:bodyPr wrap="none" rtlCol="0" anchor="b">
            <a:spAutoFit/>
          </a:bodyPr>
          <a:lstStyle/>
          <a:p>
            <a:pPr>
              <a:spcBef>
                <a:spcPts val="400"/>
              </a:spcBef>
            </a:pPr>
            <a:r>
              <a:rPr lang="zh-CN" altLang="en-US" sz="2133" b="1" dirty="0">
                <a:latin typeface="微软雅黑" panose="020B0503020204020204" pitchFamily="34" charset="-122"/>
                <a:ea typeface="微软雅黑" panose="020B0503020204020204" pitchFamily="34" charset="-122"/>
                <a:cs typeface="メイリオ" panose="020B0604030504040204" pitchFamily="50" charset="-128"/>
              </a:rPr>
              <a:t>回路图</a:t>
            </a:r>
            <a:endParaRPr lang="ja-JP" altLang="en-US" sz="16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0" name="正方形/長方形 39">
            <a:extLst>
              <a:ext uri="{FF2B5EF4-FFF2-40B4-BE49-F238E27FC236}">
                <a16:creationId xmlns:a16="http://schemas.microsoft.com/office/drawing/2014/main" id="{36ABFADD-73FA-4A3A-BD59-E139A1127F29}"/>
              </a:ext>
            </a:extLst>
          </p:cNvPr>
          <p:cNvSpPr/>
          <p:nvPr/>
        </p:nvSpPr>
        <p:spPr>
          <a:xfrm>
            <a:off x="6080423" y="1759897"/>
            <a:ext cx="180000" cy="336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41" name="直線コネクタ 40">
            <a:extLst>
              <a:ext uri="{FF2B5EF4-FFF2-40B4-BE49-F238E27FC236}">
                <a16:creationId xmlns:a16="http://schemas.microsoft.com/office/drawing/2014/main" id="{FB4D992B-BAED-4339-8C03-185F9635AD1C}"/>
              </a:ext>
            </a:extLst>
          </p:cNvPr>
          <p:cNvCxnSpPr>
            <a:cxnSpLocks/>
          </p:cNvCxnSpPr>
          <p:nvPr/>
        </p:nvCxnSpPr>
        <p:spPr>
          <a:xfrm>
            <a:off x="6086188" y="2076941"/>
            <a:ext cx="445422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046EFC0E-DB21-43FB-8FD9-8756472EFBB1}"/>
              </a:ext>
            </a:extLst>
          </p:cNvPr>
          <p:cNvSpPr txBox="1"/>
          <p:nvPr/>
        </p:nvSpPr>
        <p:spPr>
          <a:xfrm>
            <a:off x="6259157" y="1667696"/>
            <a:ext cx="1829347" cy="420564"/>
          </a:xfrm>
          <a:prstGeom prst="rect">
            <a:avLst/>
          </a:prstGeom>
          <a:noFill/>
        </p:spPr>
        <p:txBody>
          <a:bodyPr wrap="none" rtlCol="0" anchor="b">
            <a:spAutoFit/>
          </a:bodyPr>
          <a:lstStyle/>
          <a:p>
            <a:pPr>
              <a:spcBef>
                <a:spcPts val="400"/>
              </a:spcBef>
            </a:pPr>
            <a:r>
              <a:rPr lang="zh-CN" altLang="en-US" sz="2133" b="1" dirty="0">
                <a:latin typeface="微软雅黑" panose="020B0503020204020204" pitchFamily="34" charset="-122"/>
                <a:ea typeface="微软雅黑" panose="020B0503020204020204" pitchFamily="34" charset="-122"/>
                <a:cs typeface="メイリオ" panose="020B0604030504040204" pitchFamily="50" charset="-128"/>
              </a:rPr>
              <a:t>器件损耗比较</a:t>
            </a:r>
            <a:endParaRPr lang="ja-JP" altLang="en-US" sz="2133"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867FA76C-5685-4B98-8D49-E348C5CA453E}"/>
              </a:ext>
            </a:extLst>
          </p:cNvPr>
          <p:cNvSpPr txBox="1"/>
          <p:nvPr/>
        </p:nvSpPr>
        <p:spPr>
          <a:xfrm>
            <a:off x="8670014" y="2102408"/>
            <a:ext cx="2954655" cy="461665"/>
          </a:xfrm>
          <a:prstGeom prst="rect">
            <a:avLst/>
          </a:prstGeom>
          <a:noFill/>
        </p:spPr>
        <p:txBody>
          <a:bodyPr wrap="none" rtlCol="0">
            <a:spAutoFit/>
          </a:bodyPr>
          <a:lstStyle/>
          <a:p>
            <a:pP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IN</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:220Vac, V</a:t>
            </a:r>
            <a:r>
              <a:rPr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OUT</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:48V, P</a:t>
            </a:r>
            <a:r>
              <a:rPr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OUT</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:3.3kW</a:t>
            </a:r>
            <a:b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Tj:75</a:t>
            </a:r>
            <a:r>
              <a:rPr lang="en-US" altLang="ja-JP" sz="1200" dirty="0">
                <a:solidFill>
                  <a:schemeClr val="tx2"/>
                </a:solidFill>
                <a:latin typeface="微软雅黑" panose="020B0503020204020204" pitchFamily="34" charset="-122"/>
                <a:ea typeface="微软雅黑" panose="020B0503020204020204" pitchFamily="34" charset="-122"/>
                <a:cs typeface="Arial" panose="020B0604020202020204" pitchFamily="34" charset="0"/>
              </a:rPr>
              <a:t>˚</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 F</a:t>
            </a:r>
            <a:r>
              <a:rPr lang="en-US" altLang="ja-JP" sz="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SW</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:50kHz(PFC), 100kHz(LLC)</a:t>
            </a:r>
            <a:endParaRPr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3" name="コンテンツ プレースホルダー 2">
            <a:extLst>
              <a:ext uri="{FF2B5EF4-FFF2-40B4-BE49-F238E27FC236}">
                <a16:creationId xmlns:a16="http://schemas.microsoft.com/office/drawing/2014/main" id="{11246026-D707-4563-992A-FDDF8839CEF1}"/>
              </a:ext>
            </a:extLst>
          </p:cNvPr>
          <p:cNvSpPr txBox="1">
            <a:spLocks/>
          </p:cNvSpPr>
          <p:nvPr/>
        </p:nvSpPr>
        <p:spPr bwMode="auto">
          <a:xfrm>
            <a:off x="480309" y="797803"/>
            <a:ext cx="68691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r>
              <a:rPr lang="zh-CN" altLang="en-US" b="1" kern="0" dirty="0">
                <a:solidFill>
                  <a:srgbClr val="0070C0"/>
                </a:solidFill>
                <a:latin typeface="微软雅黑" panose="020B0503020204020204" pitchFamily="34" charset="-122"/>
                <a:ea typeface="微软雅黑" panose="020B0503020204020204" pitchFamily="34" charset="-122"/>
              </a:rPr>
              <a:t>对于</a:t>
            </a:r>
            <a:r>
              <a:rPr lang="en-US" altLang="zh-CN" b="1" kern="0" dirty="0">
                <a:solidFill>
                  <a:srgbClr val="0070C0"/>
                </a:solidFill>
                <a:latin typeface="微软雅黑" panose="020B0503020204020204" pitchFamily="34" charset="-122"/>
                <a:ea typeface="微软雅黑" panose="020B0503020204020204" pitchFamily="34" charset="-122"/>
              </a:rPr>
              <a:t>LLC</a:t>
            </a:r>
            <a:r>
              <a:rPr lang="zh-CN" altLang="en-US" b="1" kern="0" dirty="0">
                <a:solidFill>
                  <a:srgbClr val="0070C0"/>
                </a:solidFill>
                <a:latin typeface="微软雅黑" panose="020B0503020204020204" pitchFamily="34" charset="-122"/>
                <a:ea typeface="微软雅黑" panose="020B0503020204020204" pitchFamily="34" charset="-122"/>
              </a:rPr>
              <a:t>电路，导通损失较小的</a:t>
            </a:r>
            <a:r>
              <a:rPr lang="en-US" altLang="zh-CN" b="1" kern="0" dirty="0">
                <a:solidFill>
                  <a:srgbClr val="0070C0"/>
                </a:solidFill>
                <a:latin typeface="微软雅黑" panose="020B0503020204020204" pitchFamily="34" charset="-122"/>
                <a:ea typeface="微软雅黑" panose="020B0503020204020204" pitchFamily="34" charset="-122"/>
              </a:rPr>
              <a:t>SiC MOS</a:t>
            </a:r>
            <a:r>
              <a:rPr lang="zh-CN" altLang="en-US" b="1" kern="0" dirty="0">
                <a:solidFill>
                  <a:srgbClr val="0070C0"/>
                </a:solidFill>
                <a:latin typeface="微软雅黑" panose="020B0503020204020204" pitchFamily="34" charset="-122"/>
                <a:ea typeface="微软雅黑" panose="020B0503020204020204" pitchFamily="34" charset="-122"/>
              </a:rPr>
              <a:t>有优势</a:t>
            </a:r>
            <a:endParaRPr lang="en-US" altLang="ja-JP" b="1" kern="0" dirty="0">
              <a:solidFill>
                <a:srgbClr val="0070C0"/>
              </a:solidFill>
              <a:latin typeface="微软雅黑" panose="020B0503020204020204" pitchFamily="34" charset="-122"/>
              <a:ea typeface="微软雅黑" panose="020B0503020204020204" pitchFamily="34" charset="-122"/>
            </a:endParaRPr>
          </a:p>
        </p:txBody>
      </p:sp>
      <p:sp>
        <p:nvSpPr>
          <p:cNvPr id="4" name="タイトル 3">
            <a:extLst>
              <a:ext uri="{FF2B5EF4-FFF2-40B4-BE49-F238E27FC236}">
                <a16:creationId xmlns:a16="http://schemas.microsoft.com/office/drawing/2014/main" id="{7562FA1D-75E8-4D30-AB0F-4798C901EDD2}"/>
              </a:ext>
            </a:extLst>
          </p:cNvPr>
          <p:cNvSpPr>
            <a:spLocks noGrp="1"/>
          </p:cNvSpPr>
          <p:nvPr>
            <p:ph type="title"/>
          </p:nvPr>
        </p:nvSpPr>
        <p:spPr>
          <a:xfrm>
            <a:off x="335360" y="230162"/>
            <a:ext cx="10801200" cy="461666"/>
          </a:xfrm>
        </p:spPr>
        <p:txBody>
          <a:bodyPr/>
          <a:lstStyle/>
          <a:p>
            <a:r>
              <a:rPr lang="en-US" altLang="ja-JP"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电源</a:t>
            </a:r>
            <a:r>
              <a:rPr lang="en-US" altLang="ja-JP" dirty="0">
                <a:latin typeface="微软雅黑" panose="020B0503020204020204" pitchFamily="34" charset="-122"/>
                <a:ea typeface="微软雅黑" panose="020B0503020204020204" pitchFamily="34" charset="-122"/>
              </a:rPr>
              <a:t>”</a:t>
            </a:r>
            <a:r>
              <a:rPr lang="ja-JP" altLang="en-US" dirty="0">
                <a:latin typeface="微软雅黑" panose="020B0503020204020204" pitchFamily="34" charset="-122"/>
                <a:ea typeface="微软雅黑" panose="020B0503020204020204" pitchFamily="34" charset="-122"/>
              </a:rPr>
              <a:t>　</a:t>
            </a:r>
            <a:r>
              <a:rPr lang="en-US" altLang="ja-JP" dirty="0">
                <a:latin typeface="微软雅黑" panose="020B0503020204020204" pitchFamily="34" charset="-122"/>
                <a:ea typeface="微软雅黑" panose="020B0503020204020204" pitchFamily="34" charset="-122"/>
              </a:rPr>
              <a:t>SiC MOSFET</a:t>
            </a:r>
            <a:r>
              <a:rPr lang="zh-CN" altLang="en-US" dirty="0">
                <a:latin typeface="微软雅黑" panose="020B0503020204020204" pitchFamily="34" charset="-122"/>
                <a:ea typeface="微软雅黑" panose="020B0503020204020204" pitchFamily="34" charset="-122"/>
              </a:rPr>
              <a:t>的替代提案</a:t>
            </a:r>
            <a:endParaRPr kumimoji="1" lang="ja-JP" altLang="en-US" dirty="0">
              <a:latin typeface="微软雅黑" panose="020B0503020204020204" pitchFamily="34" charset="-122"/>
              <a:ea typeface="微软雅黑" panose="020B0503020204020204" pitchFamily="34" charset="-122"/>
            </a:endParaRPr>
          </a:p>
        </p:txBody>
      </p:sp>
      <p:sp>
        <p:nvSpPr>
          <p:cNvPr id="48" name="テキスト ボックス 47">
            <a:extLst>
              <a:ext uri="{FF2B5EF4-FFF2-40B4-BE49-F238E27FC236}">
                <a16:creationId xmlns:a16="http://schemas.microsoft.com/office/drawing/2014/main" id="{79DA247D-5DA5-4389-96E8-FFB774366F10}"/>
              </a:ext>
            </a:extLst>
          </p:cNvPr>
          <p:cNvSpPr txBox="1"/>
          <p:nvPr/>
        </p:nvSpPr>
        <p:spPr>
          <a:xfrm>
            <a:off x="2072686" y="2174663"/>
            <a:ext cx="1170513" cy="307777"/>
          </a:xfrm>
          <a:prstGeom prst="rect">
            <a:avLst/>
          </a:prstGeom>
          <a:solidFill>
            <a:schemeClr val="bg1">
              <a:lumMod val="95000"/>
            </a:schemeClr>
          </a:solidFill>
        </p:spPr>
        <p:txBody>
          <a:bodyPr wrap="none" rtlCol="0">
            <a:spAutoFit/>
          </a:bodyPr>
          <a:lstStyle/>
          <a:p>
            <a:pPr>
              <a:spcBef>
                <a:spcPts val="400"/>
              </a:spcBef>
            </a:pPr>
            <a:r>
              <a:rPr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3.3</a:t>
            </a:r>
            <a:r>
              <a:rPr kumimoji="1" lang="en-US" altLang="ja-JP"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kW </a:t>
            </a:r>
            <a:r>
              <a:rPr lang="zh-CN"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电源</a:t>
            </a:r>
            <a:endParaRPr lang="ja-JP" altLang="en-US" sz="14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D19C28EE-098E-476A-88D8-F152F171A62E}"/>
              </a:ext>
            </a:extLst>
          </p:cNvPr>
          <p:cNvSpPr txBox="1"/>
          <p:nvPr/>
        </p:nvSpPr>
        <p:spPr>
          <a:xfrm>
            <a:off x="6786570" y="5787349"/>
            <a:ext cx="736099" cy="369332"/>
          </a:xfrm>
          <a:prstGeom prst="rect">
            <a:avLst/>
          </a:prstGeom>
          <a:noFill/>
        </p:spPr>
        <p:txBody>
          <a:bodyPr wrap="none" rtlCol="0">
            <a:spAutoFit/>
          </a:bodyPr>
          <a:lstStyle/>
          <a:p>
            <a:pPr>
              <a:spcBef>
                <a:spcPts val="400"/>
              </a:spcBef>
            </a:pPr>
            <a:r>
              <a:rPr kumimoji="1" lang="en-US" altLang="ja-JP"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IGBT</a:t>
            </a:r>
            <a:endParaRPr kumimoji="1" lang="ja-JP" altLang="en-US" sz="18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5" name="テキスト ボックス 44">
            <a:extLst>
              <a:ext uri="{FF2B5EF4-FFF2-40B4-BE49-F238E27FC236}">
                <a16:creationId xmlns:a16="http://schemas.microsoft.com/office/drawing/2014/main" id="{FEEC4A6A-3B92-4E46-9A2A-8F541331023B}"/>
              </a:ext>
            </a:extLst>
          </p:cNvPr>
          <p:cNvSpPr txBox="1"/>
          <p:nvPr/>
        </p:nvSpPr>
        <p:spPr>
          <a:xfrm>
            <a:off x="7984112" y="5739724"/>
            <a:ext cx="982128" cy="646331"/>
          </a:xfrm>
          <a:prstGeom prst="rect">
            <a:avLst/>
          </a:prstGeom>
          <a:noFill/>
        </p:spPr>
        <p:txBody>
          <a:bodyPr wrap="none" rtlCol="0">
            <a:spAutoFit/>
          </a:bodyPr>
          <a:lstStyle/>
          <a:p>
            <a:pPr>
              <a:spcBef>
                <a:spcPts val="400"/>
              </a:spcBef>
            </a:pPr>
            <a:r>
              <a:rPr lang="en-US" altLang="ja-JP" sz="18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Hybrid</a:t>
            </a:r>
            <a:br>
              <a:rPr lang="en-US" altLang="ja-JP" sz="18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8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rPr>
              <a:t>-IGBT</a:t>
            </a:r>
            <a:endParaRPr kumimoji="1" lang="ja-JP" altLang="en-US" sz="1800" b="1" dirty="0">
              <a:solidFill>
                <a:srgbClr val="7030A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5DA46032-2ED9-49D2-A8A7-82C922C3C3F6}"/>
              </a:ext>
            </a:extLst>
          </p:cNvPr>
          <p:cNvSpPr txBox="1"/>
          <p:nvPr/>
        </p:nvSpPr>
        <p:spPr>
          <a:xfrm>
            <a:off x="9161700" y="5739724"/>
            <a:ext cx="1099981" cy="369332"/>
          </a:xfrm>
          <a:prstGeom prst="rect">
            <a:avLst/>
          </a:prstGeom>
          <a:noFill/>
        </p:spPr>
        <p:txBody>
          <a:bodyPr wrap="none" rtlCol="0">
            <a:spAutoFit/>
          </a:bodyPr>
          <a:lstStyle/>
          <a:p>
            <a:pPr>
              <a:spcBef>
                <a:spcPts val="400"/>
              </a:spcBef>
            </a:pPr>
            <a:r>
              <a:rPr kumimoji="1" lang="en-US" altLang="ja-JP" sz="18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SJ-MOS</a:t>
            </a:r>
            <a:endParaRPr kumimoji="1" lang="ja-JP" altLang="en-US" sz="18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391E73CC-A344-45E9-BCC7-8D1D9031F7CC}"/>
              </a:ext>
            </a:extLst>
          </p:cNvPr>
          <p:cNvSpPr txBox="1"/>
          <p:nvPr/>
        </p:nvSpPr>
        <p:spPr>
          <a:xfrm>
            <a:off x="10406974" y="5716736"/>
            <a:ext cx="1196161" cy="369332"/>
          </a:xfrm>
          <a:prstGeom prst="rect">
            <a:avLst/>
          </a:prstGeom>
          <a:noFill/>
        </p:spPr>
        <p:txBody>
          <a:bodyPr wrap="none" rtlCol="0">
            <a:spAutoFit/>
          </a:bodyPr>
          <a:lstStyle/>
          <a:p>
            <a:pPr>
              <a:spcBef>
                <a:spcPts val="400"/>
              </a:spcBef>
            </a:pPr>
            <a:r>
              <a:rPr kumimoji="1" lang="en-US" altLang="ja-JP" sz="18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rPr>
              <a:t>SiC MOS</a:t>
            </a:r>
            <a:endParaRPr kumimoji="1" lang="ja-JP" altLang="en-US" sz="1800" b="1" dirty="0">
              <a:solidFill>
                <a:schemeClr val="accent1">
                  <a:lumMod val="60000"/>
                  <a:lumOff val="40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1" name="テキスト ボックス 50">
            <a:extLst>
              <a:ext uri="{FF2B5EF4-FFF2-40B4-BE49-F238E27FC236}">
                <a16:creationId xmlns:a16="http://schemas.microsoft.com/office/drawing/2014/main" id="{109B60F6-00ED-4F7B-B9DA-37E1802C234C}"/>
              </a:ext>
            </a:extLst>
          </p:cNvPr>
          <p:cNvSpPr txBox="1"/>
          <p:nvPr/>
        </p:nvSpPr>
        <p:spPr>
          <a:xfrm>
            <a:off x="6813946" y="3890021"/>
            <a:ext cx="734496" cy="276999"/>
          </a:xfrm>
          <a:prstGeom prst="rect">
            <a:avLst/>
          </a:prstGeom>
          <a:noFill/>
        </p:spPr>
        <p:txBody>
          <a:bodyPr wrap="none" rtlCol="0">
            <a:spAutoFit/>
          </a:bodyPr>
          <a:lstStyle/>
          <a:p>
            <a:pP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M1,M2</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8" name="テキスト ボックス 17">
            <a:extLst>
              <a:ext uri="{FF2B5EF4-FFF2-40B4-BE49-F238E27FC236}">
                <a16:creationId xmlns:a16="http://schemas.microsoft.com/office/drawing/2014/main" id="{AEFB1736-48EA-40D2-B0E9-3CAE936B4DC9}"/>
              </a:ext>
            </a:extLst>
          </p:cNvPr>
          <p:cNvSpPr txBox="1"/>
          <p:nvPr/>
        </p:nvSpPr>
        <p:spPr>
          <a:xfrm>
            <a:off x="1337267" y="4371272"/>
            <a:ext cx="1407565"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Totem-Pole PFC</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54" name="グラフィックス 53" descr="ニヤリとした顔 (塗りつぶしなし)">
            <a:extLst>
              <a:ext uri="{FF2B5EF4-FFF2-40B4-BE49-F238E27FC236}">
                <a16:creationId xmlns:a16="http://schemas.microsoft.com/office/drawing/2014/main" id="{D7004D57-6419-46AD-A3F4-6CE3670FBE7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65029" y="3769776"/>
            <a:ext cx="258745" cy="258745"/>
          </a:xfrm>
          <a:prstGeom prst="rect">
            <a:avLst/>
          </a:prstGeom>
        </p:spPr>
      </p:pic>
      <p:sp>
        <p:nvSpPr>
          <p:cNvPr id="55" name="テキスト ボックス 54">
            <a:extLst>
              <a:ext uri="{FF2B5EF4-FFF2-40B4-BE49-F238E27FC236}">
                <a16:creationId xmlns:a16="http://schemas.microsoft.com/office/drawing/2014/main" id="{87D54717-6A14-4C03-9FD7-4AC9EA1B2859}"/>
              </a:ext>
            </a:extLst>
          </p:cNvPr>
          <p:cNvSpPr txBox="1"/>
          <p:nvPr/>
        </p:nvSpPr>
        <p:spPr>
          <a:xfrm>
            <a:off x="10446985" y="3721470"/>
            <a:ext cx="819455" cy="369332"/>
          </a:xfrm>
          <a:prstGeom prst="rect">
            <a:avLst/>
          </a:prstGeom>
          <a:noFill/>
        </p:spPr>
        <p:txBody>
          <a:bodyPr wrap="none" rtlCol="0">
            <a:spAutoFit/>
          </a:bodyPr>
          <a:lstStyle/>
          <a:p>
            <a:pPr>
              <a:spcBef>
                <a:spcPts val="400"/>
              </a:spcBef>
            </a:pPr>
            <a:r>
              <a:rPr lang="en-US" altLang="ja-JP" sz="18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rPr>
              <a:t>Good</a:t>
            </a:r>
            <a:endParaRPr lang="ja-JP" altLang="en-US" sz="1600" b="1" dirty="0">
              <a:solidFill>
                <a:srgbClr val="00B050"/>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30" name="直線コネクタ 29">
            <a:extLst>
              <a:ext uri="{FF2B5EF4-FFF2-40B4-BE49-F238E27FC236}">
                <a16:creationId xmlns:a16="http://schemas.microsoft.com/office/drawing/2014/main" id="{582E2DA4-7138-43FB-A62C-6E0C80FBF19D}"/>
              </a:ext>
            </a:extLst>
          </p:cNvPr>
          <p:cNvCxnSpPr>
            <a:cxnSpLocks/>
          </p:cNvCxnSpPr>
          <p:nvPr/>
        </p:nvCxnSpPr>
        <p:spPr>
          <a:xfrm>
            <a:off x="6505575" y="4389503"/>
            <a:ext cx="4791902" cy="0"/>
          </a:xfrm>
          <a:prstGeom prst="line">
            <a:avLst/>
          </a:prstGeom>
          <a:ln w="1905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8" name="表 9">
            <a:extLst>
              <a:ext uri="{FF2B5EF4-FFF2-40B4-BE49-F238E27FC236}">
                <a16:creationId xmlns:a16="http://schemas.microsoft.com/office/drawing/2014/main" id="{D673C6A9-B5B7-46D8-A951-1EA6D9067263}"/>
              </a:ext>
            </a:extLst>
          </p:cNvPr>
          <p:cNvGraphicFramePr>
            <a:graphicFrameLocks noGrp="1"/>
          </p:cNvGraphicFramePr>
          <p:nvPr/>
        </p:nvGraphicFramePr>
        <p:xfrm>
          <a:off x="292963" y="4867931"/>
          <a:ext cx="5458964" cy="1645920"/>
        </p:xfrm>
        <a:graphic>
          <a:graphicData uri="http://schemas.openxmlformats.org/drawingml/2006/table">
            <a:tbl>
              <a:tblPr firstRow="1" bandRow="1">
                <a:tableStyleId>{21E4AEA4-8DFA-4A89-87EB-49C32662AFE0}</a:tableStyleId>
              </a:tblPr>
              <a:tblGrid>
                <a:gridCol w="944092">
                  <a:extLst>
                    <a:ext uri="{9D8B030D-6E8A-4147-A177-3AD203B41FA5}">
                      <a16:colId xmlns:a16="http://schemas.microsoft.com/office/drawing/2014/main" val="2803912064"/>
                    </a:ext>
                  </a:extLst>
                </a:gridCol>
                <a:gridCol w="1128718">
                  <a:extLst>
                    <a:ext uri="{9D8B030D-6E8A-4147-A177-3AD203B41FA5}">
                      <a16:colId xmlns:a16="http://schemas.microsoft.com/office/drawing/2014/main" val="4128572800"/>
                    </a:ext>
                  </a:extLst>
                </a:gridCol>
                <a:gridCol w="1128718">
                  <a:extLst>
                    <a:ext uri="{9D8B030D-6E8A-4147-A177-3AD203B41FA5}">
                      <a16:colId xmlns:a16="http://schemas.microsoft.com/office/drawing/2014/main" val="2441040690"/>
                    </a:ext>
                  </a:extLst>
                </a:gridCol>
                <a:gridCol w="1128718">
                  <a:extLst>
                    <a:ext uri="{9D8B030D-6E8A-4147-A177-3AD203B41FA5}">
                      <a16:colId xmlns:a16="http://schemas.microsoft.com/office/drawing/2014/main" val="3087163256"/>
                    </a:ext>
                  </a:extLst>
                </a:gridCol>
                <a:gridCol w="1128718">
                  <a:extLst>
                    <a:ext uri="{9D8B030D-6E8A-4147-A177-3AD203B41FA5}">
                      <a16:colId xmlns:a16="http://schemas.microsoft.com/office/drawing/2014/main" val="369844648"/>
                    </a:ext>
                  </a:extLst>
                </a:gridCol>
              </a:tblGrid>
              <a:tr h="206841">
                <a:tc rowSpan="2">
                  <a:txBody>
                    <a:bodyPr/>
                    <a:lstStyle/>
                    <a:p>
                      <a:r>
                        <a:rPr kumimoji="1" lang="zh-CN" altLang="en-US" sz="1200" dirty="0">
                          <a:latin typeface="+mj-lt"/>
                        </a:rPr>
                        <a:t>器件</a:t>
                      </a:r>
                      <a:endParaRPr kumimoji="1" lang="ja-JP" altLang="en-US" sz="1200" dirty="0">
                        <a:latin typeface="+mj-lt"/>
                      </a:endParaRPr>
                    </a:p>
                  </a:txBody>
                  <a:tcPr/>
                </a:tc>
                <a:tc gridSpan="4">
                  <a:txBody>
                    <a:bodyPr/>
                    <a:lstStyle/>
                    <a:p>
                      <a:pPr algn="ctr"/>
                      <a:r>
                        <a:rPr kumimoji="1" lang="zh-CN" altLang="en-US" sz="1200" dirty="0">
                          <a:latin typeface="+mj-lt"/>
                        </a:rPr>
                        <a:t>器件选择</a:t>
                      </a:r>
                      <a:endParaRPr kumimoji="1" lang="ja-JP" altLang="en-US" sz="1200" dirty="0">
                        <a:latin typeface="+mj-lt"/>
                      </a:endParaRPr>
                    </a:p>
                  </a:txBody>
                  <a:tcPr/>
                </a:tc>
                <a:tc hMerge="1">
                  <a:txBody>
                    <a:bodyPr/>
                    <a:lstStyle/>
                    <a:p>
                      <a:endParaRPr kumimoji="1" lang="ja-JP" altLang="en-US" sz="1200" dirty="0"/>
                    </a:p>
                  </a:txBody>
                  <a:tcPr/>
                </a:tc>
                <a:tc hMerge="1">
                  <a:txBody>
                    <a:bodyPr/>
                    <a:lstStyle/>
                    <a:p>
                      <a:endParaRPr kumimoji="1" lang="ja-JP" altLang="en-US" sz="1200" dirty="0"/>
                    </a:p>
                  </a:txBody>
                  <a:tcPr/>
                </a:tc>
                <a:tc hMerge="1">
                  <a:txBody>
                    <a:bodyPr/>
                    <a:lstStyle/>
                    <a:p>
                      <a:endParaRPr kumimoji="1" lang="ja-JP" altLang="en-US" sz="1200" dirty="0"/>
                    </a:p>
                  </a:txBody>
                  <a:tcPr/>
                </a:tc>
                <a:extLst>
                  <a:ext uri="{0D108BD9-81ED-4DB2-BD59-A6C34878D82A}">
                    <a16:rowId xmlns:a16="http://schemas.microsoft.com/office/drawing/2014/main" val="848940907"/>
                  </a:ext>
                </a:extLst>
              </a:tr>
              <a:tr h="206841">
                <a:tc vMerge="1">
                  <a:txBody>
                    <a:bodyPr/>
                    <a:lstStyle/>
                    <a:p>
                      <a:endParaRPr kumimoji="1" lang="ja-JP" altLang="en-US"/>
                    </a:p>
                  </a:txBody>
                  <a:tcPr/>
                </a:tc>
                <a:tc>
                  <a:txBody>
                    <a:bodyPr/>
                    <a:lstStyle/>
                    <a:p>
                      <a:pPr algn="ctr"/>
                      <a:r>
                        <a:rPr kumimoji="1" lang="en-US" altLang="ja-JP" sz="1200" b="1" dirty="0">
                          <a:solidFill>
                            <a:srgbClr val="0070C0"/>
                          </a:solidFill>
                          <a:latin typeface="+mj-lt"/>
                        </a:rPr>
                        <a:t>IGBT</a:t>
                      </a:r>
                      <a:endParaRPr kumimoji="1" lang="ja-JP" altLang="en-US" sz="1200" b="1" dirty="0">
                        <a:solidFill>
                          <a:srgbClr val="0070C0"/>
                        </a:solidFill>
                        <a:latin typeface="+mj-lt"/>
                      </a:endParaRPr>
                    </a:p>
                  </a:txBody>
                  <a:tcPr anchor="ctr">
                    <a:lnR w="12700" cap="flat" cmpd="sng" algn="ctr">
                      <a:solidFill>
                        <a:schemeClr val="accent2">
                          <a:lumMod val="20000"/>
                          <a:lumOff val="80000"/>
                        </a:schemeClr>
                      </a:solidFill>
                      <a:prstDash val="solid"/>
                      <a:round/>
                      <a:headEnd type="none" w="med" len="med"/>
                      <a:tailEnd type="none" w="med" len="med"/>
                    </a:lnR>
                    <a:solidFill>
                      <a:schemeClr val="bg1"/>
                    </a:solidFill>
                  </a:tcPr>
                </a:tc>
                <a:tc>
                  <a:txBody>
                    <a:bodyPr/>
                    <a:lstStyle/>
                    <a:p>
                      <a:pPr algn="ctr"/>
                      <a:r>
                        <a:rPr kumimoji="1" lang="en-US" altLang="ja-JP" sz="1200" b="1" dirty="0">
                          <a:solidFill>
                            <a:srgbClr val="7030A0"/>
                          </a:solidFill>
                          <a:latin typeface="+mj-lt"/>
                        </a:rPr>
                        <a:t>Hybrid-IGBT</a:t>
                      </a:r>
                      <a:endParaRPr kumimoji="1" lang="ja-JP" altLang="en-US" sz="1200" b="1" dirty="0">
                        <a:solidFill>
                          <a:srgbClr val="7030A0"/>
                        </a:solidFill>
                        <a:latin typeface="+mj-lt"/>
                      </a:endParaRPr>
                    </a:p>
                  </a:txBody>
                  <a:tcPr anchor="ctr">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bg1"/>
                    </a:solidFill>
                  </a:tcPr>
                </a:tc>
                <a:tc>
                  <a:txBody>
                    <a:bodyPr/>
                    <a:lstStyle/>
                    <a:p>
                      <a:pPr algn="ctr"/>
                      <a:r>
                        <a:rPr kumimoji="1" lang="en-US" altLang="ja-JP" sz="1200" b="1" dirty="0">
                          <a:solidFill>
                            <a:srgbClr val="00B050"/>
                          </a:solidFill>
                          <a:latin typeface="+mj-lt"/>
                        </a:rPr>
                        <a:t>SJ-MOS</a:t>
                      </a:r>
                      <a:endParaRPr kumimoji="1" lang="ja-JP" altLang="en-US" sz="1200" b="1" dirty="0">
                        <a:solidFill>
                          <a:srgbClr val="00B050"/>
                        </a:solidFill>
                        <a:latin typeface="+mj-lt"/>
                      </a:endParaRPr>
                    </a:p>
                  </a:txBody>
                  <a:tcPr anchor="ctr">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bg1"/>
                    </a:solidFill>
                  </a:tcPr>
                </a:tc>
                <a:tc>
                  <a:txBody>
                    <a:bodyPr/>
                    <a:lstStyle/>
                    <a:p>
                      <a:pPr algn="ctr"/>
                      <a:r>
                        <a:rPr kumimoji="1" lang="en-US" altLang="ja-JP" sz="1200" b="1" dirty="0">
                          <a:solidFill>
                            <a:schemeClr val="accent1">
                              <a:lumMod val="60000"/>
                              <a:lumOff val="40000"/>
                            </a:schemeClr>
                          </a:solidFill>
                          <a:latin typeface="+mj-lt"/>
                        </a:rPr>
                        <a:t>SiC MOS</a:t>
                      </a:r>
                      <a:endParaRPr kumimoji="1" lang="ja-JP" altLang="en-US" sz="1200" b="1" dirty="0">
                        <a:solidFill>
                          <a:schemeClr val="accent1">
                            <a:lumMod val="60000"/>
                            <a:lumOff val="40000"/>
                          </a:schemeClr>
                        </a:solidFill>
                        <a:latin typeface="+mj-lt"/>
                      </a:endParaRPr>
                    </a:p>
                  </a:txBody>
                  <a:tcPr anchor="ctr">
                    <a:lnL w="12700" cap="flat" cmpd="sng" algn="ctr">
                      <a:solidFill>
                        <a:schemeClr val="accent2">
                          <a:lumMod val="20000"/>
                          <a:lumOff val="80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542991749"/>
                  </a:ext>
                </a:extLst>
              </a:tr>
              <a:tr h="247370">
                <a:tc>
                  <a:txBody>
                    <a:bodyPr/>
                    <a:lstStyle/>
                    <a:p>
                      <a:r>
                        <a:rPr kumimoji="1" lang="en-US" altLang="ja-JP" sz="1200" dirty="0">
                          <a:latin typeface="+mj-lt"/>
                        </a:rPr>
                        <a:t>M1,M2</a:t>
                      </a:r>
                      <a:endParaRPr kumimoji="1" lang="ja-JP" altLang="en-US" sz="1200" dirty="0">
                        <a:latin typeface="+mj-lt"/>
                      </a:endParaRPr>
                    </a:p>
                  </a:txBody>
                  <a:tcPr/>
                </a:tc>
                <a:tc>
                  <a:txBody>
                    <a:bodyPr/>
                    <a:lstStyle/>
                    <a:p>
                      <a:r>
                        <a:rPr kumimoji="1" lang="en-US" altLang="ja-JP" sz="1050" dirty="0">
                          <a:latin typeface="+mj-lt"/>
                        </a:rPr>
                        <a:t>RGW00TS65D</a:t>
                      </a:r>
                      <a:endParaRPr kumimoji="1" lang="ja-JP" altLang="en-US" sz="1050" dirty="0">
                        <a:latin typeface="+mj-lt"/>
                      </a:endParaRPr>
                    </a:p>
                  </a:txBody>
                  <a:tcPr/>
                </a:tc>
                <a:tc>
                  <a:txBody>
                    <a:bodyPr/>
                    <a:lstStyle/>
                    <a:p>
                      <a:r>
                        <a:rPr kumimoji="1" lang="en-US" altLang="ja-JP" sz="1050" dirty="0">
                          <a:solidFill>
                            <a:schemeClr val="tx1"/>
                          </a:solidFill>
                          <a:latin typeface="+mj-lt"/>
                        </a:rPr>
                        <a:t>RGW00TS65C</a:t>
                      </a:r>
                      <a:endParaRPr kumimoji="1" lang="ja-JP" altLang="en-US" sz="1050" dirty="0">
                        <a:solidFill>
                          <a:schemeClr val="tx1"/>
                        </a:solidFill>
                        <a:latin typeface="+mj-lt"/>
                      </a:endParaRPr>
                    </a:p>
                  </a:txBody>
                  <a:tcPr/>
                </a:tc>
                <a:tc>
                  <a:txBody>
                    <a:bodyPr/>
                    <a:lstStyle/>
                    <a:p>
                      <a:r>
                        <a:rPr kumimoji="1" lang="en-US" altLang="ja-JP" sz="1050" dirty="0">
                          <a:solidFill>
                            <a:schemeClr val="tx1"/>
                          </a:solidFill>
                          <a:latin typeface="+mj-lt"/>
                        </a:rPr>
                        <a:t>R6070JNZ</a:t>
                      </a:r>
                      <a:endParaRPr kumimoji="1" lang="ja-JP" altLang="en-US" sz="1050" dirty="0">
                        <a:solidFill>
                          <a:schemeClr val="tx1"/>
                        </a:solidFill>
                        <a:latin typeface="+mj-lt"/>
                      </a:endParaRPr>
                    </a:p>
                  </a:txBody>
                  <a:tcPr/>
                </a:tc>
                <a:tc>
                  <a:txBody>
                    <a:bodyPr/>
                    <a:lstStyle/>
                    <a:p>
                      <a:r>
                        <a:rPr kumimoji="1" lang="en-US" altLang="ja-JP" sz="1050" dirty="0">
                          <a:solidFill>
                            <a:schemeClr val="tx1"/>
                          </a:solidFill>
                          <a:latin typeface="+mj-lt"/>
                        </a:rPr>
                        <a:t>SCT4026DW7</a:t>
                      </a:r>
                      <a:endParaRPr kumimoji="1" lang="ja-JP" altLang="en-US" sz="1050" dirty="0">
                        <a:solidFill>
                          <a:schemeClr val="tx1"/>
                        </a:solidFill>
                        <a:latin typeface="+mj-lt"/>
                      </a:endParaRPr>
                    </a:p>
                  </a:txBody>
                  <a:tcPr/>
                </a:tc>
                <a:extLst>
                  <a:ext uri="{0D108BD9-81ED-4DB2-BD59-A6C34878D82A}">
                    <a16:rowId xmlns:a16="http://schemas.microsoft.com/office/drawing/2014/main" val="298113467"/>
                  </a:ext>
                </a:extLst>
              </a:tr>
              <a:tr h="137160">
                <a:tc>
                  <a:txBody>
                    <a:bodyPr/>
                    <a:lstStyle/>
                    <a:p>
                      <a:r>
                        <a:rPr kumimoji="1" lang="en-US" altLang="ja-JP" sz="1200" dirty="0">
                          <a:latin typeface="+mj-lt"/>
                        </a:rPr>
                        <a:t>D1,D2</a:t>
                      </a:r>
                      <a:endParaRPr kumimoji="1" lang="ja-JP" altLang="en-US" sz="1200" dirty="0">
                        <a:latin typeface="+mj-lt"/>
                      </a:endParaRPr>
                    </a:p>
                  </a:txBody>
                  <a:tcPr/>
                </a:tc>
                <a:tc>
                  <a:txBody>
                    <a:bodyPr/>
                    <a:lstStyle/>
                    <a:p>
                      <a:r>
                        <a:rPr kumimoji="1" lang="en-US" altLang="ja-JP" sz="1050" kern="1200" dirty="0">
                          <a:solidFill>
                            <a:schemeClr val="dk1"/>
                          </a:solidFill>
                          <a:latin typeface="+mn-lt"/>
                          <a:ea typeface="+mn-ea"/>
                          <a:cs typeface="+mn-cs"/>
                        </a:rPr>
                        <a:t>RFN20NS6S</a:t>
                      </a:r>
                      <a:endParaRPr kumimoji="1" lang="ja-JP" altLang="en-US" sz="1050" dirty="0">
                        <a:latin typeface="+mj-lt"/>
                      </a:endParaRPr>
                    </a:p>
                  </a:txBody>
                  <a:tcPr/>
                </a:tc>
                <a:tc>
                  <a:txBody>
                    <a:bodyPr/>
                    <a:lstStyle/>
                    <a:p>
                      <a:r>
                        <a:rPr kumimoji="1" lang="en-US" altLang="ja-JP" sz="1050" kern="1200" dirty="0">
                          <a:solidFill>
                            <a:schemeClr val="dk1"/>
                          </a:solidFill>
                          <a:latin typeface="+mn-lt"/>
                          <a:ea typeface="+mn-ea"/>
                          <a:cs typeface="+mn-cs"/>
                        </a:rPr>
                        <a:t>RFN20NS6S</a:t>
                      </a:r>
                      <a:endParaRPr kumimoji="1" lang="ja-JP" altLang="en-US" sz="1050" dirty="0">
                        <a:solidFill>
                          <a:schemeClr val="tx1"/>
                        </a:solidFill>
                        <a:latin typeface="+mj-lt"/>
                      </a:endParaRPr>
                    </a:p>
                  </a:txBody>
                  <a:tcPr/>
                </a:tc>
                <a:tc>
                  <a:txBody>
                    <a:bodyPr/>
                    <a:lstStyle/>
                    <a:p>
                      <a:r>
                        <a:rPr kumimoji="1" lang="en-US" altLang="ja-JP" sz="1050" kern="1200" dirty="0">
                          <a:solidFill>
                            <a:schemeClr val="dk1"/>
                          </a:solidFill>
                          <a:latin typeface="+mn-lt"/>
                          <a:ea typeface="+mn-ea"/>
                          <a:cs typeface="+mn-cs"/>
                        </a:rPr>
                        <a:t>RFN20NS6S</a:t>
                      </a:r>
                      <a:endParaRPr kumimoji="1" lang="ja-JP" altLang="en-US" sz="1050" dirty="0">
                        <a:solidFill>
                          <a:schemeClr val="tx1"/>
                        </a:solidFill>
                        <a:latin typeface="+mj-lt"/>
                      </a:endParaRPr>
                    </a:p>
                  </a:txBody>
                  <a:tcPr/>
                </a:tc>
                <a:tc>
                  <a:txBody>
                    <a:bodyPr/>
                    <a:lstStyle/>
                    <a:p>
                      <a:r>
                        <a:rPr kumimoji="1" lang="en-US" altLang="ja-JP" sz="1050" dirty="0">
                          <a:solidFill>
                            <a:schemeClr val="tx1"/>
                          </a:solidFill>
                          <a:latin typeface="+mj-lt"/>
                        </a:rPr>
                        <a:t>SCS220AHG</a:t>
                      </a:r>
                      <a:endParaRPr kumimoji="1" lang="ja-JP" altLang="en-US" sz="1050" dirty="0">
                        <a:solidFill>
                          <a:schemeClr val="tx1"/>
                        </a:solidFill>
                        <a:latin typeface="+mj-lt"/>
                      </a:endParaRPr>
                    </a:p>
                  </a:txBody>
                  <a:tcPr/>
                </a:tc>
                <a:extLst>
                  <a:ext uri="{0D108BD9-81ED-4DB2-BD59-A6C34878D82A}">
                    <a16:rowId xmlns:a16="http://schemas.microsoft.com/office/drawing/2014/main" val="2350174904"/>
                  </a:ext>
                </a:extLst>
              </a:tr>
              <a:tr h="137160">
                <a:tc>
                  <a:txBody>
                    <a:bodyPr/>
                    <a:lstStyle/>
                    <a:p>
                      <a:r>
                        <a:rPr kumimoji="1" lang="en-US" altLang="ja-JP" sz="1200" dirty="0">
                          <a:latin typeface="+mj-lt"/>
                        </a:rPr>
                        <a:t>M3 to M6</a:t>
                      </a:r>
                      <a:endParaRPr kumimoji="1" lang="ja-JP" altLang="en-US" sz="12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RGW00TS65D</a:t>
                      </a:r>
                      <a:endParaRPr kumimoji="1" lang="ja-JP" altLang="en-US" sz="105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RGW00TS65C</a:t>
                      </a:r>
                      <a:endParaRPr kumimoji="1" lang="ja-JP" altLang="en-US" sz="105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R6070JNZ</a:t>
                      </a:r>
                      <a:endParaRPr kumimoji="1" lang="ja-JP" altLang="en-US" sz="1050" kern="1200" dirty="0">
                        <a:solidFill>
                          <a:schemeClr val="tx1"/>
                        </a:solidFill>
                        <a:latin typeface="+mn-lt"/>
                        <a:ea typeface="+mn-ea"/>
                        <a:cs typeface="+mn-cs"/>
                      </a:endParaRPr>
                    </a:p>
                  </a:txBody>
                  <a:tcPr/>
                </a:tc>
                <a:tc>
                  <a:txBody>
                    <a:bodyPr/>
                    <a:lstStyle/>
                    <a:p>
                      <a:r>
                        <a:rPr kumimoji="1" lang="en-US" altLang="ja-JP" sz="1050" dirty="0">
                          <a:solidFill>
                            <a:schemeClr val="tx1"/>
                          </a:solidFill>
                          <a:latin typeface="+mj-lt"/>
                        </a:rPr>
                        <a:t>SCT4026DW7</a:t>
                      </a:r>
                      <a:endParaRPr kumimoji="1" lang="ja-JP" altLang="en-US" sz="1050" dirty="0">
                        <a:solidFill>
                          <a:schemeClr val="tx1"/>
                        </a:solidFill>
                        <a:latin typeface="+mj-lt"/>
                      </a:endParaRPr>
                    </a:p>
                  </a:txBody>
                  <a:tcPr/>
                </a:tc>
                <a:extLst>
                  <a:ext uri="{0D108BD9-81ED-4DB2-BD59-A6C34878D82A}">
                    <a16:rowId xmlns:a16="http://schemas.microsoft.com/office/drawing/2014/main" val="3350744036"/>
                  </a:ext>
                </a:extLst>
              </a:tr>
              <a:tr h="206841">
                <a:tc>
                  <a:txBody>
                    <a:bodyPr/>
                    <a:lstStyle/>
                    <a:p>
                      <a:r>
                        <a:rPr kumimoji="1" lang="en-US" altLang="ja-JP" sz="1200" dirty="0">
                          <a:latin typeface="+mj-lt"/>
                        </a:rPr>
                        <a:t>M7 to M10</a:t>
                      </a:r>
                      <a:endParaRPr kumimoji="1" lang="ja-JP" altLang="en-US" sz="1200" dirty="0">
                        <a:latin typeface="+mj-lt"/>
                      </a:endParaRPr>
                    </a:p>
                  </a:txBody>
                  <a:tcPr/>
                </a:tc>
                <a:tc>
                  <a:txBody>
                    <a:bodyPr/>
                    <a:lstStyle/>
                    <a:p>
                      <a:r>
                        <a:rPr kumimoji="1" lang="en-US" altLang="ja-JP" sz="1050" dirty="0">
                          <a:latin typeface="+mj-lt"/>
                        </a:rPr>
                        <a:t>RJ1P12BBD x4</a:t>
                      </a:r>
                      <a:endParaRPr kumimoji="1" lang="ja-JP" altLang="en-US" sz="1050" dirty="0">
                        <a:latin typeface="+mj-lt"/>
                      </a:endParaRPr>
                    </a:p>
                  </a:txBody>
                  <a:tcPr/>
                </a:tc>
                <a:tc>
                  <a:txBody>
                    <a:bodyPr/>
                    <a:lstStyle/>
                    <a:p>
                      <a:r>
                        <a:rPr kumimoji="1" lang="en-US" altLang="ja-JP" sz="1050" kern="1200" dirty="0">
                          <a:solidFill>
                            <a:schemeClr val="dk1"/>
                          </a:solidFill>
                          <a:latin typeface="+mn-lt"/>
                          <a:ea typeface="+mn-ea"/>
                          <a:cs typeface="+mn-cs"/>
                        </a:rPr>
                        <a:t>RJ1P12BBD x4</a:t>
                      </a:r>
                      <a:endParaRPr kumimoji="1" lang="ja-JP" altLang="en-US" sz="1050" kern="1200" dirty="0">
                        <a:solidFill>
                          <a:schemeClr val="dk1"/>
                        </a:solidFill>
                        <a:latin typeface="+mn-lt"/>
                        <a:ea typeface="+mn-ea"/>
                        <a:cs typeface="+mn-cs"/>
                      </a:endParaRPr>
                    </a:p>
                  </a:txBody>
                  <a:tcPr/>
                </a:tc>
                <a:tc>
                  <a:txBody>
                    <a:bodyPr/>
                    <a:lstStyle/>
                    <a:p>
                      <a:r>
                        <a:rPr kumimoji="1" lang="en-US" altLang="ja-JP" sz="1050" kern="1200" dirty="0">
                          <a:solidFill>
                            <a:schemeClr val="dk1"/>
                          </a:solidFill>
                          <a:latin typeface="+mn-lt"/>
                          <a:ea typeface="+mn-ea"/>
                          <a:cs typeface="+mn-cs"/>
                        </a:rPr>
                        <a:t>RJ1P12BBD x4</a:t>
                      </a:r>
                      <a:endParaRPr kumimoji="1" lang="ja-JP" altLang="en-US" sz="1050" kern="1200" dirty="0">
                        <a:solidFill>
                          <a:schemeClr val="dk1"/>
                        </a:solidFill>
                        <a:latin typeface="+mn-lt"/>
                        <a:ea typeface="+mn-ea"/>
                        <a:cs typeface="+mn-cs"/>
                      </a:endParaRPr>
                    </a:p>
                  </a:txBody>
                  <a:tcPr/>
                </a:tc>
                <a:tc>
                  <a:txBody>
                    <a:bodyPr/>
                    <a:lstStyle/>
                    <a:p>
                      <a:r>
                        <a:rPr kumimoji="1" lang="en-US" altLang="ja-JP" sz="1050" kern="1200" dirty="0">
                          <a:solidFill>
                            <a:schemeClr val="dk1"/>
                          </a:solidFill>
                          <a:latin typeface="+mn-lt"/>
                          <a:ea typeface="+mn-ea"/>
                          <a:cs typeface="+mn-cs"/>
                        </a:rPr>
                        <a:t>RJ1P12BBD x4</a:t>
                      </a:r>
                      <a:endParaRPr kumimoji="1" lang="ja-JP" altLang="en-US" sz="1050" kern="1200" dirty="0">
                        <a:solidFill>
                          <a:schemeClr val="dk1"/>
                        </a:solidFill>
                        <a:latin typeface="+mn-lt"/>
                        <a:ea typeface="+mn-ea"/>
                        <a:cs typeface="+mn-cs"/>
                      </a:endParaRPr>
                    </a:p>
                  </a:txBody>
                  <a:tcPr/>
                </a:tc>
                <a:extLst>
                  <a:ext uri="{0D108BD9-81ED-4DB2-BD59-A6C34878D82A}">
                    <a16:rowId xmlns:a16="http://schemas.microsoft.com/office/drawing/2014/main" val="1991160343"/>
                  </a:ext>
                </a:extLst>
              </a:tr>
            </a:tbl>
          </a:graphicData>
        </a:graphic>
      </p:graphicFrame>
      <p:sp>
        <p:nvSpPr>
          <p:cNvPr id="61" name="テキスト ボックス 60">
            <a:extLst>
              <a:ext uri="{FF2B5EF4-FFF2-40B4-BE49-F238E27FC236}">
                <a16:creationId xmlns:a16="http://schemas.microsoft.com/office/drawing/2014/main" id="{175FA41A-DF3F-4925-B463-A0EE76EA0633}"/>
              </a:ext>
            </a:extLst>
          </p:cNvPr>
          <p:cNvSpPr txBox="1"/>
          <p:nvPr/>
        </p:nvSpPr>
        <p:spPr>
          <a:xfrm>
            <a:off x="6816704" y="4931762"/>
            <a:ext cx="648832" cy="461665"/>
          </a:xfrm>
          <a:prstGeom prst="rect">
            <a:avLst/>
          </a:prstGeom>
          <a:noFill/>
        </p:spPr>
        <p:txBody>
          <a:bodyPr wrap="none" rtlCol="0">
            <a:spAutoFit/>
          </a:bodyPr>
          <a:lstStyle/>
          <a:p>
            <a:pPr algn="ct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M3 to</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M6</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7" name="テキスト ボックス 66">
            <a:extLst>
              <a:ext uri="{FF2B5EF4-FFF2-40B4-BE49-F238E27FC236}">
                <a16:creationId xmlns:a16="http://schemas.microsoft.com/office/drawing/2014/main" id="{887B1CFE-5F64-4C42-9A54-C0CDC0F79D14}"/>
              </a:ext>
            </a:extLst>
          </p:cNvPr>
          <p:cNvSpPr txBox="1"/>
          <p:nvPr/>
        </p:nvSpPr>
        <p:spPr>
          <a:xfrm>
            <a:off x="6816229" y="4663558"/>
            <a:ext cx="660758" cy="276999"/>
          </a:xfrm>
          <a:prstGeom prst="rect">
            <a:avLst/>
          </a:prstGeom>
          <a:noFill/>
        </p:spPr>
        <p:txBody>
          <a:bodyPr wrap="none" rtlCol="0">
            <a:spAutoFit/>
          </a:bodyPr>
          <a:lstStyle/>
          <a:p>
            <a:pPr algn="ct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D1,D2</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8" name="テキスト ボックス 67">
            <a:extLst>
              <a:ext uri="{FF2B5EF4-FFF2-40B4-BE49-F238E27FC236}">
                <a16:creationId xmlns:a16="http://schemas.microsoft.com/office/drawing/2014/main" id="{23233E51-AF00-46D9-BF7D-32FF3B5DF851}"/>
              </a:ext>
            </a:extLst>
          </p:cNvPr>
          <p:cNvSpPr txBox="1"/>
          <p:nvPr/>
        </p:nvSpPr>
        <p:spPr>
          <a:xfrm>
            <a:off x="3318926" y="4361747"/>
            <a:ext cx="1271182" cy="276999"/>
          </a:xfrm>
          <a:prstGeom prst="rect">
            <a:avLst/>
          </a:prstGeom>
          <a:noFill/>
        </p:spPr>
        <p:txBody>
          <a:bodyPr wrap="none" rtlCol="0">
            <a:spAutoFit/>
          </a:bodyPr>
          <a:lstStyle/>
          <a:p>
            <a:pPr>
              <a:spcBef>
                <a:spcPts val="400"/>
              </a:spcBef>
            </a:pPr>
            <a:r>
              <a:rPr lang="en-US" altLang="ja-JP"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LLC Converter</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4" name="正方形/長方形 43">
            <a:extLst>
              <a:ext uri="{FF2B5EF4-FFF2-40B4-BE49-F238E27FC236}">
                <a16:creationId xmlns:a16="http://schemas.microsoft.com/office/drawing/2014/main" id="{798C610F-28D4-4015-8891-A65AACAA95A1}"/>
              </a:ext>
            </a:extLst>
          </p:cNvPr>
          <p:cNvSpPr/>
          <p:nvPr/>
        </p:nvSpPr>
        <p:spPr>
          <a:xfrm>
            <a:off x="1480" y="-544"/>
            <a:ext cx="2052000" cy="252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Power Supply</a:t>
            </a:r>
            <a:endParaRPr kumimoji="1" lang="ja-JP" altLang="en-US" sz="14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4" name="テキスト ボックス 73">
            <a:extLst>
              <a:ext uri="{FF2B5EF4-FFF2-40B4-BE49-F238E27FC236}">
                <a16:creationId xmlns:a16="http://schemas.microsoft.com/office/drawing/2014/main" id="{4D274429-357F-4C4D-9CD5-9AC7C8EFF8BE}"/>
              </a:ext>
            </a:extLst>
          </p:cNvPr>
          <p:cNvSpPr txBox="1"/>
          <p:nvPr/>
        </p:nvSpPr>
        <p:spPr>
          <a:xfrm>
            <a:off x="813392" y="3059091"/>
            <a:ext cx="684803" cy="253916"/>
          </a:xfrm>
          <a:prstGeom prst="rect">
            <a:avLst/>
          </a:prstGeom>
          <a:noFill/>
        </p:spPr>
        <p:txBody>
          <a:bodyPr wrap="none" rtlCol="0">
            <a:spAutoFit/>
          </a:bodyPr>
          <a:lstStyle/>
          <a:p>
            <a:pPr>
              <a:spcBef>
                <a:spcPts val="400"/>
              </a:spcBef>
            </a:pPr>
            <a:r>
              <a:rPr kumimoji="1" lang="en-US" altLang="ja-JP"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220V</a:t>
            </a:r>
            <a:r>
              <a:rPr kumimoji="1" lang="en-US" altLang="ja-JP" sz="7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AC</a:t>
            </a:r>
            <a:endParaRPr kumimoji="1" lang="ja-JP" altLang="en-US"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5" name="テキスト ボックス 74">
            <a:extLst>
              <a:ext uri="{FF2B5EF4-FFF2-40B4-BE49-F238E27FC236}">
                <a16:creationId xmlns:a16="http://schemas.microsoft.com/office/drawing/2014/main" id="{FBBBA363-6CD9-4C43-9152-88AF093E8D23}"/>
              </a:ext>
            </a:extLst>
          </p:cNvPr>
          <p:cNvSpPr txBox="1"/>
          <p:nvPr/>
        </p:nvSpPr>
        <p:spPr>
          <a:xfrm>
            <a:off x="4525056" y="2801164"/>
            <a:ext cx="598241" cy="253916"/>
          </a:xfrm>
          <a:prstGeom prst="rect">
            <a:avLst/>
          </a:prstGeom>
          <a:solidFill>
            <a:schemeClr val="bg1"/>
          </a:solidFill>
        </p:spPr>
        <p:txBody>
          <a:bodyPr wrap="none" rtlCol="0">
            <a:spAutoFit/>
          </a:bodyPr>
          <a:lstStyle/>
          <a:p>
            <a:pPr>
              <a:spcBef>
                <a:spcPts val="400"/>
              </a:spcBef>
            </a:pPr>
            <a:r>
              <a:rPr lang="en-US" altLang="ja-JP"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48</a:t>
            </a:r>
            <a:r>
              <a:rPr kumimoji="1" lang="en-US" altLang="ja-JP"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V</a:t>
            </a:r>
            <a:r>
              <a:rPr kumimoji="1" lang="en-US" altLang="ja-JP" sz="7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DC</a:t>
            </a:r>
            <a:endParaRPr kumimoji="1" lang="ja-JP" altLang="en-US" sz="105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7" name="テキスト ボックス 56">
            <a:extLst>
              <a:ext uri="{FF2B5EF4-FFF2-40B4-BE49-F238E27FC236}">
                <a16:creationId xmlns:a16="http://schemas.microsoft.com/office/drawing/2014/main" id="{5277CB20-3943-4107-871E-1F6693E80426}"/>
              </a:ext>
            </a:extLst>
          </p:cNvPr>
          <p:cNvSpPr txBox="1"/>
          <p:nvPr/>
        </p:nvSpPr>
        <p:spPr>
          <a:xfrm rot="16200000">
            <a:off x="5277846" y="3986857"/>
            <a:ext cx="1304588" cy="276999"/>
          </a:xfrm>
          <a:prstGeom prst="rect">
            <a:avLst/>
          </a:prstGeom>
          <a:noFill/>
        </p:spPr>
        <p:txBody>
          <a:bodyPr wrap="none" rtlCol="0">
            <a:spAutoFit/>
          </a:bodyPr>
          <a:lstStyle/>
          <a:p>
            <a:pPr>
              <a:spcBef>
                <a:spcPts val="400"/>
              </a:spcBef>
            </a:pP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Power Loss [W]</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6" name="テキスト ボックス 45">
            <a:extLst>
              <a:ext uri="{FF2B5EF4-FFF2-40B4-BE49-F238E27FC236}">
                <a16:creationId xmlns:a16="http://schemas.microsoft.com/office/drawing/2014/main" id="{D4B4494A-B222-4C9C-BA54-5735C354D484}"/>
              </a:ext>
            </a:extLst>
          </p:cNvPr>
          <p:cNvSpPr txBox="1"/>
          <p:nvPr/>
        </p:nvSpPr>
        <p:spPr>
          <a:xfrm>
            <a:off x="8078596" y="4057691"/>
            <a:ext cx="734496" cy="276999"/>
          </a:xfrm>
          <a:prstGeom prst="rect">
            <a:avLst/>
          </a:prstGeom>
          <a:noFill/>
        </p:spPr>
        <p:txBody>
          <a:bodyPr wrap="none" rtlCol="0">
            <a:spAutoFit/>
          </a:bodyPr>
          <a:lstStyle/>
          <a:p>
            <a:pP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M1,M2</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6" name="テキスト ボックス 75">
            <a:extLst>
              <a:ext uri="{FF2B5EF4-FFF2-40B4-BE49-F238E27FC236}">
                <a16:creationId xmlns:a16="http://schemas.microsoft.com/office/drawing/2014/main" id="{8BB2C5CD-042D-4F1A-8E30-B81A15B638F0}"/>
              </a:ext>
            </a:extLst>
          </p:cNvPr>
          <p:cNvSpPr txBox="1"/>
          <p:nvPr/>
        </p:nvSpPr>
        <p:spPr>
          <a:xfrm>
            <a:off x="8090232" y="4948532"/>
            <a:ext cx="648832" cy="461665"/>
          </a:xfrm>
          <a:prstGeom prst="rect">
            <a:avLst/>
          </a:prstGeom>
          <a:noFill/>
        </p:spPr>
        <p:txBody>
          <a:bodyPr wrap="none" rtlCol="0">
            <a:spAutoFit/>
          </a:bodyPr>
          <a:lstStyle/>
          <a:p>
            <a:pPr algn="ct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M3 to</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M6</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7" name="テキスト ボックス 76">
            <a:extLst>
              <a:ext uri="{FF2B5EF4-FFF2-40B4-BE49-F238E27FC236}">
                <a16:creationId xmlns:a16="http://schemas.microsoft.com/office/drawing/2014/main" id="{190D64B3-1491-45DA-94EE-42340C29EC09}"/>
              </a:ext>
            </a:extLst>
          </p:cNvPr>
          <p:cNvSpPr txBox="1"/>
          <p:nvPr/>
        </p:nvSpPr>
        <p:spPr>
          <a:xfrm>
            <a:off x="8089757" y="4719268"/>
            <a:ext cx="660758" cy="276999"/>
          </a:xfrm>
          <a:prstGeom prst="rect">
            <a:avLst/>
          </a:prstGeom>
          <a:noFill/>
        </p:spPr>
        <p:txBody>
          <a:bodyPr wrap="none" rtlCol="0">
            <a:spAutoFit/>
          </a:bodyPr>
          <a:lstStyle/>
          <a:p>
            <a:pPr algn="ct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D1,D2</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8" name="テキスト ボックス 77">
            <a:extLst>
              <a:ext uri="{FF2B5EF4-FFF2-40B4-BE49-F238E27FC236}">
                <a16:creationId xmlns:a16="http://schemas.microsoft.com/office/drawing/2014/main" id="{5100D8B3-059C-4F71-B74E-21E80B970F22}"/>
              </a:ext>
            </a:extLst>
          </p:cNvPr>
          <p:cNvSpPr txBox="1"/>
          <p:nvPr/>
        </p:nvSpPr>
        <p:spPr>
          <a:xfrm>
            <a:off x="9365848" y="3949715"/>
            <a:ext cx="734496" cy="276999"/>
          </a:xfrm>
          <a:prstGeom prst="rect">
            <a:avLst/>
          </a:prstGeom>
          <a:noFill/>
        </p:spPr>
        <p:txBody>
          <a:bodyPr wrap="none" rtlCol="0">
            <a:spAutoFit/>
          </a:bodyPr>
          <a:lstStyle/>
          <a:p>
            <a:pP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M1,M2</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9" name="テキスト ボックス 78">
            <a:extLst>
              <a:ext uri="{FF2B5EF4-FFF2-40B4-BE49-F238E27FC236}">
                <a16:creationId xmlns:a16="http://schemas.microsoft.com/office/drawing/2014/main" id="{B09942B6-4715-4A6E-B92A-FD069A38B7F8}"/>
              </a:ext>
            </a:extLst>
          </p:cNvPr>
          <p:cNvSpPr txBox="1"/>
          <p:nvPr/>
        </p:nvSpPr>
        <p:spPr>
          <a:xfrm>
            <a:off x="8091199" y="5348733"/>
            <a:ext cx="695320" cy="461665"/>
          </a:xfrm>
          <a:prstGeom prst="rect">
            <a:avLst/>
          </a:prstGeom>
          <a:noFill/>
        </p:spPr>
        <p:txBody>
          <a:bodyPr wrap="none" rtlCol="0">
            <a:spAutoFit/>
          </a:bodyPr>
          <a:lstStyle/>
          <a:p>
            <a:pPr algn="ct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M7 to </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M10</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0" name="テキスト ボックス 79">
            <a:extLst>
              <a:ext uri="{FF2B5EF4-FFF2-40B4-BE49-F238E27FC236}">
                <a16:creationId xmlns:a16="http://schemas.microsoft.com/office/drawing/2014/main" id="{B6DF2EBB-1776-48E6-A5ED-FB28113EA209}"/>
              </a:ext>
            </a:extLst>
          </p:cNvPr>
          <p:cNvSpPr txBox="1"/>
          <p:nvPr/>
        </p:nvSpPr>
        <p:spPr>
          <a:xfrm>
            <a:off x="9255240" y="5129249"/>
            <a:ext cx="872149" cy="261610"/>
          </a:xfrm>
          <a:prstGeom prst="rect">
            <a:avLst/>
          </a:prstGeom>
          <a:noFill/>
        </p:spPr>
        <p:txBody>
          <a:bodyPr wrap="square" rtlCol="0">
            <a:spAutoFit/>
          </a:bodyPr>
          <a:lstStyle/>
          <a:p>
            <a:pPr algn="ctr">
              <a:spcBef>
                <a:spcPts val="400"/>
              </a:spcBef>
            </a:pPr>
            <a:r>
              <a:rPr lang="en-US" altLang="ja-JP" sz="105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M3 to M6</a:t>
            </a:r>
            <a:endParaRPr lang="ja-JP" altLang="en-US" sz="105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1" name="テキスト ボックス 80">
            <a:extLst>
              <a:ext uri="{FF2B5EF4-FFF2-40B4-BE49-F238E27FC236}">
                <a16:creationId xmlns:a16="http://schemas.microsoft.com/office/drawing/2014/main" id="{04997232-AD68-4A0F-BC69-EB17F208D696}"/>
              </a:ext>
            </a:extLst>
          </p:cNvPr>
          <p:cNvSpPr txBox="1"/>
          <p:nvPr/>
        </p:nvSpPr>
        <p:spPr>
          <a:xfrm>
            <a:off x="9335031" y="4850483"/>
            <a:ext cx="660758" cy="276999"/>
          </a:xfrm>
          <a:prstGeom prst="rect">
            <a:avLst/>
          </a:prstGeom>
          <a:noFill/>
        </p:spPr>
        <p:txBody>
          <a:bodyPr wrap="none" rtlCol="0">
            <a:spAutoFit/>
          </a:bodyPr>
          <a:lstStyle/>
          <a:p>
            <a:pPr algn="ct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D1,D2</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2" name="テキスト ボックス 81">
            <a:extLst>
              <a:ext uri="{FF2B5EF4-FFF2-40B4-BE49-F238E27FC236}">
                <a16:creationId xmlns:a16="http://schemas.microsoft.com/office/drawing/2014/main" id="{E0A57F58-2152-4EFB-9591-D07E6DE4109E}"/>
              </a:ext>
            </a:extLst>
          </p:cNvPr>
          <p:cNvSpPr txBox="1"/>
          <p:nvPr/>
        </p:nvSpPr>
        <p:spPr>
          <a:xfrm>
            <a:off x="10627728" y="4424547"/>
            <a:ext cx="734496" cy="276999"/>
          </a:xfrm>
          <a:prstGeom prst="rect">
            <a:avLst/>
          </a:prstGeom>
          <a:noFill/>
        </p:spPr>
        <p:txBody>
          <a:bodyPr wrap="none" rtlCol="0">
            <a:spAutoFit/>
          </a:bodyPr>
          <a:lstStyle/>
          <a:p>
            <a:pP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M1,M2</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5" name="テキスト ボックス 84">
            <a:extLst>
              <a:ext uri="{FF2B5EF4-FFF2-40B4-BE49-F238E27FC236}">
                <a16:creationId xmlns:a16="http://schemas.microsoft.com/office/drawing/2014/main" id="{0CD69A33-E796-4513-8587-57AA017E8796}"/>
              </a:ext>
            </a:extLst>
          </p:cNvPr>
          <p:cNvSpPr txBox="1"/>
          <p:nvPr/>
        </p:nvSpPr>
        <p:spPr>
          <a:xfrm>
            <a:off x="10624522" y="4903222"/>
            <a:ext cx="660758" cy="276999"/>
          </a:xfrm>
          <a:prstGeom prst="rect">
            <a:avLst/>
          </a:prstGeom>
          <a:noFill/>
        </p:spPr>
        <p:txBody>
          <a:bodyPr wrap="none" rtlCol="0">
            <a:spAutoFit/>
          </a:bodyPr>
          <a:lstStyle/>
          <a:p>
            <a:pPr algn="ct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D1,D2</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2" name="テキスト ボックス 51">
            <a:extLst>
              <a:ext uri="{FF2B5EF4-FFF2-40B4-BE49-F238E27FC236}">
                <a16:creationId xmlns:a16="http://schemas.microsoft.com/office/drawing/2014/main" id="{11A36604-7ADF-46FE-8018-CA3AE74C6499}"/>
              </a:ext>
            </a:extLst>
          </p:cNvPr>
          <p:cNvSpPr txBox="1"/>
          <p:nvPr/>
        </p:nvSpPr>
        <p:spPr>
          <a:xfrm>
            <a:off x="10593357" y="5365293"/>
            <a:ext cx="695320" cy="461665"/>
          </a:xfrm>
          <a:prstGeom prst="rect">
            <a:avLst/>
          </a:prstGeom>
          <a:noFill/>
        </p:spPr>
        <p:txBody>
          <a:bodyPr wrap="none" rtlCol="0">
            <a:spAutoFit/>
          </a:bodyPr>
          <a:lstStyle/>
          <a:p>
            <a:pPr algn="ct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M7 to </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M10</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6" name="テキスト ボックス 55">
            <a:extLst>
              <a:ext uri="{FF2B5EF4-FFF2-40B4-BE49-F238E27FC236}">
                <a16:creationId xmlns:a16="http://schemas.microsoft.com/office/drawing/2014/main" id="{14ED5AA4-7C60-4BA0-8438-C39F060D75CE}"/>
              </a:ext>
            </a:extLst>
          </p:cNvPr>
          <p:cNvSpPr txBox="1"/>
          <p:nvPr/>
        </p:nvSpPr>
        <p:spPr>
          <a:xfrm>
            <a:off x="10522657" y="5131181"/>
            <a:ext cx="872149" cy="261610"/>
          </a:xfrm>
          <a:prstGeom prst="rect">
            <a:avLst/>
          </a:prstGeom>
          <a:noFill/>
        </p:spPr>
        <p:txBody>
          <a:bodyPr wrap="square" rtlCol="0">
            <a:spAutoFit/>
          </a:bodyPr>
          <a:lstStyle/>
          <a:p>
            <a:pPr algn="ctr">
              <a:spcBef>
                <a:spcPts val="400"/>
              </a:spcBef>
            </a:pPr>
            <a:r>
              <a:rPr lang="en-US" altLang="ja-JP" sz="105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M3 to M6</a:t>
            </a:r>
            <a:endParaRPr lang="ja-JP" altLang="en-US" sz="105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9" name="テキスト ボックス 58">
            <a:extLst>
              <a:ext uri="{FF2B5EF4-FFF2-40B4-BE49-F238E27FC236}">
                <a16:creationId xmlns:a16="http://schemas.microsoft.com/office/drawing/2014/main" id="{E9A68E71-E80F-4B7C-9DE0-D0E72D9A560B}"/>
              </a:ext>
            </a:extLst>
          </p:cNvPr>
          <p:cNvSpPr txBox="1"/>
          <p:nvPr/>
        </p:nvSpPr>
        <p:spPr>
          <a:xfrm>
            <a:off x="6812654" y="5354213"/>
            <a:ext cx="695320" cy="461665"/>
          </a:xfrm>
          <a:prstGeom prst="rect">
            <a:avLst/>
          </a:prstGeom>
          <a:noFill/>
        </p:spPr>
        <p:txBody>
          <a:bodyPr wrap="none" rtlCol="0">
            <a:spAutoFit/>
          </a:bodyPr>
          <a:lstStyle/>
          <a:p>
            <a:pPr algn="ct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M7 to </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M10</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0" name="テキスト ボックス 59">
            <a:extLst>
              <a:ext uri="{FF2B5EF4-FFF2-40B4-BE49-F238E27FC236}">
                <a16:creationId xmlns:a16="http://schemas.microsoft.com/office/drawing/2014/main" id="{7F514A49-2841-4364-A435-D44E0040853C}"/>
              </a:ext>
            </a:extLst>
          </p:cNvPr>
          <p:cNvSpPr txBox="1"/>
          <p:nvPr/>
        </p:nvSpPr>
        <p:spPr>
          <a:xfrm>
            <a:off x="9475770" y="5506613"/>
            <a:ext cx="695320" cy="461665"/>
          </a:xfrm>
          <a:prstGeom prst="rect">
            <a:avLst/>
          </a:prstGeom>
          <a:noFill/>
        </p:spPr>
        <p:txBody>
          <a:bodyPr wrap="none" rtlCol="0">
            <a:spAutoFit/>
          </a:bodyPr>
          <a:lstStyle/>
          <a:p>
            <a:pPr algn="ctr">
              <a:spcBef>
                <a:spcPts val="400"/>
              </a:spcBef>
            </a:pP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M7 to </a:t>
            </a:r>
            <a:b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M10</a:t>
            </a:r>
            <a:endParaRPr lang="ja-JP" altLang="en-US" sz="1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2238390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p:txBody>
          <a:bodyPr/>
          <a:lstStyle/>
          <a:p>
            <a:r>
              <a:rPr kumimoji="1" lang="en-US" altLang="ja-JP" dirty="0">
                <a:latin typeface="微软雅黑" panose="020B0503020204020204" pitchFamily="34" charset="-122"/>
                <a:ea typeface="微软雅黑" panose="020B0503020204020204" pitchFamily="34" charset="-122"/>
              </a:rPr>
              <a:t>Agenda</a:t>
            </a:r>
            <a:endParaRPr kumimoji="1" lang="ja-JP" altLang="en-US" dirty="0">
              <a:latin typeface="微软雅黑" panose="020B0503020204020204" pitchFamily="34" charset="-122"/>
              <a:ea typeface="微软雅黑" panose="020B0503020204020204" pitchFamily="34" charset="-122"/>
            </a:endParaRPr>
          </a:p>
        </p:txBody>
      </p:sp>
      <p:sp>
        <p:nvSpPr>
          <p:cNvPr id="5" name="正方形/長方形 4">
            <a:extLst>
              <a:ext uri="{FF2B5EF4-FFF2-40B4-BE49-F238E27FC236}">
                <a16:creationId xmlns:a16="http://schemas.microsoft.com/office/drawing/2014/main" id="{FA67FF94-C1A1-488B-9CD7-83F8027B62AA}"/>
              </a:ext>
            </a:extLst>
          </p:cNvPr>
          <p:cNvSpPr/>
          <p:nvPr/>
        </p:nvSpPr>
        <p:spPr>
          <a:xfrm>
            <a:off x="698739" y="1181819"/>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1</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 name="テキスト ボックス 5">
            <a:extLst>
              <a:ext uri="{FF2B5EF4-FFF2-40B4-BE49-F238E27FC236}">
                <a16:creationId xmlns:a16="http://schemas.microsoft.com/office/drawing/2014/main" id="{767476A8-A64C-429C-93DF-47FA9F3E5078}"/>
              </a:ext>
            </a:extLst>
          </p:cNvPr>
          <p:cNvSpPr txBox="1"/>
          <p:nvPr/>
        </p:nvSpPr>
        <p:spPr>
          <a:xfrm>
            <a:off x="1622003" y="1280209"/>
            <a:ext cx="4823949" cy="584775"/>
          </a:xfrm>
          <a:prstGeom prst="rect">
            <a:avLst/>
          </a:prstGeom>
          <a:noFill/>
        </p:spPr>
        <p:txBody>
          <a:bodyPr wrap="none" rtlCol="0">
            <a:spAutoFit/>
          </a:bodyPr>
          <a:lstStyle/>
          <a:p>
            <a:pPr>
              <a:spcBef>
                <a:spcPts val="400"/>
              </a:spcBef>
            </a:pPr>
            <a:r>
              <a:rPr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ROHM SiC MOSFET</a:t>
            </a:r>
            <a:r>
              <a:rPr lang="zh-CN"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概要</a:t>
            </a:r>
          </a:p>
        </p:txBody>
      </p:sp>
      <p:sp>
        <p:nvSpPr>
          <p:cNvPr id="7" name="正方形/長方形 6">
            <a:extLst>
              <a:ext uri="{FF2B5EF4-FFF2-40B4-BE49-F238E27FC236}">
                <a16:creationId xmlns:a16="http://schemas.microsoft.com/office/drawing/2014/main" id="{6482C6DA-B2FC-4C18-BD17-9CEB70D9E5C1}"/>
              </a:ext>
            </a:extLst>
          </p:cNvPr>
          <p:cNvSpPr/>
          <p:nvPr/>
        </p:nvSpPr>
        <p:spPr>
          <a:xfrm>
            <a:off x="698739" y="2205899"/>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2</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 name="テキスト ボックス 7">
            <a:extLst>
              <a:ext uri="{FF2B5EF4-FFF2-40B4-BE49-F238E27FC236}">
                <a16:creationId xmlns:a16="http://schemas.microsoft.com/office/drawing/2014/main" id="{024470FA-BCD8-4E35-A1A2-428512C16052}"/>
              </a:ext>
            </a:extLst>
          </p:cNvPr>
          <p:cNvSpPr txBox="1"/>
          <p:nvPr/>
        </p:nvSpPr>
        <p:spPr>
          <a:xfrm>
            <a:off x="1622003" y="2304289"/>
            <a:ext cx="3467616" cy="584775"/>
          </a:xfrm>
          <a:prstGeom prst="rect">
            <a:avLst/>
          </a:prstGeom>
          <a:noFill/>
        </p:spPr>
        <p:txBody>
          <a:bodyPr wrap="none" rtlCol="0">
            <a:spAutoFit/>
          </a:bodyPr>
          <a:lstStyle/>
          <a:p>
            <a:pPr>
              <a:spcBef>
                <a:spcPts val="400"/>
              </a:spcBef>
            </a:pPr>
            <a:r>
              <a:rPr lang="zh-CN"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第４代　产品概念</a:t>
            </a:r>
          </a:p>
        </p:txBody>
      </p:sp>
      <p:sp>
        <p:nvSpPr>
          <p:cNvPr id="9" name="正方形/長方形 8">
            <a:extLst>
              <a:ext uri="{FF2B5EF4-FFF2-40B4-BE49-F238E27FC236}">
                <a16:creationId xmlns:a16="http://schemas.microsoft.com/office/drawing/2014/main" id="{11A45AF6-DA66-48FE-B53F-3F49019309CF}"/>
              </a:ext>
            </a:extLst>
          </p:cNvPr>
          <p:cNvSpPr/>
          <p:nvPr/>
        </p:nvSpPr>
        <p:spPr>
          <a:xfrm>
            <a:off x="707206" y="3230364"/>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3</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 name="テキスト ボックス 9">
            <a:extLst>
              <a:ext uri="{FF2B5EF4-FFF2-40B4-BE49-F238E27FC236}">
                <a16:creationId xmlns:a16="http://schemas.microsoft.com/office/drawing/2014/main" id="{70432085-47D1-4F87-A75E-B00D1893DFA1}"/>
              </a:ext>
            </a:extLst>
          </p:cNvPr>
          <p:cNvSpPr txBox="1"/>
          <p:nvPr/>
        </p:nvSpPr>
        <p:spPr>
          <a:xfrm>
            <a:off x="1630470" y="3294886"/>
            <a:ext cx="3041217" cy="584775"/>
          </a:xfrm>
          <a:prstGeom prst="rect">
            <a:avLst/>
          </a:prstGeom>
          <a:noFill/>
        </p:spPr>
        <p:txBody>
          <a:bodyPr wrap="none" rtlCol="0">
            <a:spAutoFit/>
          </a:bodyPr>
          <a:lstStyle/>
          <a:p>
            <a:pPr>
              <a:spcBef>
                <a:spcPts val="400"/>
              </a:spcBef>
            </a:pPr>
            <a:r>
              <a:rPr lang="zh-CN"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第</a:t>
            </a:r>
            <a:r>
              <a:rPr lang="en-US" altLang="zh-CN"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4</a:t>
            </a:r>
            <a:r>
              <a:rPr lang="zh-CN"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代 产品特点</a:t>
            </a:r>
          </a:p>
        </p:txBody>
      </p:sp>
      <p:sp>
        <p:nvSpPr>
          <p:cNvPr id="11" name="正方形/長方形 10">
            <a:extLst>
              <a:ext uri="{FF2B5EF4-FFF2-40B4-BE49-F238E27FC236}">
                <a16:creationId xmlns:a16="http://schemas.microsoft.com/office/drawing/2014/main" id="{73C5A13A-1BF9-4DE3-A5FD-BB9051A92287}"/>
              </a:ext>
            </a:extLst>
          </p:cNvPr>
          <p:cNvSpPr/>
          <p:nvPr/>
        </p:nvSpPr>
        <p:spPr>
          <a:xfrm>
            <a:off x="707206" y="4262526"/>
            <a:ext cx="720000" cy="720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4</a:t>
            </a:r>
            <a:endParaRPr kumimoji="1"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0CA82523-3FFB-4119-B95C-ACB3472393BF}"/>
              </a:ext>
            </a:extLst>
          </p:cNvPr>
          <p:cNvSpPr txBox="1"/>
          <p:nvPr/>
        </p:nvSpPr>
        <p:spPr>
          <a:xfrm>
            <a:off x="1630470" y="4318584"/>
            <a:ext cx="2836033" cy="584775"/>
          </a:xfrm>
          <a:prstGeom prst="rect">
            <a:avLst/>
          </a:prstGeom>
          <a:noFill/>
        </p:spPr>
        <p:txBody>
          <a:bodyPr wrap="none" rtlCol="0">
            <a:spAutoFit/>
          </a:bodyPr>
          <a:lstStyle/>
          <a:p>
            <a:pPr>
              <a:spcBef>
                <a:spcPts val="400"/>
              </a:spcBef>
            </a:pPr>
            <a:r>
              <a:rPr lang="en-US" altLang="ja-JP"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Application</a:t>
            </a:r>
            <a:r>
              <a:rPr lang="ja-JP" altLang="en-US" sz="3200" dirty="0">
                <a:solidFill>
                  <a:schemeClr val="bg2"/>
                </a:solidFill>
                <a:latin typeface="微软雅黑" panose="020B0503020204020204" pitchFamily="34" charset="-122"/>
                <a:ea typeface="微软雅黑" panose="020B0503020204020204" pitchFamily="34" charset="-122"/>
                <a:cs typeface="メイリオ" panose="020B0604030504040204" pitchFamily="50" charset="-128"/>
              </a:rPr>
              <a:t>例</a:t>
            </a:r>
          </a:p>
        </p:txBody>
      </p:sp>
      <p:sp>
        <p:nvSpPr>
          <p:cNvPr id="13" name="正方形/長方形 12">
            <a:extLst>
              <a:ext uri="{FF2B5EF4-FFF2-40B4-BE49-F238E27FC236}">
                <a16:creationId xmlns:a16="http://schemas.microsoft.com/office/drawing/2014/main" id="{C395B421-19D4-424B-B88E-4DF41F304919}"/>
              </a:ext>
            </a:extLst>
          </p:cNvPr>
          <p:cNvSpPr/>
          <p:nvPr/>
        </p:nvSpPr>
        <p:spPr>
          <a:xfrm>
            <a:off x="715673" y="5286991"/>
            <a:ext cx="720000" cy="720000"/>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en-US" altLang="ja-JP"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5</a:t>
            </a:r>
            <a:endParaRPr kumimoji="1" lang="ja-JP" altLang="en-US"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C6B40091-D39D-4E04-9C0A-1929F2C8A4A3}"/>
              </a:ext>
            </a:extLst>
          </p:cNvPr>
          <p:cNvSpPr txBox="1"/>
          <p:nvPr/>
        </p:nvSpPr>
        <p:spPr>
          <a:xfrm>
            <a:off x="1638937" y="5376914"/>
            <a:ext cx="4147289" cy="584775"/>
          </a:xfrm>
          <a:prstGeom prst="rect">
            <a:avLst/>
          </a:prstGeom>
          <a:noFill/>
        </p:spPr>
        <p:txBody>
          <a:bodyPr wrap="none" rtlCol="0">
            <a:spAutoFit/>
          </a:bodyPr>
          <a:lstStyle/>
          <a:p>
            <a:pPr>
              <a:spcBef>
                <a:spcPts val="400"/>
              </a:spcBef>
            </a:pPr>
            <a:r>
              <a:rPr lang="en-US" altLang="ja-JP" sz="3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Application Support</a:t>
            </a:r>
          </a:p>
        </p:txBody>
      </p:sp>
    </p:spTree>
    <p:extLst>
      <p:ext uri="{BB962C8B-B14F-4D97-AF65-F5344CB8AC3E}">
        <p14:creationId xmlns:p14="http://schemas.microsoft.com/office/powerpoint/2010/main" val="3472040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093A697D-514A-4C01-8E1F-E710603DBB42}"/>
              </a:ext>
            </a:extLst>
          </p:cNvPr>
          <p:cNvSpPr/>
          <p:nvPr/>
        </p:nvSpPr>
        <p:spPr>
          <a:xfrm>
            <a:off x="6736898" y="2564904"/>
            <a:ext cx="2005487" cy="3936437"/>
          </a:xfrm>
          <a:prstGeom prst="rect">
            <a:avLst/>
          </a:prstGeom>
          <a:noFill/>
          <a:ln w="19050">
            <a:solidFill>
              <a:srgbClr val="45E1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endParaRPr lang="ja-JP" altLang="en-US" dirty="0">
              <a:solidFill>
                <a:schemeClr val="tx2"/>
              </a:solidFill>
              <a:latin typeface="微软雅黑" panose="020B0503020204020204" pitchFamily="34" charset="-122"/>
              <a:ea typeface="微软雅黑" panose="020B0503020204020204" pitchFamily="34" charset="-122"/>
            </a:endParaRPr>
          </a:p>
        </p:txBody>
      </p:sp>
      <p:sp>
        <p:nvSpPr>
          <p:cNvPr id="19" name="正方形/長方形 18">
            <a:extLst>
              <a:ext uri="{FF2B5EF4-FFF2-40B4-BE49-F238E27FC236}">
                <a16:creationId xmlns:a16="http://schemas.microsoft.com/office/drawing/2014/main" id="{C0F2D491-D43A-4006-AC9C-5DD710F4EE3D}"/>
              </a:ext>
            </a:extLst>
          </p:cNvPr>
          <p:cNvSpPr/>
          <p:nvPr/>
        </p:nvSpPr>
        <p:spPr>
          <a:xfrm>
            <a:off x="2604866" y="2564904"/>
            <a:ext cx="2035399" cy="3936437"/>
          </a:xfrm>
          <a:prstGeom prst="rect">
            <a:avLst/>
          </a:prstGeom>
          <a:noFill/>
          <a:ln w="19050">
            <a:solidFill>
              <a:srgbClr val="81BB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endParaRPr lang="ja-JP" altLang="en-US" dirty="0">
              <a:solidFill>
                <a:schemeClr val="tx2"/>
              </a:solidFill>
              <a:latin typeface="微软雅黑" panose="020B0503020204020204" pitchFamily="34" charset="-122"/>
              <a:ea typeface="微软雅黑" panose="020B0503020204020204" pitchFamily="34" charset="-122"/>
            </a:endParaRPr>
          </a:p>
        </p:txBody>
      </p:sp>
      <p:sp>
        <p:nvSpPr>
          <p:cNvPr id="21" name="正方形/長方形 20">
            <a:extLst>
              <a:ext uri="{FF2B5EF4-FFF2-40B4-BE49-F238E27FC236}">
                <a16:creationId xmlns:a16="http://schemas.microsoft.com/office/drawing/2014/main" id="{42C75F62-AE3A-4E77-AF6E-ED4DD73D63F2}"/>
              </a:ext>
            </a:extLst>
          </p:cNvPr>
          <p:cNvSpPr/>
          <p:nvPr/>
        </p:nvSpPr>
        <p:spPr>
          <a:xfrm>
            <a:off x="4707853" y="2564904"/>
            <a:ext cx="1958041" cy="3936437"/>
          </a:xfrm>
          <a:prstGeom prst="rect">
            <a:avLst/>
          </a:prstGeom>
          <a:noFill/>
          <a:ln w="19050">
            <a:solidFill>
              <a:srgbClr val="64D7A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endParaRPr lang="ja-JP" altLang="en-US" dirty="0">
              <a:solidFill>
                <a:schemeClr val="tx2"/>
              </a:solidFill>
              <a:latin typeface="微软雅黑" panose="020B0503020204020204" pitchFamily="34" charset="-122"/>
              <a:ea typeface="微软雅黑" panose="020B0503020204020204" pitchFamily="34" charset="-122"/>
            </a:endParaRPr>
          </a:p>
        </p:txBody>
      </p:sp>
      <p:sp>
        <p:nvSpPr>
          <p:cNvPr id="3" name="正方形/長方形 2">
            <a:extLst>
              <a:ext uri="{FF2B5EF4-FFF2-40B4-BE49-F238E27FC236}">
                <a16:creationId xmlns:a16="http://schemas.microsoft.com/office/drawing/2014/main" id="{0B44F5DD-B0C3-441D-BB52-2E9F6D8CFFDB}"/>
              </a:ext>
            </a:extLst>
          </p:cNvPr>
          <p:cNvSpPr/>
          <p:nvPr/>
        </p:nvSpPr>
        <p:spPr>
          <a:xfrm>
            <a:off x="392239" y="2564904"/>
            <a:ext cx="2136237" cy="3936437"/>
          </a:xfrm>
          <a:prstGeom prst="rect">
            <a:avLst/>
          </a:prstGeom>
          <a:noFill/>
          <a:ln w="19050">
            <a:solidFill>
              <a:srgbClr val="9CA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endParaRPr lang="ja-JP" altLang="en-US" dirty="0">
              <a:solidFill>
                <a:schemeClr val="tx2"/>
              </a:solidFill>
              <a:latin typeface="微软雅黑" panose="020B0503020204020204" pitchFamily="34" charset="-122"/>
              <a:ea typeface="微软雅黑" panose="020B0503020204020204" pitchFamily="34" charset="-122"/>
            </a:endParaRPr>
          </a:p>
        </p:txBody>
      </p:sp>
      <p:sp>
        <p:nvSpPr>
          <p:cNvPr id="23" name="正方形/長方形 22">
            <a:extLst>
              <a:ext uri="{FF2B5EF4-FFF2-40B4-BE49-F238E27FC236}">
                <a16:creationId xmlns:a16="http://schemas.microsoft.com/office/drawing/2014/main" id="{B21D451B-E905-443D-9787-31D35C3B02B0}"/>
              </a:ext>
            </a:extLst>
          </p:cNvPr>
          <p:cNvSpPr/>
          <p:nvPr/>
        </p:nvSpPr>
        <p:spPr>
          <a:xfrm>
            <a:off x="8822008" y="2564904"/>
            <a:ext cx="2066345" cy="3936437"/>
          </a:xfrm>
          <a:prstGeom prst="rect">
            <a:avLst/>
          </a:prstGeom>
          <a:noFill/>
          <a:ln w="19050">
            <a:solidFill>
              <a:srgbClr val="A8EF1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533"/>
              </a:spcBef>
            </a:pPr>
            <a:endParaRPr lang="ja-JP" altLang="en-US" dirty="0">
              <a:solidFill>
                <a:schemeClr val="tx2"/>
              </a:solidFill>
              <a:latin typeface="微软雅黑" panose="020B0503020204020204" pitchFamily="34" charset="-122"/>
              <a:ea typeface="微软雅黑" panose="020B0503020204020204" pitchFamily="34" charset="-122"/>
            </a:endParaRPr>
          </a:p>
        </p:txBody>
      </p:sp>
      <p:sp>
        <p:nvSpPr>
          <p:cNvPr id="2" name="タイトル 1">
            <a:extLst>
              <a:ext uri="{FF2B5EF4-FFF2-40B4-BE49-F238E27FC236}">
                <a16:creationId xmlns:a16="http://schemas.microsoft.com/office/drawing/2014/main" id="{1943C69A-E62F-445C-8D2A-80BC1B531CCB}"/>
              </a:ext>
            </a:extLst>
          </p:cNvPr>
          <p:cNvSpPr>
            <a:spLocks noGrp="1"/>
          </p:cNvSpPr>
          <p:nvPr>
            <p:ph type="title"/>
          </p:nvPr>
        </p:nvSpPr>
        <p:spPr/>
        <p:txBody>
          <a:bodyPr/>
          <a:lstStyle/>
          <a:p>
            <a:r>
              <a:rPr kumimoji="1" lang="en-US" altLang="ja-JP" dirty="0">
                <a:latin typeface="微软雅黑" panose="020B0503020204020204" pitchFamily="34" charset="-122"/>
                <a:ea typeface="微软雅黑" panose="020B0503020204020204" pitchFamily="34" charset="-122"/>
              </a:rPr>
              <a:t>ROHM</a:t>
            </a:r>
            <a:r>
              <a:rPr lang="zh-CN" altLang="en-US" dirty="0">
                <a:latin typeface="微软雅黑" panose="020B0503020204020204" pitchFamily="34" charset="-122"/>
                <a:ea typeface="微软雅黑" panose="020B0503020204020204" pitchFamily="34" charset="-122"/>
              </a:rPr>
              <a:t>的技术支持</a:t>
            </a:r>
            <a:endParaRPr kumimoji="1" lang="ja-JP" altLang="en-US" dirty="0">
              <a:latin typeface="微软雅黑" panose="020B0503020204020204" pitchFamily="34" charset="-122"/>
              <a:ea typeface="微软雅黑" panose="020B0503020204020204" pitchFamily="34" charset="-122"/>
            </a:endParaRPr>
          </a:p>
        </p:txBody>
      </p:sp>
      <p:sp>
        <p:nvSpPr>
          <p:cNvPr id="4" name="コンテンツ プレースホルダー 2">
            <a:extLst>
              <a:ext uri="{FF2B5EF4-FFF2-40B4-BE49-F238E27FC236}">
                <a16:creationId xmlns:a16="http://schemas.microsoft.com/office/drawing/2014/main" id="{83DFC89C-E499-454B-BBC4-D623D38AA8A4}"/>
              </a:ext>
            </a:extLst>
          </p:cNvPr>
          <p:cNvSpPr txBox="1">
            <a:spLocks/>
          </p:cNvSpPr>
          <p:nvPr/>
        </p:nvSpPr>
        <p:spPr bwMode="auto">
          <a:xfrm>
            <a:off x="480309" y="879103"/>
            <a:ext cx="1137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r>
              <a:rPr lang="zh-CN" altLang="en-US" b="1" kern="0" dirty="0">
                <a:solidFill>
                  <a:srgbClr val="0070C0"/>
                </a:solidFill>
                <a:latin typeface="微软雅黑" panose="020B0503020204020204" pitchFamily="34" charset="-122"/>
                <a:ea typeface="微软雅黑" panose="020B0503020204020204" pitchFamily="34" charset="-122"/>
              </a:rPr>
              <a:t>在客户的开发流程中实施全程覆盖的应用支持</a:t>
            </a:r>
            <a:endParaRPr lang="ja-JP" altLang="en-US" b="1" kern="0" dirty="0">
              <a:solidFill>
                <a:srgbClr val="0070C0"/>
              </a:solidFill>
              <a:latin typeface="微软雅黑" panose="020B0503020204020204" pitchFamily="34" charset="-122"/>
              <a:ea typeface="微软雅黑" panose="020B0503020204020204" pitchFamily="34" charset="-122"/>
            </a:endParaRPr>
          </a:p>
        </p:txBody>
      </p:sp>
      <p:sp>
        <p:nvSpPr>
          <p:cNvPr id="6" name="矢印: 五方向 5">
            <a:extLst>
              <a:ext uri="{FF2B5EF4-FFF2-40B4-BE49-F238E27FC236}">
                <a16:creationId xmlns:a16="http://schemas.microsoft.com/office/drawing/2014/main" id="{B788D291-F6DD-4160-BD68-3EAB837C4385}"/>
              </a:ext>
            </a:extLst>
          </p:cNvPr>
          <p:cNvSpPr/>
          <p:nvPr/>
        </p:nvSpPr>
        <p:spPr>
          <a:xfrm rot="10800000" flipH="1" flipV="1">
            <a:off x="10450347" y="2273267"/>
            <a:ext cx="1344523" cy="720000"/>
          </a:xfrm>
          <a:prstGeom prst="homePlate">
            <a:avLst>
              <a:gd name="adj" fmla="val 30285"/>
            </a:avLst>
          </a:prstGeom>
          <a:solidFill>
            <a:srgbClr val="F7A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lang="en-US" altLang="ja-JP"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Mass</a:t>
            </a:r>
            <a:br>
              <a:rPr lang="en-US" altLang="ja-JP"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Production</a:t>
            </a:r>
            <a:endParaRPr lang="ja-JP"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 name="矢印: 五方向 6">
            <a:extLst>
              <a:ext uri="{FF2B5EF4-FFF2-40B4-BE49-F238E27FC236}">
                <a16:creationId xmlns:a16="http://schemas.microsoft.com/office/drawing/2014/main" id="{706CD88F-BAAA-4B87-B4F5-40DB52292DC7}"/>
              </a:ext>
            </a:extLst>
          </p:cNvPr>
          <p:cNvSpPr/>
          <p:nvPr/>
        </p:nvSpPr>
        <p:spPr>
          <a:xfrm rot="10800000" flipH="1" flipV="1">
            <a:off x="8821429" y="2279051"/>
            <a:ext cx="1680000" cy="720000"/>
          </a:xfrm>
          <a:prstGeom prst="homePlate">
            <a:avLst>
              <a:gd name="adj" fmla="val 25804"/>
            </a:avLst>
          </a:prstGeom>
          <a:solidFill>
            <a:srgbClr val="A8EF1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lang="en-US" altLang="ja-JP"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Evaluation</a:t>
            </a:r>
            <a:endParaRPr lang="ja-JP"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 name="矢印: 五方向 7">
            <a:extLst>
              <a:ext uri="{FF2B5EF4-FFF2-40B4-BE49-F238E27FC236}">
                <a16:creationId xmlns:a16="http://schemas.microsoft.com/office/drawing/2014/main" id="{C2F2D638-3387-4CB5-ABAD-14DF5EF29D1E}"/>
              </a:ext>
            </a:extLst>
          </p:cNvPr>
          <p:cNvSpPr/>
          <p:nvPr/>
        </p:nvSpPr>
        <p:spPr>
          <a:xfrm rot="10800000" flipH="1" flipV="1">
            <a:off x="6723213" y="2215544"/>
            <a:ext cx="1680000" cy="720000"/>
          </a:xfrm>
          <a:prstGeom prst="homePlate">
            <a:avLst>
              <a:gd name="adj" fmla="val 24908"/>
            </a:avLst>
          </a:prstGeom>
          <a:solidFill>
            <a:srgbClr val="45E14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lang="en-US" altLang="ja-JP"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PCB</a:t>
            </a:r>
            <a:br>
              <a:rPr lang="en-US" altLang="ja-JP"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Design</a:t>
            </a:r>
            <a:endParaRPr lang="ja-JP"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 name="矢印: 五方向 8">
            <a:extLst>
              <a:ext uri="{FF2B5EF4-FFF2-40B4-BE49-F238E27FC236}">
                <a16:creationId xmlns:a16="http://schemas.microsoft.com/office/drawing/2014/main" id="{4D69006E-8180-4F95-8202-84A3EB341D15}"/>
              </a:ext>
            </a:extLst>
          </p:cNvPr>
          <p:cNvSpPr/>
          <p:nvPr/>
        </p:nvSpPr>
        <p:spPr>
          <a:xfrm rot="10800000" flipH="1" flipV="1">
            <a:off x="4696780" y="2207780"/>
            <a:ext cx="1680000" cy="720000"/>
          </a:xfrm>
          <a:prstGeom prst="homePlate">
            <a:avLst>
              <a:gd name="adj" fmla="val 24908"/>
            </a:avLst>
          </a:prstGeom>
          <a:solidFill>
            <a:srgbClr val="64D7A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lang="en-US" altLang="ja-JP"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Schematic</a:t>
            </a:r>
            <a:br>
              <a:rPr lang="en-US" altLang="ja-JP"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Design</a:t>
            </a:r>
            <a:endParaRPr lang="ja-JP"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 name="矢印: 五方向 9">
            <a:extLst>
              <a:ext uri="{FF2B5EF4-FFF2-40B4-BE49-F238E27FC236}">
                <a16:creationId xmlns:a16="http://schemas.microsoft.com/office/drawing/2014/main" id="{60D3D0B8-5CE2-4740-900A-AC588DEBE2C1}"/>
              </a:ext>
            </a:extLst>
          </p:cNvPr>
          <p:cNvSpPr/>
          <p:nvPr/>
        </p:nvSpPr>
        <p:spPr>
          <a:xfrm>
            <a:off x="2595908" y="2206599"/>
            <a:ext cx="1680000" cy="720000"/>
          </a:xfrm>
          <a:prstGeom prst="homePlate">
            <a:avLst>
              <a:gd name="adj" fmla="val 24012"/>
            </a:avLst>
          </a:prstGeom>
          <a:solidFill>
            <a:srgbClr val="81BBD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lang="en-US" altLang="ja-JP"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Proto-typing</a:t>
            </a:r>
            <a:endParaRPr lang="ja-JP"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1" name="矢印: 五方向 10">
            <a:extLst>
              <a:ext uri="{FF2B5EF4-FFF2-40B4-BE49-F238E27FC236}">
                <a16:creationId xmlns:a16="http://schemas.microsoft.com/office/drawing/2014/main" id="{A59887E7-A13E-438E-825E-768C6748F9FA}"/>
              </a:ext>
            </a:extLst>
          </p:cNvPr>
          <p:cNvSpPr/>
          <p:nvPr/>
        </p:nvSpPr>
        <p:spPr>
          <a:xfrm>
            <a:off x="382079" y="2232627"/>
            <a:ext cx="1680000" cy="720000"/>
          </a:xfrm>
          <a:prstGeom prst="homePlate">
            <a:avLst>
              <a:gd name="adj" fmla="val 25804"/>
            </a:avLst>
          </a:prstGeom>
          <a:solidFill>
            <a:srgbClr val="9CA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lang="en-US" altLang="ja-JP"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Specification</a:t>
            </a:r>
            <a:endParaRPr lang="ja-JP" altLang="en-US" sz="14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33DCAAF7-3B91-4D2E-9BEC-EBA84272FAA8}"/>
              </a:ext>
            </a:extLst>
          </p:cNvPr>
          <p:cNvSpPr txBox="1"/>
          <p:nvPr/>
        </p:nvSpPr>
        <p:spPr>
          <a:xfrm>
            <a:off x="335360" y="2999052"/>
            <a:ext cx="2341387" cy="2390398"/>
          </a:xfrm>
          <a:prstGeom prst="rect">
            <a:avLst/>
          </a:prstGeom>
          <a:noFill/>
        </p:spPr>
        <p:txBody>
          <a:bodyPr wrap="square" rtlCol="0">
            <a:spAutoFit/>
          </a:bodyPr>
          <a:lstStyle/>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技术研讨会</a:t>
            </a:r>
            <a:endPar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网站</a:t>
            </a: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在线研讨会</a:t>
            </a: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b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ja-JP" altLang="en-US" sz="1400" b="1" dirty="0">
                <a:solidFill>
                  <a:srgbClr val="9CA0CC"/>
                </a:solidFill>
                <a:latin typeface="微软雅黑" panose="020B0503020204020204" pitchFamily="34" charset="-122"/>
                <a:ea typeface="微软雅黑" panose="020B0503020204020204" pitchFamily="34" charset="-122"/>
                <a:cs typeface="メイリオ" panose="020B0604030504040204" pitchFamily="50" charset="-128"/>
              </a:rPr>
              <a:t>电源树</a:t>
            </a: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提案</a:t>
            </a:r>
          </a:p>
          <a:p>
            <a:pPr>
              <a:spcBef>
                <a:spcPts val="400"/>
              </a:spcBef>
            </a:pP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b="1" dirty="0">
                <a:solidFill>
                  <a:srgbClr val="9CA0CC"/>
                </a:solidFill>
                <a:latin typeface="微软雅黑" panose="020B0503020204020204" pitchFamily="34" charset="-122"/>
                <a:ea typeface="微软雅黑" panose="020B0503020204020204" pitchFamily="34" charset="-122"/>
                <a:cs typeface="メイリオ" panose="020B0604030504040204" pitchFamily="50" charset="-128"/>
              </a:rPr>
              <a:t>系统解决方案</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的提案</a:t>
            </a:r>
            <a:endPar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endParaRPr lang="en-US" altLang="ja-JP" sz="1400" b="1" dirty="0">
              <a:solidFill>
                <a:srgbClr val="FF0000"/>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包含外围器件在内的</a:t>
            </a:r>
            <a:endPar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提案</a:t>
            </a:r>
          </a:p>
        </p:txBody>
      </p:sp>
      <p:sp>
        <p:nvSpPr>
          <p:cNvPr id="13" name="テキスト ボックス 12">
            <a:extLst>
              <a:ext uri="{FF2B5EF4-FFF2-40B4-BE49-F238E27FC236}">
                <a16:creationId xmlns:a16="http://schemas.microsoft.com/office/drawing/2014/main" id="{4E7AA200-837B-4F3B-A51E-A0A0E7B55A05}"/>
              </a:ext>
            </a:extLst>
          </p:cNvPr>
          <p:cNvSpPr txBox="1"/>
          <p:nvPr/>
        </p:nvSpPr>
        <p:spPr>
          <a:xfrm>
            <a:off x="2590643" y="3019094"/>
            <a:ext cx="2136237" cy="1908215"/>
          </a:xfrm>
          <a:prstGeom prst="rect">
            <a:avLst/>
          </a:prstGeom>
          <a:noFill/>
        </p:spPr>
        <p:txBody>
          <a:bodyPr wrap="square" rtlCol="0">
            <a:spAutoFit/>
          </a:bodyPr>
          <a:lstStyle/>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Demo</a:t>
            </a: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板</a:t>
            </a:r>
          </a:p>
          <a:p>
            <a:pPr>
              <a:spcBef>
                <a:spcPts val="400"/>
              </a:spcBef>
            </a:pP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评估</a:t>
            </a: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板</a:t>
            </a: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b="1" dirty="0">
                <a:solidFill>
                  <a:srgbClr val="81BBD0"/>
                </a:solidFill>
                <a:latin typeface="微软雅黑" panose="020B0503020204020204" pitchFamily="34" charset="-122"/>
                <a:ea typeface="微软雅黑" panose="020B0503020204020204" pitchFamily="34" charset="-122"/>
                <a:cs typeface="メイリオ" panose="020B0604030504040204" pitchFamily="50" charset="-128"/>
              </a:rPr>
              <a:t>解决方案板</a:t>
            </a:r>
            <a:endParaRPr lang="en-US" altLang="zh-CN" sz="1400" b="1" dirty="0">
              <a:solidFill>
                <a:srgbClr val="81BBD0"/>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评估结果</a:t>
            </a: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95C5C7B6-5C70-4EB6-BE49-75FF8302012C}"/>
              </a:ext>
            </a:extLst>
          </p:cNvPr>
          <p:cNvSpPr txBox="1"/>
          <p:nvPr/>
        </p:nvSpPr>
        <p:spPr>
          <a:xfrm>
            <a:off x="4692971" y="3106819"/>
            <a:ext cx="2016224" cy="1805623"/>
          </a:xfrm>
          <a:prstGeom prst="rect">
            <a:avLst/>
          </a:prstGeom>
          <a:noFill/>
        </p:spPr>
        <p:txBody>
          <a:bodyPr wrap="square" rtlCol="0">
            <a:spAutoFit/>
          </a:bodyPr>
          <a:lstStyle/>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应用笔记</a:t>
            </a:r>
            <a:endPar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b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400" b="1" dirty="0">
                <a:solidFill>
                  <a:srgbClr val="64D7AC"/>
                </a:solidFill>
                <a:latin typeface="微软雅黑" panose="020B0503020204020204" pitchFamily="34" charset="-122"/>
                <a:ea typeface="微软雅黑" panose="020B0503020204020204" pitchFamily="34" charset="-122"/>
                <a:cs typeface="メイリオ" panose="020B0604030504040204" pitchFamily="50" charset="-128"/>
              </a:rPr>
              <a:t>Spice</a:t>
            </a:r>
            <a:r>
              <a:rPr lang="zh-CN" altLang="en-US" sz="1400" b="1" dirty="0">
                <a:solidFill>
                  <a:srgbClr val="64D7AC"/>
                </a:solidFill>
                <a:latin typeface="微软雅黑" panose="020B0503020204020204" pitchFamily="34" charset="-122"/>
                <a:ea typeface="微软雅黑" panose="020B0503020204020204" pitchFamily="34" charset="-122"/>
                <a:cs typeface="メイリオ" panose="020B0604030504040204" pitchFamily="50" charset="-128"/>
              </a:rPr>
              <a:t>模型</a:t>
            </a:r>
            <a:endParaRPr lang="en-US" altLang="zh-CN" sz="1400" b="1" dirty="0">
              <a:solidFill>
                <a:srgbClr val="64D7AC"/>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热耦合模型</a:t>
            </a:r>
            <a:br>
              <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br>
            <a:endParaRPr lang="en-US" altLang="ja-JP"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b="1" dirty="0">
                <a:solidFill>
                  <a:srgbClr val="64D7AC"/>
                </a:solidFill>
                <a:latin typeface="微软雅黑" panose="020B0503020204020204" pitchFamily="34" charset="-122"/>
                <a:ea typeface="微软雅黑" panose="020B0503020204020204" pitchFamily="34" charset="-122"/>
                <a:cs typeface="メイリオ" panose="020B0604030504040204" pitchFamily="50" charset="-128"/>
              </a:rPr>
              <a:t>在线仿真</a:t>
            </a:r>
            <a:endParaRPr lang="ja-JP" altLang="en-US" sz="1400" b="1" dirty="0">
              <a:solidFill>
                <a:srgbClr val="64D7AC"/>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3355E708-8FD7-4374-BF20-4AA49A179E26}"/>
              </a:ext>
            </a:extLst>
          </p:cNvPr>
          <p:cNvSpPr txBox="1"/>
          <p:nvPr/>
        </p:nvSpPr>
        <p:spPr>
          <a:xfrm>
            <a:off x="6709195" y="3019094"/>
            <a:ext cx="2175035" cy="2339102"/>
          </a:xfrm>
          <a:prstGeom prst="rect">
            <a:avLst/>
          </a:prstGeom>
          <a:noFill/>
        </p:spPr>
        <p:txBody>
          <a:bodyPr wrap="square" rtlCol="0">
            <a:spAutoFit/>
          </a:bodyPr>
          <a:lstStyle/>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提供</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PCB</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封装库</a:t>
            </a:r>
            <a:endPar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PCB</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设计指南</a:t>
            </a:r>
            <a:b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400" b="1" dirty="0">
                <a:solidFill>
                  <a:srgbClr val="45E143"/>
                </a:solidFill>
                <a:latin typeface="微软雅黑" panose="020B0503020204020204" pitchFamily="34" charset="-122"/>
                <a:ea typeface="微软雅黑" panose="020B0503020204020204" pitchFamily="34" charset="-122"/>
                <a:cs typeface="メイリオ" panose="020B0604030504040204" pitchFamily="50" charset="-128"/>
              </a:rPr>
              <a:t>EMC</a:t>
            </a:r>
            <a:r>
              <a:rPr lang="zh-CN" altLang="en-US" sz="1400" b="1" dirty="0">
                <a:solidFill>
                  <a:srgbClr val="45E143"/>
                </a:solidFill>
                <a:latin typeface="微软雅黑" panose="020B0503020204020204" pitchFamily="34" charset="-122"/>
                <a:ea typeface="微软雅黑" panose="020B0503020204020204" pitchFamily="34" charset="-122"/>
                <a:cs typeface="メイリオ" panose="020B0604030504040204" pitchFamily="50" charset="-128"/>
              </a:rPr>
              <a:t>设计指南</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&amp; </a:t>
            </a:r>
          </a:p>
          <a:p>
            <a:pPr>
              <a:spcBef>
                <a:spcPts val="400"/>
              </a:spcBef>
            </a:pP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EMC</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仿真</a:t>
            </a:r>
            <a:b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ja-JP" altLang="en-US" sz="14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b="1" dirty="0">
                <a:solidFill>
                  <a:srgbClr val="45E143"/>
                </a:solidFill>
                <a:latin typeface="微软雅黑" panose="020B0503020204020204" pitchFamily="34" charset="-122"/>
                <a:ea typeface="微软雅黑" panose="020B0503020204020204" pitchFamily="34" charset="-122"/>
                <a:cs typeface="メイリオ" panose="020B0604030504040204" pitchFamily="50" charset="-128"/>
              </a:rPr>
              <a:t>热设计指南 </a:t>
            </a:r>
            <a: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&amp; </a:t>
            </a:r>
          </a:p>
          <a:p>
            <a:pPr>
              <a:spcBef>
                <a:spcPts val="400"/>
              </a:spcBef>
            </a:pP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热仿真</a:t>
            </a: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F1F9900C-9336-44F6-A9FC-873BD48B51A6}"/>
              </a:ext>
            </a:extLst>
          </p:cNvPr>
          <p:cNvSpPr txBox="1"/>
          <p:nvPr/>
        </p:nvSpPr>
        <p:spPr>
          <a:xfrm>
            <a:off x="8847100" y="3024878"/>
            <a:ext cx="2041254" cy="1918474"/>
          </a:xfrm>
          <a:prstGeom prst="rect">
            <a:avLst/>
          </a:prstGeom>
          <a:noFill/>
        </p:spPr>
        <p:txBody>
          <a:bodyPr wrap="square" rtlCol="0">
            <a:spAutoFit/>
          </a:bodyPr>
          <a:lstStyle/>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反映客户外围参数设置的测试板 </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or </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客户基板测量各种特性数据</a:t>
            </a:r>
            <a:b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zh-CN"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EMC</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测试和改善提案</a:t>
            </a:r>
            <a:br>
              <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endParaRPr lang="en-US" altLang="ja-JP"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a:spcBef>
                <a:spcPts val="400"/>
              </a:spcBef>
            </a:pPr>
            <a:r>
              <a:rPr lang="ja-JP"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4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热测试和改善提案</a:t>
            </a:r>
          </a:p>
        </p:txBody>
      </p:sp>
      <p:pic>
        <p:nvPicPr>
          <p:cNvPr id="18" name="図 17">
            <a:extLst>
              <a:ext uri="{FF2B5EF4-FFF2-40B4-BE49-F238E27FC236}">
                <a16:creationId xmlns:a16="http://schemas.microsoft.com/office/drawing/2014/main" id="{54A3B5E4-E5DF-4EB9-A091-E2404487C8B8}"/>
              </a:ext>
            </a:extLst>
          </p:cNvPr>
          <p:cNvPicPr>
            <a:picLocks noChangeAspect="1"/>
          </p:cNvPicPr>
          <p:nvPr/>
        </p:nvPicPr>
        <p:blipFill>
          <a:blip r:embed="rId2" cstate="print"/>
          <a:stretch>
            <a:fillRect/>
          </a:stretch>
        </p:blipFill>
        <p:spPr>
          <a:xfrm>
            <a:off x="524573" y="5366259"/>
            <a:ext cx="1154936" cy="873636"/>
          </a:xfrm>
          <a:prstGeom prst="rect">
            <a:avLst/>
          </a:prstGeom>
          <a:ln>
            <a:solidFill>
              <a:schemeClr val="tx2"/>
            </a:solidFill>
          </a:ln>
          <a:effectLst>
            <a:outerShdw blurRad="50800" dist="38100" dir="2700000" algn="tl" rotWithShape="0">
              <a:prstClr val="black">
                <a:alpha val="40000"/>
              </a:prstClr>
            </a:outerShdw>
          </a:effectLst>
        </p:spPr>
      </p:pic>
      <p:pic>
        <p:nvPicPr>
          <p:cNvPr id="20" name="図 19">
            <a:extLst>
              <a:ext uri="{FF2B5EF4-FFF2-40B4-BE49-F238E27FC236}">
                <a16:creationId xmlns:a16="http://schemas.microsoft.com/office/drawing/2014/main" id="{3C9B3712-6494-403C-AA30-E3833796D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329" y="1219832"/>
            <a:ext cx="1345073" cy="1345073"/>
          </a:xfrm>
          <a:prstGeom prst="rect">
            <a:avLst/>
          </a:prstGeom>
        </p:spPr>
      </p:pic>
      <p:pic>
        <p:nvPicPr>
          <p:cNvPr id="17" name="図 16">
            <a:extLst>
              <a:ext uri="{FF2B5EF4-FFF2-40B4-BE49-F238E27FC236}">
                <a16:creationId xmlns:a16="http://schemas.microsoft.com/office/drawing/2014/main" id="{466093DE-5498-44B8-B162-85A955C238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2659" y="5605983"/>
            <a:ext cx="1154936" cy="799348"/>
          </a:xfrm>
          <a:prstGeom prst="rect">
            <a:avLst/>
          </a:prstGeom>
          <a:ln w="6350">
            <a:solidFill>
              <a:schemeClr val="tx2"/>
            </a:solidFill>
          </a:ln>
          <a:effectLst>
            <a:outerShdw blurRad="50800" dist="38100" dir="2700000" algn="tl" rotWithShape="0">
              <a:prstClr val="black">
                <a:alpha val="40000"/>
              </a:prstClr>
            </a:outerShdw>
          </a:effectLst>
        </p:spPr>
      </p:pic>
      <p:pic>
        <p:nvPicPr>
          <p:cNvPr id="24" name="Picture 3">
            <a:extLst>
              <a:ext uri="{FF2B5EF4-FFF2-40B4-BE49-F238E27FC236}">
                <a16:creationId xmlns:a16="http://schemas.microsoft.com/office/drawing/2014/main" id="{6873DD4B-227A-4C11-B1EF-59B3B66355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5127" y="5253203"/>
            <a:ext cx="706453" cy="105527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図 24" descr="C:\■広報■\01 NewsRelease\047_産機用SiCMOSFET(4pin)「SCTxxxxRシリーズ」\01 画像\評価ボード\P02SCT3040KR-EVK-001.jpg">
            <a:extLst>
              <a:ext uri="{FF2B5EF4-FFF2-40B4-BE49-F238E27FC236}">
                <a16:creationId xmlns:a16="http://schemas.microsoft.com/office/drawing/2014/main" id="{9F5CBB36-D382-43F0-895D-C4FA2F404F8F}"/>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flipH="1">
            <a:off x="2711569" y="5349214"/>
            <a:ext cx="905239" cy="922495"/>
          </a:xfrm>
          <a:prstGeom prst="rect">
            <a:avLst/>
          </a:prstGeom>
          <a:noFill/>
          <a:ln>
            <a:solidFill>
              <a:schemeClr val="tx2"/>
            </a:solidFill>
          </a:ln>
          <a:effectLst>
            <a:outerShdw blurRad="50800" dist="38100" dir="2700000" algn="tl" rotWithShape="0">
              <a:prstClr val="black">
                <a:alpha val="40000"/>
              </a:prstClr>
            </a:outerShdw>
          </a:effectLst>
        </p:spPr>
      </p:pic>
      <p:pic>
        <p:nvPicPr>
          <p:cNvPr id="26" name="図 25">
            <a:extLst>
              <a:ext uri="{FF2B5EF4-FFF2-40B4-BE49-F238E27FC236}">
                <a16:creationId xmlns:a16="http://schemas.microsoft.com/office/drawing/2014/main" id="{06CCA251-A264-4B3D-93A2-8F59572A417F}"/>
              </a:ext>
            </a:extLst>
          </p:cNvPr>
          <p:cNvPicPr>
            <a:picLocks noChangeAspect="1"/>
          </p:cNvPicPr>
          <p:nvPr/>
        </p:nvPicPr>
        <p:blipFill>
          <a:blip r:embed="rId7" cstate="print"/>
          <a:stretch>
            <a:fillRect/>
          </a:stretch>
        </p:blipFill>
        <p:spPr>
          <a:xfrm>
            <a:off x="6897717" y="5553120"/>
            <a:ext cx="597948" cy="540000"/>
          </a:xfrm>
          <a:prstGeom prst="rect">
            <a:avLst/>
          </a:prstGeom>
          <a:ln>
            <a:solidFill>
              <a:schemeClr val="tx2"/>
            </a:solidFill>
          </a:ln>
          <a:effectLst>
            <a:outerShdw blurRad="50800" dist="38100" dir="2700000" algn="tl" rotWithShape="0">
              <a:prstClr val="black">
                <a:alpha val="40000"/>
              </a:prstClr>
            </a:outerShdw>
          </a:effectLst>
        </p:spPr>
      </p:pic>
      <p:pic>
        <p:nvPicPr>
          <p:cNvPr id="27" name="Picture 2">
            <a:extLst>
              <a:ext uri="{FF2B5EF4-FFF2-40B4-BE49-F238E27FC236}">
                <a16:creationId xmlns:a16="http://schemas.microsoft.com/office/drawing/2014/main" id="{A82357E3-58E1-484C-B964-645A985C10E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18750" t="44531" r="26875" b="26369"/>
          <a:stretch>
            <a:fillRect/>
          </a:stretch>
        </p:blipFill>
        <p:spPr bwMode="auto">
          <a:xfrm>
            <a:off x="7229787" y="5693077"/>
            <a:ext cx="1034747" cy="540000"/>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4CD2AF1D-DB58-4ADA-A47D-38261C995B85}"/>
              </a:ext>
            </a:extLst>
          </p:cNvPr>
          <p:cNvPicPr>
            <a:picLocks noChangeAspect="1"/>
          </p:cNvPicPr>
          <p:nvPr/>
        </p:nvPicPr>
        <p:blipFill>
          <a:blip r:embed="rId9" cstate="print"/>
          <a:stretch>
            <a:fillRect/>
          </a:stretch>
        </p:blipFill>
        <p:spPr>
          <a:xfrm rot="5400000">
            <a:off x="8047639" y="5787695"/>
            <a:ext cx="540000" cy="733016"/>
          </a:xfrm>
          <a:prstGeom prst="rect">
            <a:avLst/>
          </a:prstGeom>
          <a:ln>
            <a:solidFill>
              <a:schemeClr val="tx2"/>
            </a:solidFill>
          </a:ln>
          <a:effectLst>
            <a:outerShdw blurRad="50800" dist="38100" dir="2700000" algn="tl" rotWithShape="0">
              <a:prstClr val="black">
                <a:alpha val="40000"/>
              </a:prstClr>
            </a:outerShdw>
          </a:effectLst>
        </p:spPr>
      </p:pic>
      <p:pic>
        <p:nvPicPr>
          <p:cNvPr id="29" name="図 28">
            <a:extLst>
              <a:ext uri="{FF2B5EF4-FFF2-40B4-BE49-F238E27FC236}">
                <a16:creationId xmlns:a16="http://schemas.microsoft.com/office/drawing/2014/main" id="{EBD74F2E-6763-472C-91E7-1FC2B806C997}"/>
              </a:ext>
            </a:extLst>
          </p:cNvPr>
          <p:cNvPicPr>
            <a:picLocks noChangeAspect="1"/>
          </p:cNvPicPr>
          <p:nvPr/>
        </p:nvPicPr>
        <p:blipFill>
          <a:blip r:embed="rId10" cstate="print"/>
          <a:stretch>
            <a:fillRect/>
          </a:stretch>
        </p:blipFill>
        <p:spPr>
          <a:xfrm>
            <a:off x="4802169" y="5363166"/>
            <a:ext cx="467059" cy="662812"/>
          </a:xfrm>
          <a:prstGeom prst="rect">
            <a:avLst/>
          </a:prstGeom>
          <a:ln>
            <a:solidFill>
              <a:schemeClr val="tx2"/>
            </a:solidFill>
          </a:ln>
          <a:effectLst>
            <a:outerShdw blurRad="50800" dist="38100" dir="2700000" algn="tl" rotWithShape="0">
              <a:prstClr val="black">
                <a:alpha val="40000"/>
              </a:prstClr>
            </a:outerShdw>
          </a:effectLst>
        </p:spPr>
      </p:pic>
      <p:pic>
        <p:nvPicPr>
          <p:cNvPr id="30" name="Picture 2">
            <a:extLst>
              <a:ext uri="{FF2B5EF4-FFF2-40B4-BE49-F238E27FC236}">
                <a16:creationId xmlns:a16="http://schemas.microsoft.com/office/drawing/2014/main" id="{04A5D10D-FA9B-4DD3-A0BB-312835BFFDD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50414" y="5523401"/>
            <a:ext cx="922049" cy="59688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図 30">
            <a:extLst>
              <a:ext uri="{FF2B5EF4-FFF2-40B4-BE49-F238E27FC236}">
                <a16:creationId xmlns:a16="http://schemas.microsoft.com/office/drawing/2014/main" id="{2AFBD85F-691F-41D7-A1BE-B344D74057E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821033" y="5841991"/>
            <a:ext cx="760587" cy="524960"/>
          </a:xfrm>
          <a:prstGeom prst="rect">
            <a:avLst/>
          </a:prstGeom>
          <a:ln w="12700">
            <a:solidFill>
              <a:schemeClr val="tx2"/>
            </a:solidFill>
          </a:ln>
          <a:effectLst>
            <a:outerShdw blurRad="50800" dist="38100" dir="2700000" algn="tl" rotWithShape="0">
              <a:prstClr val="black">
                <a:alpha val="40000"/>
              </a:prstClr>
            </a:outerShdw>
          </a:effectLst>
        </p:spPr>
      </p:pic>
      <p:pic>
        <p:nvPicPr>
          <p:cNvPr id="32" name="Picture 1">
            <a:extLst>
              <a:ext uri="{FF2B5EF4-FFF2-40B4-BE49-F238E27FC236}">
                <a16:creationId xmlns:a16="http://schemas.microsoft.com/office/drawing/2014/main" id="{B5210DA0-7556-4D85-BC42-6B82EB8DBFD8}"/>
              </a:ext>
            </a:extLst>
          </p:cNvPr>
          <p:cNvPicPr>
            <a:picLocks noChangeArrowheads="1"/>
          </p:cNvPicPr>
          <p:nvPr/>
        </p:nvPicPr>
        <p:blipFill rotWithShape="1">
          <a:blip r:embed="rId13" cstate="print">
            <a:extLst>
              <a:ext uri="{28A0092B-C50C-407E-A947-70E740481C1C}">
                <a14:useLocalDpi xmlns:a14="http://schemas.microsoft.com/office/drawing/2010/main" val="0"/>
              </a:ext>
            </a:extLst>
          </a:blip>
          <a:srcRect l="1" r="7626"/>
          <a:stretch/>
        </p:blipFill>
        <p:spPr bwMode="auto">
          <a:xfrm>
            <a:off x="8985878" y="5408673"/>
            <a:ext cx="1150004" cy="71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33" name="図 32">
            <a:extLst>
              <a:ext uri="{FF2B5EF4-FFF2-40B4-BE49-F238E27FC236}">
                <a16:creationId xmlns:a16="http://schemas.microsoft.com/office/drawing/2014/main" id="{FD09CC5F-EF0B-4376-9965-67C2210B0068}"/>
              </a:ext>
            </a:extLst>
          </p:cNvPr>
          <p:cNvPicPr>
            <a:picLocks noChangeAspect="1"/>
          </p:cNvPicPr>
          <p:nvPr/>
        </p:nvPicPr>
        <p:blipFill rotWithShape="1">
          <a:blip r:embed="rId14"/>
          <a:srcRect l="14819" t="22054" r="15063" b="14435"/>
          <a:stretch/>
        </p:blipFill>
        <p:spPr>
          <a:xfrm>
            <a:off x="9600552" y="5553121"/>
            <a:ext cx="1204440" cy="838649"/>
          </a:xfrm>
          <a:prstGeom prst="rect">
            <a:avLst/>
          </a:prstGeom>
        </p:spPr>
      </p:pic>
    </p:spTree>
    <p:extLst>
      <p:ext uri="{BB962C8B-B14F-4D97-AF65-F5344CB8AC3E}">
        <p14:creationId xmlns:p14="http://schemas.microsoft.com/office/powerpoint/2010/main" val="3225330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spcBef>
                <a:spcPts val="400"/>
              </a:spcBef>
            </a:pPr>
            <a:r>
              <a:rPr lang="zh-CN" altLang="en-US" dirty="0">
                <a:latin typeface="微软雅黑" panose="020B0503020204020204" pitchFamily="34" charset="-122"/>
                <a:ea typeface="微软雅黑" panose="020B0503020204020204" pitchFamily="34" charset="-122"/>
              </a:rPr>
              <a:t>发布</a:t>
            </a:r>
            <a:r>
              <a:rPr lang="en-US" altLang="ja-JP" dirty="0">
                <a:latin typeface="微软雅黑" panose="020B0503020204020204" pitchFamily="34" charset="-122"/>
                <a:ea typeface="微软雅黑" panose="020B0503020204020204" pitchFamily="34" charset="-122"/>
                <a:cs typeface="メイリオ" panose="020B0604030504040204" pitchFamily="50" charset="-128"/>
              </a:rPr>
              <a:t>ROHM </a:t>
            </a:r>
            <a:r>
              <a:rPr lang="en-US" altLang="zh-CN" dirty="0">
                <a:latin typeface="微软雅黑" panose="020B0503020204020204" pitchFamily="34" charset="-122"/>
                <a:ea typeface="微软雅黑" panose="020B0503020204020204" pitchFamily="34" charset="-122"/>
              </a:rPr>
              <a:t>Solution Simulation</a:t>
            </a:r>
            <a:endParaRPr lang="en-US" altLang="ja-JP"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07" name="正方形/長方形 306"/>
          <p:cNvSpPr/>
          <p:nvPr/>
        </p:nvSpPr>
        <p:spPr>
          <a:xfrm>
            <a:off x="2063552" y="1833472"/>
            <a:ext cx="8050077" cy="101946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6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rPr>
              <a:t>可以在网页上进行仿真</a:t>
            </a:r>
            <a:br>
              <a:rPr lang="en-US" altLang="ja-JP" sz="16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rPr>
            </a:br>
            <a:r>
              <a:rPr lang="ja-JP"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6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rPr>
              <a:t>可以从以功率器件</a:t>
            </a:r>
            <a:r>
              <a:rPr lang="en-US" altLang="zh-CN" sz="16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rPr>
              <a:t>+</a:t>
            </a:r>
            <a:r>
              <a:rPr lang="zh-CN" altLang="en-US" sz="16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rPr>
              <a:t>栅极驱动器为中心的丰富的解决方案电路中选择</a:t>
            </a:r>
            <a:endParaRPr lang="en-US" altLang="ja-JP" sz="16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endParaRPr>
          </a:p>
          <a:p>
            <a:r>
              <a:rPr lang="ja-JP"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6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rPr>
              <a:t>通过嵌入高精度 </a:t>
            </a:r>
            <a:r>
              <a:rPr lang="en-US" altLang="zh-CN" sz="16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rPr>
              <a:t>SPICE </a:t>
            </a:r>
            <a:r>
              <a:rPr lang="zh-CN" altLang="en-US" sz="16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rPr>
              <a:t>模型，实现高仿真再现性。可以配合部分评价板。</a:t>
            </a:r>
            <a:endParaRPr lang="en-US" altLang="ja-JP" sz="16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endParaRPr>
          </a:p>
          <a:p>
            <a:r>
              <a:rPr lang="ja-JP"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6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rPr>
              <a:t>可导出到外部的仿真器，可扩展到客户的仿真电路。</a:t>
            </a:r>
            <a:endParaRPr lang="ja-JP" altLang="en-US" sz="16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endParaRPr>
          </a:p>
        </p:txBody>
      </p:sp>
      <p:pic>
        <p:nvPicPr>
          <p:cNvPr id="75" name="図 7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06499" y="2832003"/>
            <a:ext cx="3894024" cy="2803163"/>
          </a:xfrm>
          <a:prstGeom prst="rect">
            <a:avLst/>
          </a:prstGeom>
        </p:spPr>
      </p:pic>
      <p:pic>
        <p:nvPicPr>
          <p:cNvPr id="96" name="図 9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7168" y="2979805"/>
            <a:ext cx="3376704" cy="1468311"/>
          </a:xfrm>
          <a:prstGeom prst="rect">
            <a:avLst/>
          </a:prstGeom>
        </p:spPr>
      </p:pic>
      <p:pic>
        <p:nvPicPr>
          <p:cNvPr id="97" name="図 9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95795" y="4565803"/>
            <a:ext cx="928695" cy="673765"/>
          </a:xfrm>
          <a:prstGeom prst="rect">
            <a:avLst/>
          </a:prstGeom>
        </p:spPr>
      </p:pic>
      <p:pic>
        <p:nvPicPr>
          <p:cNvPr id="98" name="図 9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24558" y="4565805"/>
            <a:ext cx="968589" cy="632663"/>
          </a:xfrm>
          <a:prstGeom prst="rect">
            <a:avLst/>
          </a:prstGeom>
        </p:spPr>
      </p:pic>
      <p:sp>
        <p:nvSpPr>
          <p:cNvPr id="100" name="テキスト ボックス 99"/>
          <p:cNvSpPr txBox="1"/>
          <p:nvPr/>
        </p:nvSpPr>
        <p:spPr>
          <a:xfrm>
            <a:off x="1632976" y="5248251"/>
            <a:ext cx="2148771" cy="485133"/>
          </a:xfrm>
          <a:prstGeom prst="rect">
            <a:avLst/>
          </a:prstGeom>
          <a:noFill/>
        </p:spPr>
        <p:txBody>
          <a:bodyPr wrap="square" lIns="0" tIns="0" rIns="0" bIns="0" rtlCol="0">
            <a:spAutoFit/>
          </a:bodyPr>
          <a:lstStyle/>
          <a:p>
            <a:pPr>
              <a:spcBef>
                <a:spcPts val="400"/>
              </a:spcBef>
            </a:pPr>
            <a:r>
              <a:rPr lang="en-US" altLang="ja-JP" sz="105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SiC</a:t>
            </a:r>
            <a:r>
              <a:rPr lang="ja-JP" altLang="en-US" sz="105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05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Module</a:t>
            </a:r>
            <a:r>
              <a:rPr lang="ja-JP" altLang="en-US" sz="105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05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EVK</a:t>
            </a:r>
            <a:br>
              <a:rPr lang="en-US" altLang="ja-JP" sz="105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05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BSMGD3G12D24-EVK001</a:t>
            </a:r>
            <a:br>
              <a:rPr lang="en-US" altLang="ja-JP" sz="105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endParaRPr lang="ja-JP" altLang="en-US" sz="105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1" name="テキスト ボックス 100"/>
          <p:cNvSpPr txBox="1"/>
          <p:nvPr/>
        </p:nvSpPr>
        <p:spPr>
          <a:xfrm>
            <a:off x="3476335" y="5265819"/>
            <a:ext cx="1376980" cy="323422"/>
          </a:xfrm>
          <a:prstGeom prst="rect">
            <a:avLst/>
          </a:prstGeom>
          <a:noFill/>
        </p:spPr>
        <p:txBody>
          <a:bodyPr wrap="none" lIns="0" tIns="0" rIns="0" bIns="0" rtlCol="0">
            <a:spAutoFit/>
          </a:bodyPr>
          <a:lstStyle/>
          <a:p>
            <a:pPr>
              <a:spcBef>
                <a:spcPts val="400"/>
              </a:spcBef>
            </a:pPr>
            <a:r>
              <a:rPr lang="en-US" altLang="ja-JP" sz="105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SiC</a:t>
            </a:r>
            <a:r>
              <a:rPr lang="ja-JP" altLang="en-US" sz="105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05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Module</a:t>
            </a:r>
            <a:r>
              <a:rPr lang="ja-JP" altLang="en-US" sz="105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br>
              <a:rPr lang="en-US" altLang="ja-JP" sz="105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105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BSM600D12P3G001)</a:t>
            </a:r>
            <a:endParaRPr lang="ja-JP" altLang="en-US" sz="105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2" name="テキスト ボックス 101"/>
          <p:cNvSpPr txBox="1"/>
          <p:nvPr/>
        </p:nvSpPr>
        <p:spPr>
          <a:xfrm>
            <a:off x="1520402" y="2818221"/>
            <a:ext cx="403957" cy="161711"/>
          </a:xfrm>
          <a:prstGeom prst="rect">
            <a:avLst/>
          </a:prstGeom>
          <a:noFill/>
        </p:spPr>
        <p:txBody>
          <a:bodyPr wrap="none" lIns="0" tIns="0" rIns="0" bIns="0" rtlCol="0">
            <a:spAutoFit/>
          </a:bodyPr>
          <a:lstStyle/>
          <a:p>
            <a:pPr>
              <a:spcBef>
                <a:spcPts val="400"/>
              </a:spcBef>
            </a:pPr>
            <a:r>
              <a:rPr lang="ja-JP" altLang="en-US" sz="105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回路例</a:t>
            </a:r>
          </a:p>
        </p:txBody>
      </p:sp>
      <p:sp>
        <p:nvSpPr>
          <p:cNvPr id="105" name="左中かっこ 104"/>
          <p:cNvSpPr/>
          <p:nvPr/>
        </p:nvSpPr>
        <p:spPr>
          <a:xfrm rot="16200000">
            <a:off x="3808813" y="4365666"/>
            <a:ext cx="228679" cy="307772"/>
          </a:xfrm>
          <a:prstGeom prst="leftBrace">
            <a:avLst>
              <a:gd name="adj1" fmla="val 8333"/>
              <a:gd name="adj2"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微软雅黑" panose="020B0503020204020204" pitchFamily="34" charset="-122"/>
              <a:ea typeface="微软雅黑" panose="020B0503020204020204" pitchFamily="34" charset="-122"/>
            </a:endParaRPr>
          </a:p>
        </p:txBody>
      </p:sp>
      <p:sp>
        <p:nvSpPr>
          <p:cNvPr id="106" name="左中かっこ 105"/>
          <p:cNvSpPr/>
          <p:nvPr/>
        </p:nvSpPr>
        <p:spPr>
          <a:xfrm rot="16200000">
            <a:off x="2702994" y="3698013"/>
            <a:ext cx="228679" cy="1643075"/>
          </a:xfrm>
          <a:prstGeom prst="leftBrace">
            <a:avLst>
              <a:gd name="adj1" fmla="val 8333"/>
              <a:gd name="adj2" fmla="val 18986"/>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微软雅黑" panose="020B0503020204020204" pitchFamily="34" charset="-122"/>
              <a:ea typeface="微软雅黑" panose="020B0503020204020204" pitchFamily="34" charset="-122"/>
            </a:endParaRPr>
          </a:p>
        </p:txBody>
      </p:sp>
      <p:sp>
        <p:nvSpPr>
          <p:cNvPr id="22" name="角丸四角形 27">
            <a:extLst>
              <a:ext uri="{FF2B5EF4-FFF2-40B4-BE49-F238E27FC236}">
                <a16:creationId xmlns:a16="http://schemas.microsoft.com/office/drawing/2014/main" id="{E5ABBAE8-3C32-4322-ADA3-5AAF134C2300}"/>
              </a:ext>
            </a:extLst>
          </p:cNvPr>
          <p:cNvSpPr/>
          <p:nvPr/>
        </p:nvSpPr>
        <p:spPr>
          <a:xfrm>
            <a:off x="2447595" y="5671705"/>
            <a:ext cx="7680000" cy="1000036"/>
          </a:xfrm>
          <a:prstGeom prst="round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endParaRPr>
          </a:p>
        </p:txBody>
      </p:sp>
      <p:sp>
        <p:nvSpPr>
          <p:cNvPr id="23" name="正方形/長方形 22">
            <a:extLst>
              <a:ext uri="{FF2B5EF4-FFF2-40B4-BE49-F238E27FC236}">
                <a16:creationId xmlns:a16="http://schemas.microsoft.com/office/drawing/2014/main" id="{CCD7B930-E373-492D-9210-9E4B9052EFA3}"/>
              </a:ext>
            </a:extLst>
          </p:cNvPr>
          <p:cNvSpPr/>
          <p:nvPr/>
        </p:nvSpPr>
        <p:spPr>
          <a:xfrm>
            <a:off x="2831637" y="6463792"/>
            <a:ext cx="5979283" cy="215444"/>
          </a:xfrm>
          <a:prstGeom prst="rect">
            <a:avLst/>
          </a:prstGeom>
        </p:spPr>
        <p:txBody>
          <a:bodyPr wrap="square">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lgn="just">
              <a:spcAft>
                <a:spcPts val="0"/>
              </a:spcAft>
              <a:defRPr/>
            </a:pPr>
            <a:r>
              <a:rPr lang="en-US" altLang="ja-JP" sz="800" u="sng" dirty="0">
                <a:solidFill>
                  <a:schemeClr val="bg1"/>
                </a:solidFill>
                <a:latin typeface="微软雅黑" panose="020B0503020204020204" pitchFamily="34" charset="-122"/>
                <a:ea typeface="微软雅黑" panose="020B0503020204020204" pitchFamily="34" charset="-122"/>
                <a:cs typeface="Arial" panose="020B0604020202020204" pitchFamily="34" charset="0"/>
                <a:hlinkClick r:id="rId6">
                  <a:extLst>
                    <a:ext uri="{A12FA001-AC4F-418D-AE19-62706E023703}">
                      <ahyp:hlinkClr xmlns:ahyp="http://schemas.microsoft.com/office/drawing/2018/hyperlinkcolor" val="tx"/>
                    </a:ext>
                  </a:extLst>
                </a:hlinkClick>
              </a:rPr>
              <a:t>https://www.rohm.co.jp/solution-simulator</a:t>
            </a:r>
            <a:endParaRPr lang="ja-JP" altLang="en-US" sz="800" u="sng"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テキスト ボックス 24">
            <a:extLst>
              <a:ext uri="{FF2B5EF4-FFF2-40B4-BE49-F238E27FC236}">
                <a16:creationId xmlns:a16="http://schemas.microsoft.com/office/drawing/2014/main" id="{41AF72F9-DAE1-4F97-90B8-9EB95B77D75D}"/>
              </a:ext>
            </a:extLst>
          </p:cNvPr>
          <p:cNvSpPr txBox="1"/>
          <p:nvPr/>
        </p:nvSpPr>
        <p:spPr>
          <a:xfrm>
            <a:off x="3773815" y="5709540"/>
            <a:ext cx="3938899" cy="369332"/>
          </a:xfrm>
          <a:prstGeom prst="rect">
            <a:avLst/>
          </a:prstGeom>
          <a:noFill/>
        </p:spPr>
        <p:txBody>
          <a:bodyPr wrap="none" rtlCol="0">
            <a:spAutoFit/>
          </a:bodyPr>
          <a:lstStyle/>
          <a:p>
            <a:pPr>
              <a:spcBef>
                <a:spcPts val="400"/>
              </a:spcBef>
            </a:pPr>
            <a:r>
              <a:rPr lang="zh-CN" altLang="en-US" sz="1800" b="1" dirty="0">
                <a:solidFill>
                  <a:schemeClr val="bg1"/>
                </a:solidFill>
                <a:latin typeface="微软雅黑" panose="020B0503020204020204" pitchFamily="34" charset="-122"/>
                <a:ea typeface="微软雅黑" panose="020B0503020204020204" pitchFamily="34" charset="-122"/>
              </a:rPr>
              <a:t>首先，从</a:t>
            </a:r>
            <a:r>
              <a:rPr lang="en-US" altLang="zh-CN" sz="1800" b="1" dirty="0">
                <a:solidFill>
                  <a:schemeClr val="bg1"/>
                </a:solidFill>
                <a:latin typeface="微软雅黑" panose="020B0503020204020204" pitchFamily="34" charset="-122"/>
                <a:ea typeface="微软雅黑" panose="020B0503020204020204" pitchFamily="34" charset="-122"/>
              </a:rPr>
              <a:t>ROHM</a:t>
            </a:r>
            <a:r>
              <a:rPr lang="zh-CN" altLang="en-US" sz="1800" b="1" dirty="0">
                <a:solidFill>
                  <a:schemeClr val="bg1"/>
                </a:solidFill>
                <a:latin typeface="微软雅黑" panose="020B0503020204020204" pitchFamily="34" charset="-122"/>
                <a:ea typeface="微软雅黑" panose="020B0503020204020204" pitchFamily="34" charset="-122"/>
              </a:rPr>
              <a:t>的网站访问仿真页面</a:t>
            </a:r>
            <a:endParaRPr lang="ja-JP" altLang="en-US" sz="1800" b="1" dirty="0">
              <a:solidFill>
                <a:schemeClr val="bg1"/>
              </a:solidFill>
              <a:latin typeface="微软雅黑" panose="020B0503020204020204" pitchFamily="34" charset="-122"/>
              <a:ea typeface="微软雅黑" panose="020B0503020204020204" pitchFamily="34" charset="-122"/>
            </a:endParaRPr>
          </a:p>
        </p:txBody>
      </p:sp>
      <p:pic>
        <p:nvPicPr>
          <p:cNvPr id="1026" name="Picture 2" descr="C:\Users\WSN\Desktop\main.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734416" y="6071351"/>
            <a:ext cx="2106000" cy="540000"/>
          </a:xfrm>
          <a:prstGeom prst="rect">
            <a:avLst/>
          </a:prstGeom>
          <a:noFill/>
          <a:effectLst>
            <a:outerShdw blurRad="50800" dist="63500" dir="2700000" algn="tl" rotWithShape="0">
              <a:prstClr val="black">
                <a:alpha val="40000"/>
              </a:prstClr>
            </a:outerShdw>
          </a:effectLst>
        </p:spPr>
      </p:pic>
      <p:sp>
        <p:nvSpPr>
          <p:cNvPr id="29" name="テキスト ボックス 28">
            <a:extLst>
              <a:ext uri="{FF2B5EF4-FFF2-40B4-BE49-F238E27FC236}">
                <a16:creationId xmlns:a16="http://schemas.microsoft.com/office/drawing/2014/main" id="{82FE07EF-C6A3-41D4-9CD0-7CDE84E46EA1}"/>
              </a:ext>
            </a:extLst>
          </p:cNvPr>
          <p:cNvSpPr txBox="1"/>
          <p:nvPr/>
        </p:nvSpPr>
        <p:spPr>
          <a:xfrm>
            <a:off x="3860080" y="6031746"/>
            <a:ext cx="2811984" cy="461665"/>
          </a:xfrm>
          <a:prstGeom prst="rect">
            <a:avLst/>
          </a:prstGeom>
          <a:noFill/>
        </p:spPr>
        <p:txBody>
          <a:bodyPr wrap="square" rtlCol="0">
            <a:spAutoFit/>
          </a:bodyPr>
          <a:lstStyle/>
          <a:p>
            <a:pPr>
              <a:spcBef>
                <a:spcPts val="0"/>
              </a:spcBef>
            </a:pPr>
            <a:r>
              <a:rPr lang="ja-JP" altLang="en-US"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一并验证功率器件和驱动</a:t>
            </a:r>
            <a:r>
              <a:rPr lang="en-US" altLang="zh-CN" sz="1200" dirty="0">
                <a:solidFill>
                  <a:schemeClr val="bg1"/>
                </a:solidFill>
                <a:latin typeface="微软雅黑" panose="020B0503020204020204" pitchFamily="34" charset="-122"/>
                <a:ea typeface="微软雅黑" panose="020B0503020204020204" pitchFamily="34" charset="-122"/>
              </a:rPr>
              <a:t>IC</a:t>
            </a:r>
          </a:p>
          <a:p>
            <a:pPr>
              <a:spcBef>
                <a:spcPts val="0"/>
              </a:spcBef>
            </a:pPr>
            <a:r>
              <a:rPr lang="ja-JP" altLang="en-US" sz="1200" dirty="0">
                <a:solidFill>
                  <a:schemeClr val="bg1"/>
                </a:solidFill>
                <a:latin typeface="微软雅黑" panose="020B0503020204020204" pitchFamily="34" charset="-122"/>
                <a:ea typeface="微软雅黑" panose="020B0503020204020204" pitchFamily="34" charset="-122"/>
              </a:rPr>
              <a:t>　（</a:t>
            </a:r>
            <a:r>
              <a:rPr lang="en-US" altLang="ja-JP" sz="1200" dirty="0">
                <a:solidFill>
                  <a:schemeClr val="bg1"/>
                </a:solidFill>
                <a:latin typeface="微软雅黑" panose="020B0503020204020204" pitchFamily="34" charset="-122"/>
                <a:ea typeface="微软雅黑" panose="020B0503020204020204" pitchFamily="34" charset="-122"/>
              </a:rPr>
              <a:t>S</a:t>
            </a:r>
            <a:r>
              <a:rPr lang="en-US" altLang="zh-CN" sz="1200" dirty="0">
                <a:solidFill>
                  <a:schemeClr val="bg1"/>
                </a:solidFill>
                <a:latin typeface="微软雅黑" panose="020B0503020204020204" pitchFamily="34" charset="-122"/>
                <a:ea typeface="微软雅黑" panose="020B0503020204020204" pitchFamily="34" charset="-122"/>
              </a:rPr>
              <a:t>olution</a:t>
            </a:r>
            <a:r>
              <a:rPr lang="ja-JP" altLang="en-US" sz="1200" dirty="0">
                <a:solidFill>
                  <a:schemeClr val="bg1"/>
                </a:solidFill>
                <a:latin typeface="微软雅黑" panose="020B0503020204020204" pitchFamily="34" charset="-122"/>
                <a:ea typeface="微软雅黑" panose="020B0503020204020204" pitchFamily="34" charset="-122"/>
              </a:rPr>
              <a:t> </a:t>
            </a:r>
            <a:r>
              <a:rPr lang="en-US" altLang="ja-JP" sz="1200" dirty="0">
                <a:solidFill>
                  <a:schemeClr val="bg1"/>
                </a:solidFill>
                <a:latin typeface="微软雅黑" panose="020B0503020204020204" pitchFamily="34" charset="-122"/>
                <a:ea typeface="微软雅黑" panose="020B0503020204020204" pitchFamily="34" charset="-122"/>
              </a:rPr>
              <a:t>44</a:t>
            </a:r>
            <a:r>
              <a:rPr lang="ja-JP" altLang="en-US" sz="1200" dirty="0">
                <a:solidFill>
                  <a:schemeClr val="bg1"/>
                </a:solidFill>
                <a:latin typeface="微软雅黑" panose="020B0503020204020204" pitchFamily="34" charset="-122"/>
                <a:ea typeface="微软雅黑" panose="020B0503020204020204" pitchFamily="34" charset="-122"/>
              </a:rPr>
              <a:t>回路</a:t>
            </a:r>
            <a:r>
              <a:rPr lang="en-US" altLang="ja-JP" sz="1200" dirty="0">
                <a:solidFill>
                  <a:schemeClr val="bg1"/>
                </a:solidFill>
                <a:latin typeface="微软雅黑" panose="020B0503020204020204" pitchFamily="34" charset="-122"/>
                <a:ea typeface="微软雅黑" panose="020B0503020204020204" pitchFamily="34" charset="-122"/>
              </a:rPr>
              <a:t>, LSI 46</a:t>
            </a:r>
            <a:r>
              <a:rPr lang="ja-JP" altLang="en-US" sz="1200" dirty="0">
                <a:solidFill>
                  <a:schemeClr val="bg1"/>
                </a:solidFill>
                <a:latin typeface="微软雅黑" panose="020B0503020204020204" pitchFamily="34" charset="-122"/>
                <a:ea typeface="微软雅黑" panose="020B0503020204020204" pitchFamily="34" charset="-122"/>
              </a:rPr>
              <a:t>回路</a:t>
            </a:r>
            <a:r>
              <a:rPr lang="en-US" altLang="ja-JP" sz="1200" dirty="0">
                <a:solidFill>
                  <a:schemeClr val="bg1"/>
                </a:solidFill>
                <a:latin typeface="微软雅黑" panose="020B0503020204020204" pitchFamily="34" charset="-122"/>
                <a:ea typeface="微软雅黑" panose="020B0503020204020204" pitchFamily="34" charset="-122"/>
              </a:rPr>
              <a:t>)</a:t>
            </a:r>
            <a:endParaRPr lang="ja-JP" altLang="en-US" sz="1200" dirty="0">
              <a:solidFill>
                <a:schemeClr val="bg1"/>
              </a:solidFill>
              <a:latin typeface="微软雅黑" panose="020B0503020204020204" pitchFamily="34" charset="-122"/>
              <a:ea typeface="微软雅黑" panose="020B0503020204020204" pitchFamily="34" charset="-122"/>
            </a:endParaRPr>
          </a:p>
        </p:txBody>
      </p:sp>
      <p:pic>
        <p:nvPicPr>
          <p:cNvPr id="5" name="図 4" descr="挿絵 が含まれている画像&#10;&#10;自動的に生成された説明">
            <a:extLst>
              <a:ext uri="{FF2B5EF4-FFF2-40B4-BE49-F238E27FC236}">
                <a16:creationId xmlns:a16="http://schemas.microsoft.com/office/drawing/2014/main" id="{9DF90611-114F-469C-BD85-D8DFAED14C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27648" y="5772287"/>
            <a:ext cx="720000" cy="720000"/>
          </a:xfrm>
          <a:prstGeom prst="rect">
            <a:avLst/>
          </a:prstGeom>
        </p:spPr>
      </p:pic>
      <p:sp>
        <p:nvSpPr>
          <p:cNvPr id="20" name="コンテンツ プレースホルダー 2">
            <a:extLst>
              <a:ext uri="{FF2B5EF4-FFF2-40B4-BE49-F238E27FC236}">
                <a16:creationId xmlns:a16="http://schemas.microsoft.com/office/drawing/2014/main" id="{D98C628E-E906-4A0F-8FDF-CBF1D03DD0F5}"/>
              </a:ext>
            </a:extLst>
          </p:cNvPr>
          <p:cNvSpPr txBox="1">
            <a:spLocks/>
          </p:cNvSpPr>
          <p:nvPr/>
        </p:nvSpPr>
        <p:spPr bwMode="auto">
          <a:xfrm>
            <a:off x="480309" y="869811"/>
            <a:ext cx="11390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r>
              <a:rPr lang="zh-CN" altLang="en-US" b="1" kern="0" dirty="0">
                <a:solidFill>
                  <a:srgbClr val="0070C0"/>
                </a:solidFill>
                <a:latin typeface="微软雅黑" panose="020B0503020204020204" pitchFamily="34" charset="-122"/>
                <a:ea typeface="微软雅黑" panose="020B0503020204020204" pitchFamily="34" charset="-122"/>
              </a:rPr>
              <a:t>在网页上可以简单地进行电路仿真，有助于器件选定和电路设计工时的削减</a:t>
            </a:r>
            <a:endParaRPr lang="ja-JP" altLang="en-US" b="1" kern="0"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61845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a:extLst>
              <a:ext uri="{FF2B5EF4-FFF2-40B4-BE49-F238E27FC236}">
                <a16:creationId xmlns:a16="http://schemas.microsoft.com/office/drawing/2014/main" id="{A4C7E8B5-CA68-46A5-AD10-16326DE7E861}"/>
              </a:ext>
            </a:extLst>
          </p:cNvPr>
          <p:cNvSpPr txBox="1">
            <a:spLocks/>
          </p:cNvSpPr>
          <p:nvPr/>
        </p:nvSpPr>
        <p:spPr bwMode="auto">
          <a:xfrm>
            <a:off x="774037" y="1191808"/>
            <a:ext cx="10599817" cy="52322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lgn="ctr"/>
            <a:r>
              <a:rPr lang="zh-CN" altLang="en-US" sz="2800" b="1" kern="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自主完成的生产体制实现高品质和稳定供货</a:t>
            </a:r>
            <a:endParaRPr lang="en-US" altLang="ja-JP" sz="2800" b="1" kern="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正方形/長方形 13">
            <a:extLst>
              <a:ext uri="{FF2B5EF4-FFF2-40B4-BE49-F238E27FC236}">
                <a16:creationId xmlns:a16="http://schemas.microsoft.com/office/drawing/2014/main" id="{18EC01EF-9BA1-4C01-A01F-D4D5223C9C79}"/>
              </a:ext>
            </a:extLst>
          </p:cNvPr>
          <p:cNvSpPr/>
          <p:nvPr/>
        </p:nvSpPr>
        <p:spPr>
          <a:xfrm>
            <a:off x="0" y="2204623"/>
            <a:ext cx="11831052" cy="1251284"/>
          </a:xfrm>
          <a:prstGeom prst="rect">
            <a:avLst/>
          </a:prstGeom>
          <a:solidFill>
            <a:srgbClr val="383A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mj-ea"/>
              <a:ea typeface="+mj-ea"/>
              <a:cs typeface="メイリオ" panose="020B0604030504040204" pitchFamily="50" charset="-128"/>
            </a:endParaRPr>
          </a:p>
        </p:txBody>
      </p:sp>
      <p:sp>
        <p:nvSpPr>
          <p:cNvPr id="3" name="タイトル 2">
            <a:extLst>
              <a:ext uri="{FF2B5EF4-FFF2-40B4-BE49-F238E27FC236}">
                <a16:creationId xmlns:a16="http://schemas.microsoft.com/office/drawing/2014/main" id="{C25D235C-B38A-4A8B-B8F4-60F314D37728}"/>
              </a:ext>
            </a:extLst>
          </p:cNvPr>
          <p:cNvSpPr>
            <a:spLocks noGrp="1"/>
          </p:cNvSpPr>
          <p:nvPr>
            <p:ph type="title"/>
          </p:nvPr>
        </p:nvSpPr>
        <p:spPr/>
        <p:txBody>
          <a:bodyPr/>
          <a:lstStyle/>
          <a:p>
            <a:r>
              <a:rPr kumimoji="1" lang="en-US" altLang="ja-JP" dirty="0">
                <a:latin typeface="微软雅黑" panose="020B0503020204020204" pitchFamily="34" charset="-122"/>
                <a:ea typeface="微软雅黑" panose="020B0503020204020204" pitchFamily="34" charset="-122"/>
              </a:rPr>
              <a:t>SiC </a:t>
            </a:r>
            <a:r>
              <a:rPr kumimoji="1" lang="zh-CN" altLang="en-US" dirty="0">
                <a:latin typeface="微软雅黑" panose="020B0503020204020204" pitchFamily="34" charset="-122"/>
                <a:ea typeface="微软雅黑" panose="020B0503020204020204" pitchFamily="34" charset="-122"/>
              </a:rPr>
              <a:t>垂直整合生产体制</a:t>
            </a:r>
            <a:endParaRPr kumimoji="1" lang="ja-JP" altLang="en-US" dirty="0">
              <a:latin typeface="微软雅黑" panose="020B0503020204020204" pitchFamily="34" charset="-122"/>
              <a:ea typeface="微软雅黑" panose="020B0503020204020204" pitchFamily="34" charset="-122"/>
            </a:endParaRPr>
          </a:p>
        </p:txBody>
      </p:sp>
      <p:cxnSp>
        <p:nvCxnSpPr>
          <p:cNvPr id="18" name="直線コネクタ 17">
            <a:extLst>
              <a:ext uri="{FF2B5EF4-FFF2-40B4-BE49-F238E27FC236}">
                <a16:creationId xmlns:a16="http://schemas.microsoft.com/office/drawing/2014/main" id="{6E9F4804-A2FD-4F86-BB61-0BE05722E741}"/>
              </a:ext>
            </a:extLst>
          </p:cNvPr>
          <p:cNvCxnSpPr/>
          <p:nvPr/>
        </p:nvCxnSpPr>
        <p:spPr>
          <a:xfrm>
            <a:off x="766017" y="1717824"/>
            <a:ext cx="10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4D805754-8196-47B9-BC8F-5824E670C653}"/>
              </a:ext>
            </a:extLst>
          </p:cNvPr>
          <p:cNvSpPr txBox="1"/>
          <p:nvPr/>
        </p:nvSpPr>
        <p:spPr>
          <a:xfrm>
            <a:off x="1355121" y="2906544"/>
            <a:ext cx="1298048" cy="523220"/>
          </a:xfrm>
          <a:prstGeom prst="rect">
            <a:avLst/>
          </a:prstGeom>
          <a:noFill/>
        </p:spPr>
        <p:txBody>
          <a:bodyPr wrap="none" rtlCol="0">
            <a:spAutoFit/>
          </a:bodyPr>
          <a:lstStyle/>
          <a:p>
            <a:pPr>
              <a:spcBef>
                <a:spcPts val="400"/>
              </a:spcBef>
            </a:pPr>
            <a:r>
              <a:rPr kumimoji="1" lang="en-US" altLang="ja-JP"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Wafer</a:t>
            </a:r>
            <a:endParaRPr kumimoji="1" lang="ja-JP"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23" name="図 22">
            <a:extLst>
              <a:ext uri="{FF2B5EF4-FFF2-40B4-BE49-F238E27FC236}">
                <a16:creationId xmlns:a16="http://schemas.microsoft.com/office/drawing/2014/main" id="{C440EBDE-AA90-40A5-B389-F7E26750F5BA}"/>
              </a:ext>
            </a:extLst>
          </p:cNvPr>
          <p:cNvPicPr>
            <a:picLocks noChangeAspect="1"/>
          </p:cNvPicPr>
          <p:nvPr/>
        </p:nvPicPr>
        <p:blipFill>
          <a:blip r:embed="rId3"/>
          <a:stretch>
            <a:fillRect/>
          </a:stretch>
        </p:blipFill>
        <p:spPr>
          <a:xfrm>
            <a:off x="5507848" y="2405053"/>
            <a:ext cx="428625" cy="428625"/>
          </a:xfrm>
          <a:prstGeom prst="rect">
            <a:avLst/>
          </a:prstGeom>
        </p:spPr>
      </p:pic>
      <p:pic>
        <p:nvPicPr>
          <p:cNvPr id="25" name="図 24">
            <a:extLst>
              <a:ext uri="{FF2B5EF4-FFF2-40B4-BE49-F238E27FC236}">
                <a16:creationId xmlns:a16="http://schemas.microsoft.com/office/drawing/2014/main" id="{B29511BD-207A-418F-B1FA-3CAFAAB587B7}"/>
              </a:ext>
            </a:extLst>
          </p:cNvPr>
          <p:cNvPicPr>
            <a:picLocks noChangeAspect="1"/>
          </p:cNvPicPr>
          <p:nvPr/>
        </p:nvPicPr>
        <p:blipFill>
          <a:blip r:embed="rId4"/>
          <a:stretch>
            <a:fillRect/>
          </a:stretch>
        </p:blipFill>
        <p:spPr>
          <a:xfrm>
            <a:off x="6131434" y="2471519"/>
            <a:ext cx="361950" cy="352425"/>
          </a:xfrm>
          <a:prstGeom prst="rect">
            <a:avLst/>
          </a:prstGeom>
        </p:spPr>
      </p:pic>
      <p:sp>
        <p:nvSpPr>
          <p:cNvPr id="26" name="テキスト ボックス 25">
            <a:extLst>
              <a:ext uri="{FF2B5EF4-FFF2-40B4-BE49-F238E27FC236}">
                <a16:creationId xmlns:a16="http://schemas.microsoft.com/office/drawing/2014/main" id="{052431DA-1363-4B02-9B02-DF98CE8DFC3D}"/>
              </a:ext>
            </a:extLst>
          </p:cNvPr>
          <p:cNvSpPr txBox="1"/>
          <p:nvPr/>
        </p:nvSpPr>
        <p:spPr>
          <a:xfrm>
            <a:off x="4249826" y="2880401"/>
            <a:ext cx="1561646" cy="523220"/>
          </a:xfrm>
          <a:prstGeom prst="rect">
            <a:avLst/>
          </a:prstGeom>
          <a:noFill/>
        </p:spPr>
        <p:txBody>
          <a:bodyPr wrap="none" rtlCol="0">
            <a:spAutoFit/>
          </a:bodyPr>
          <a:lstStyle/>
          <a:p>
            <a:pPr>
              <a:spcBef>
                <a:spcPts val="400"/>
              </a:spcBef>
            </a:pPr>
            <a:r>
              <a:rPr kumimoji="1" lang="en-US" altLang="ja-JP"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Devices</a:t>
            </a:r>
            <a:endParaRPr kumimoji="1" lang="ja-JP"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7" name="テキスト ボックス 26">
            <a:extLst>
              <a:ext uri="{FF2B5EF4-FFF2-40B4-BE49-F238E27FC236}">
                <a16:creationId xmlns:a16="http://schemas.microsoft.com/office/drawing/2014/main" id="{351046C5-A992-4777-B006-62FB46E264AD}"/>
              </a:ext>
            </a:extLst>
          </p:cNvPr>
          <p:cNvSpPr txBox="1"/>
          <p:nvPr/>
        </p:nvSpPr>
        <p:spPr>
          <a:xfrm>
            <a:off x="8474548" y="2889083"/>
            <a:ext cx="2040559" cy="523220"/>
          </a:xfrm>
          <a:prstGeom prst="rect">
            <a:avLst/>
          </a:prstGeom>
          <a:noFill/>
        </p:spPr>
        <p:txBody>
          <a:bodyPr wrap="none" rtlCol="0">
            <a:spAutoFit/>
          </a:bodyPr>
          <a:lstStyle/>
          <a:p>
            <a:pPr>
              <a:spcBef>
                <a:spcPts val="400"/>
              </a:spcBef>
            </a:pPr>
            <a:r>
              <a:rPr kumimoji="1" lang="en-US" altLang="ja-JP"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Packaging</a:t>
            </a:r>
            <a:endParaRPr kumimoji="1" lang="ja-JP" altLang="en-US" sz="28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35" name="図 34">
            <a:extLst>
              <a:ext uri="{FF2B5EF4-FFF2-40B4-BE49-F238E27FC236}">
                <a16:creationId xmlns:a16="http://schemas.microsoft.com/office/drawing/2014/main" id="{B32351B4-B85A-4577-AB06-8D977B22B1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0838" y="2064555"/>
            <a:ext cx="1115054" cy="968988"/>
          </a:xfrm>
          <a:prstGeom prst="rect">
            <a:avLst/>
          </a:prstGeom>
          <a:effectLst>
            <a:outerShdw blurRad="50800" dist="38100" dir="2700000" algn="tl" rotWithShape="0">
              <a:prstClr val="black">
                <a:alpha val="40000"/>
              </a:prstClr>
            </a:outerShdw>
          </a:effectLst>
        </p:spPr>
      </p:pic>
      <p:sp>
        <p:nvSpPr>
          <p:cNvPr id="36" name="正方形/長方形 35">
            <a:extLst>
              <a:ext uri="{FF2B5EF4-FFF2-40B4-BE49-F238E27FC236}">
                <a16:creationId xmlns:a16="http://schemas.microsoft.com/office/drawing/2014/main" id="{7D878462-F0C2-42F0-8510-E8D875303A40}"/>
              </a:ext>
            </a:extLst>
          </p:cNvPr>
          <p:cNvSpPr/>
          <p:nvPr/>
        </p:nvSpPr>
        <p:spPr>
          <a:xfrm>
            <a:off x="1158" y="4321469"/>
            <a:ext cx="3960000" cy="1251284"/>
          </a:xfrm>
          <a:prstGeom prst="rect">
            <a:avLst/>
          </a:prstGeom>
          <a:gradFill flip="none" rotWithShape="1">
            <a:gsLst>
              <a:gs pos="35750">
                <a:srgbClr val="383A3A"/>
              </a:gs>
              <a:gs pos="0">
                <a:srgbClr val="383A3A"/>
              </a:gs>
              <a:gs pos="65000">
                <a:schemeClr val="accent6">
                  <a:lumMod val="75000"/>
                </a:schemeClr>
              </a:gs>
              <a:gs pos="100000">
                <a:schemeClr val="accent6"/>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mj-ea"/>
              <a:ea typeface="+mj-ea"/>
              <a:cs typeface="メイリオ" panose="020B0604030504040204" pitchFamily="50" charset="-128"/>
            </a:endParaRPr>
          </a:p>
        </p:txBody>
      </p:sp>
      <p:sp>
        <p:nvSpPr>
          <p:cNvPr id="37" name="正方形/長方形 36">
            <a:extLst>
              <a:ext uri="{FF2B5EF4-FFF2-40B4-BE49-F238E27FC236}">
                <a16:creationId xmlns:a16="http://schemas.microsoft.com/office/drawing/2014/main" id="{D92FDDA3-33C4-4BEE-8EA2-86E8DFE12F4F}"/>
              </a:ext>
            </a:extLst>
          </p:cNvPr>
          <p:cNvSpPr/>
          <p:nvPr/>
        </p:nvSpPr>
        <p:spPr>
          <a:xfrm>
            <a:off x="3967082" y="4319907"/>
            <a:ext cx="3960000" cy="1251284"/>
          </a:xfrm>
          <a:prstGeom prst="rect">
            <a:avLst/>
          </a:prstGeom>
          <a:gradFill flip="none" rotWithShape="1">
            <a:gsLst>
              <a:gs pos="35750">
                <a:srgbClr val="383A3A"/>
              </a:gs>
              <a:gs pos="0">
                <a:srgbClr val="383A3A"/>
              </a:gs>
              <a:gs pos="65000">
                <a:srgbClr val="006600"/>
              </a:gs>
              <a:gs pos="100000">
                <a:srgbClr val="00B050"/>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9" name="フローチャート: データ 38">
            <a:extLst>
              <a:ext uri="{FF2B5EF4-FFF2-40B4-BE49-F238E27FC236}">
                <a16:creationId xmlns:a16="http://schemas.microsoft.com/office/drawing/2014/main" id="{77121D27-93B2-43E6-8A5F-5E51D66366F5}"/>
              </a:ext>
            </a:extLst>
          </p:cNvPr>
          <p:cNvSpPr/>
          <p:nvPr/>
        </p:nvSpPr>
        <p:spPr>
          <a:xfrm flipH="1">
            <a:off x="3603545" y="4319843"/>
            <a:ext cx="1733154" cy="1251284"/>
          </a:xfrm>
          <a:prstGeom prst="flowChartInputOutput">
            <a:avLst/>
          </a:prstGeom>
          <a:solidFill>
            <a:srgbClr val="383A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0" name="フローチャート: データ 39">
            <a:extLst>
              <a:ext uri="{FF2B5EF4-FFF2-40B4-BE49-F238E27FC236}">
                <a16:creationId xmlns:a16="http://schemas.microsoft.com/office/drawing/2014/main" id="{CDA66548-C541-4537-A792-7B0C53CAD284}"/>
              </a:ext>
            </a:extLst>
          </p:cNvPr>
          <p:cNvSpPr/>
          <p:nvPr/>
        </p:nvSpPr>
        <p:spPr>
          <a:xfrm flipH="1">
            <a:off x="7501439" y="4322051"/>
            <a:ext cx="1733154" cy="1251284"/>
          </a:xfrm>
          <a:prstGeom prst="flowChartInputOutput">
            <a:avLst/>
          </a:prstGeom>
          <a:solidFill>
            <a:srgbClr val="383A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31" name="図 30">
            <a:extLst>
              <a:ext uri="{FF2B5EF4-FFF2-40B4-BE49-F238E27FC236}">
                <a16:creationId xmlns:a16="http://schemas.microsoft.com/office/drawing/2014/main" id="{02582983-E276-445D-8AED-E3C9404CE57F}"/>
              </a:ext>
            </a:extLst>
          </p:cNvPr>
          <p:cNvPicPr>
            <a:picLocks noChangeAspect="1"/>
          </p:cNvPicPr>
          <p:nvPr/>
        </p:nvPicPr>
        <p:blipFill>
          <a:blip r:embed="rId6"/>
          <a:stretch>
            <a:fillRect/>
          </a:stretch>
        </p:blipFill>
        <p:spPr>
          <a:xfrm>
            <a:off x="1004741" y="4885709"/>
            <a:ext cx="1552575" cy="1000125"/>
          </a:xfrm>
          <a:prstGeom prst="rect">
            <a:avLst/>
          </a:prstGeom>
        </p:spPr>
      </p:pic>
      <p:pic>
        <p:nvPicPr>
          <p:cNvPr id="29" name="図 28">
            <a:extLst>
              <a:ext uri="{FF2B5EF4-FFF2-40B4-BE49-F238E27FC236}">
                <a16:creationId xmlns:a16="http://schemas.microsoft.com/office/drawing/2014/main" id="{BCDEEFDD-B817-4742-B540-84BA4972E33D}"/>
              </a:ext>
            </a:extLst>
          </p:cNvPr>
          <p:cNvPicPr>
            <a:picLocks noChangeAspect="1"/>
          </p:cNvPicPr>
          <p:nvPr/>
        </p:nvPicPr>
        <p:blipFill>
          <a:blip r:embed="rId7"/>
          <a:stretch>
            <a:fillRect/>
          </a:stretch>
        </p:blipFill>
        <p:spPr>
          <a:xfrm>
            <a:off x="4259891" y="4885708"/>
            <a:ext cx="1420800" cy="1008000"/>
          </a:xfrm>
          <a:prstGeom prst="rect">
            <a:avLst/>
          </a:prstGeom>
        </p:spPr>
      </p:pic>
      <p:sp>
        <p:nvSpPr>
          <p:cNvPr id="38" name="正方形/長方形 37">
            <a:extLst>
              <a:ext uri="{FF2B5EF4-FFF2-40B4-BE49-F238E27FC236}">
                <a16:creationId xmlns:a16="http://schemas.microsoft.com/office/drawing/2014/main" id="{1173202E-7AFE-4247-9C69-702616B5144E}"/>
              </a:ext>
            </a:extLst>
          </p:cNvPr>
          <p:cNvSpPr/>
          <p:nvPr/>
        </p:nvSpPr>
        <p:spPr>
          <a:xfrm>
            <a:off x="7868365" y="4319434"/>
            <a:ext cx="3960000" cy="1251284"/>
          </a:xfrm>
          <a:prstGeom prst="rect">
            <a:avLst/>
          </a:prstGeom>
          <a:gradFill flip="none" rotWithShape="1">
            <a:gsLst>
              <a:gs pos="35750">
                <a:srgbClr val="383A3A"/>
              </a:gs>
              <a:gs pos="0">
                <a:srgbClr val="383A3A"/>
              </a:gs>
              <a:gs pos="65000">
                <a:schemeClr val="accent5">
                  <a:lumMod val="50000"/>
                </a:schemeClr>
              </a:gs>
              <a:gs pos="100000">
                <a:srgbClr val="7030A0"/>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32" name="図 31" descr="headquarters.jpg">
            <a:extLst>
              <a:ext uri="{FF2B5EF4-FFF2-40B4-BE49-F238E27FC236}">
                <a16:creationId xmlns:a16="http://schemas.microsoft.com/office/drawing/2014/main" id="{2013E471-03F0-4763-8772-97622CBA5D5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7046" y="4877833"/>
            <a:ext cx="1465463" cy="1008000"/>
          </a:xfrm>
          <a:prstGeom prst="rect">
            <a:avLst/>
          </a:prstGeom>
          <a:solidFill>
            <a:srgbClr val="C00000"/>
          </a:solidFill>
          <a:ln w="9525">
            <a:noFill/>
          </a:ln>
          <a:effectLst/>
        </p:spPr>
      </p:pic>
      <p:pic>
        <p:nvPicPr>
          <p:cNvPr id="33" name="Picture 2" descr="\\WEB-07\Web共有\99_その他\00_会社案内プレゼン\Presentation\00_本編各ページ\16_895X17\ROHM-Integrated-Systems-(Thailand)_resize.jpg">
            <a:extLst>
              <a:ext uri="{FF2B5EF4-FFF2-40B4-BE49-F238E27FC236}">
                <a16:creationId xmlns:a16="http://schemas.microsoft.com/office/drawing/2014/main" id="{F056F87D-583B-4A3C-AD97-197CB937804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
          <a:stretch/>
        </p:blipFill>
        <p:spPr bwMode="auto">
          <a:xfrm>
            <a:off x="10632319" y="5095478"/>
            <a:ext cx="1111981" cy="792000"/>
          </a:xfrm>
          <a:prstGeom prst="rect">
            <a:avLst/>
          </a:prstGeom>
          <a:noFill/>
          <a:ln>
            <a:noFill/>
          </a:ln>
        </p:spPr>
      </p:pic>
      <p:pic>
        <p:nvPicPr>
          <p:cNvPr id="34" name="図 19">
            <a:extLst>
              <a:ext uri="{FF2B5EF4-FFF2-40B4-BE49-F238E27FC236}">
                <a16:creationId xmlns:a16="http://schemas.microsoft.com/office/drawing/2014/main" id="{189F2D1F-2DBA-4EC0-9E75-87F84AA5BAC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16196" y="5098410"/>
            <a:ext cx="1046453" cy="792000"/>
          </a:xfrm>
          <a:prstGeom prst="rect">
            <a:avLst/>
          </a:prstGeom>
          <a:noFill/>
          <a:ln w="6350">
            <a:noFill/>
            <a:miter lim="800000"/>
            <a:headEnd/>
            <a:tailEnd/>
          </a:ln>
          <a:effectLst/>
        </p:spPr>
      </p:pic>
      <p:cxnSp>
        <p:nvCxnSpPr>
          <p:cNvPr id="45" name="直線コネクタ 44">
            <a:extLst>
              <a:ext uri="{FF2B5EF4-FFF2-40B4-BE49-F238E27FC236}">
                <a16:creationId xmlns:a16="http://schemas.microsoft.com/office/drawing/2014/main" id="{22C10BEE-3588-4203-A56F-3A5F5915BF1C}"/>
              </a:ext>
            </a:extLst>
          </p:cNvPr>
          <p:cNvCxnSpPr/>
          <p:nvPr/>
        </p:nvCxnSpPr>
        <p:spPr>
          <a:xfrm flipH="1" flipV="1">
            <a:off x="6915504" y="2204623"/>
            <a:ext cx="931347" cy="3366095"/>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114C6732-5AC3-4138-B409-34CD719AA761}"/>
              </a:ext>
            </a:extLst>
          </p:cNvPr>
          <p:cNvCxnSpPr/>
          <p:nvPr/>
        </p:nvCxnSpPr>
        <p:spPr>
          <a:xfrm flipH="1" flipV="1">
            <a:off x="3016131" y="2210939"/>
            <a:ext cx="931347" cy="3366095"/>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二等辺三角形 42">
            <a:extLst>
              <a:ext uri="{FF2B5EF4-FFF2-40B4-BE49-F238E27FC236}">
                <a16:creationId xmlns:a16="http://schemas.microsoft.com/office/drawing/2014/main" id="{A1743972-9985-461F-8CDB-4BD8115ABC7E}"/>
              </a:ext>
            </a:extLst>
          </p:cNvPr>
          <p:cNvSpPr/>
          <p:nvPr/>
        </p:nvSpPr>
        <p:spPr>
          <a:xfrm>
            <a:off x="12837" y="2948097"/>
            <a:ext cx="942612" cy="2622621"/>
          </a:xfrm>
          <a:prstGeom prst="triangle">
            <a:avLst>
              <a:gd name="adj" fmla="val 0"/>
            </a:avLst>
          </a:prstGeom>
          <a:solidFill>
            <a:srgbClr val="383A3A">
              <a:alpha val="8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mj-ea"/>
              <a:ea typeface="+mj-ea"/>
              <a:cs typeface="メイリオ" panose="020B0604030504040204" pitchFamily="50" charset="-128"/>
            </a:endParaRPr>
          </a:p>
        </p:txBody>
      </p:sp>
      <p:cxnSp>
        <p:nvCxnSpPr>
          <p:cNvPr id="47" name="直線コネクタ 46">
            <a:extLst>
              <a:ext uri="{FF2B5EF4-FFF2-40B4-BE49-F238E27FC236}">
                <a16:creationId xmlns:a16="http://schemas.microsoft.com/office/drawing/2014/main" id="{95DE467E-BBA0-46CB-B082-E0DAC84BC11D}"/>
              </a:ext>
            </a:extLst>
          </p:cNvPr>
          <p:cNvCxnSpPr>
            <a:cxnSpLocks/>
          </p:cNvCxnSpPr>
          <p:nvPr/>
        </p:nvCxnSpPr>
        <p:spPr>
          <a:xfrm flipH="1" flipV="1">
            <a:off x="8626" y="2830265"/>
            <a:ext cx="873558" cy="274677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C846C25A-CC67-4C67-82BD-EB14EF07EA12}"/>
              </a:ext>
            </a:extLst>
          </p:cNvPr>
          <p:cNvSpPr/>
          <p:nvPr/>
        </p:nvSpPr>
        <p:spPr>
          <a:xfrm>
            <a:off x="-1" y="3455907"/>
            <a:ext cx="11831053" cy="864000"/>
          </a:xfrm>
          <a:prstGeom prst="rect">
            <a:avLst/>
          </a:prstGeom>
          <a:gradFill flip="none" rotWithShape="1">
            <a:gsLst>
              <a:gs pos="0">
                <a:schemeClr val="tx2">
                  <a:lumMod val="75000"/>
                </a:schemeClr>
              </a:gs>
              <a:gs pos="46000">
                <a:schemeClr val="bg2">
                  <a:lumMod val="90000"/>
                </a:schemeClr>
              </a:gs>
              <a:gs pos="100000">
                <a:schemeClr val="bg2">
                  <a:lumMod val="9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r>
              <a:rPr kumimoji="1" lang="zh-CN" altLang="en-US" sz="3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彻底贯通</a:t>
            </a:r>
            <a:r>
              <a:rPr kumimoji="1" lang="en-US" altLang="ja-JP" sz="3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SiC</a:t>
            </a:r>
            <a:r>
              <a:rPr lang="zh-CN" altLang="en-US" sz="3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功率半导体生产体制</a:t>
            </a:r>
            <a:endParaRPr kumimoji="1" lang="ja-JP" altLang="en-US" sz="32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22F26172-91B3-4FE7-B1D9-EA65347FB9C0}"/>
              </a:ext>
            </a:extLst>
          </p:cNvPr>
          <p:cNvSpPr txBox="1"/>
          <p:nvPr/>
        </p:nvSpPr>
        <p:spPr>
          <a:xfrm>
            <a:off x="2531870" y="4508093"/>
            <a:ext cx="1292341" cy="882293"/>
          </a:xfrm>
          <a:prstGeom prst="rect">
            <a:avLst/>
          </a:prstGeom>
          <a:noFill/>
        </p:spPr>
        <p:txBody>
          <a:bodyPr wrap="none" rtlCol="0">
            <a:spAutoFit/>
          </a:bodyPr>
          <a:lstStyle/>
          <a:p>
            <a:pPr>
              <a:spcBef>
                <a:spcPts val="400"/>
              </a:spcBef>
            </a:pPr>
            <a:r>
              <a:rPr kumimoji="1" lang="en-US" altLang="ja-JP"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SiCrystal</a:t>
            </a:r>
            <a:br>
              <a:rPr kumimoji="1" lang="en-US" altLang="ja-JP"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GmbH</a:t>
            </a:r>
          </a:p>
          <a:p>
            <a:pPr>
              <a:spcBef>
                <a:spcPts val="400"/>
              </a:spcBef>
            </a:pPr>
            <a:r>
              <a:rPr lang="en-US" altLang="ja-JP" sz="12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(ROHM Group)</a:t>
            </a:r>
            <a:endParaRPr kumimoji="1" lang="ja-JP" altLang="en-US" sz="12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8B3AEBE4-0F29-4AA4-B797-5A1709DABE10}"/>
              </a:ext>
            </a:extLst>
          </p:cNvPr>
          <p:cNvSpPr txBox="1"/>
          <p:nvPr/>
        </p:nvSpPr>
        <p:spPr>
          <a:xfrm>
            <a:off x="1161915" y="5847949"/>
            <a:ext cx="1235210" cy="369332"/>
          </a:xfrm>
          <a:prstGeom prst="rect">
            <a:avLst/>
          </a:prstGeom>
          <a:noFill/>
        </p:spPr>
        <p:txBody>
          <a:bodyPr wrap="none" rtlCol="0">
            <a:spAutoFit/>
          </a:bodyPr>
          <a:lstStyle/>
          <a:p>
            <a:pPr>
              <a:spcBef>
                <a:spcPts val="400"/>
              </a:spcBef>
            </a:pPr>
            <a:r>
              <a:rPr kumimoji="1" lang="en-US" altLang="ja-JP"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Germany</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1" name="テキスト ボックス 50">
            <a:extLst>
              <a:ext uri="{FF2B5EF4-FFF2-40B4-BE49-F238E27FC236}">
                <a16:creationId xmlns:a16="http://schemas.microsoft.com/office/drawing/2014/main" id="{243CDC35-3EC8-4EAB-B9E4-F86E40D332A9}"/>
              </a:ext>
            </a:extLst>
          </p:cNvPr>
          <p:cNvSpPr txBox="1"/>
          <p:nvPr/>
        </p:nvSpPr>
        <p:spPr>
          <a:xfrm>
            <a:off x="4666974" y="5859708"/>
            <a:ext cx="646331" cy="369332"/>
          </a:xfrm>
          <a:prstGeom prst="rect">
            <a:avLst/>
          </a:prstGeom>
          <a:noFill/>
        </p:spPr>
        <p:txBody>
          <a:bodyPr wrap="none" rtlCol="0">
            <a:spAutoFit/>
          </a:bodyPr>
          <a:lstStyle/>
          <a:p>
            <a:pPr>
              <a:spcBef>
                <a:spcPts val="400"/>
              </a:spcBef>
            </a:pPr>
            <a:r>
              <a:rPr kumimoji="1"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福冈</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2" name="テキスト ボックス 51">
            <a:extLst>
              <a:ext uri="{FF2B5EF4-FFF2-40B4-BE49-F238E27FC236}">
                <a16:creationId xmlns:a16="http://schemas.microsoft.com/office/drawing/2014/main" id="{44272539-4179-456C-B026-43849245BCC6}"/>
              </a:ext>
            </a:extLst>
          </p:cNvPr>
          <p:cNvSpPr txBox="1"/>
          <p:nvPr/>
        </p:nvSpPr>
        <p:spPr>
          <a:xfrm>
            <a:off x="4060856" y="4506874"/>
            <a:ext cx="1751865" cy="646331"/>
          </a:xfrm>
          <a:prstGeom prst="rect">
            <a:avLst/>
          </a:prstGeom>
          <a:noFill/>
        </p:spPr>
        <p:txBody>
          <a:bodyPr wrap="square" rtlCol="0">
            <a:spAutoFit/>
          </a:bodyPr>
          <a:lstStyle/>
          <a:p>
            <a:pPr>
              <a:spcBef>
                <a:spcPts val="400"/>
              </a:spcBef>
            </a:pPr>
            <a:r>
              <a:rPr kumimoji="1" lang="en-US" altLang="zh-CN"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ROHM</a:t>
            </a:r>
            <a:r>
              <a:rPr kumimoji="1" lang="ja-JP" altLang="en-US"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en-US" altLang="zh-CN"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Apollo</a:t>
            </a:r>
            <a:endParaRPr kumimoji="1" lang="ja-JP" altLang="en-US" sz="12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3" name="テキスト ボックス 52">
            <a:extLst>
              <a:ext uri="{FF2B5EF4-FFF2-40B4-BE49-F238E27FC236}">
                <a16:creationId xmlns:a16="http://schemas.microsoft.com/office/drawing/2014/main" id="{0C7E2201-1E49-47A6-82D7-5EF6EE9B75B3}"/>
              </a:ext>
            </a:extLst>
          </p:cNvPr>
          <p:cNvSpPr txBox="1"/>
          <p:nvPr/>
        </p:nvSpPr>
        <p:spPr>
          <a:xfrm>
            <a:off x="8336611" y="4534626"/>
            <a:ext cx="646331" cy="369332"/>
          </a:xfrm>
          <a:prstGeom prst="rect">
            <a:avLst/>
          </a:prstGeom>
          <a:noFill/>
        </p:spPr>
        <p:txBody>
          <a:bodyPr wrap="none" rtlCol="0">
            <a:spAutoFit/>
          </a:bodyPr>
          <a:lstStyle/>
          <a:p>
            <a:pPr>
              <a:spcBef>
                <a:spcPts val="400"/>
              </a:spcBef>
            </a:pPr>
            <a:r>
              <a:rPr lang="zh-CN" altLang="en-US"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总部</a:t>
            </a:r>
            <a:endParaRPr kumimoji="1" lang="ja-JP" altLang="en-US" sz="12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4" name="テキスト ボックス 53">
            <a:extLst>
              <a:ext uri="{FF2B5EF4-FFF2-40B4-BE49-F238E27FC236}">
                <a16:creationId xmlns:a16="http://schemas.microsoft.com/office/drawing/2014/main" id="{8BA18296-25AC-41C0-BA6C-731979CDF560}"/>
              </a:ext>
            </a:extLst>
          </p:cNvPr>
          <p:cNvSpPr txBox="1"/>
          <p:nvPr/>
        </p:nvSpPr>
        <p:spPr>
          <a:xfrm>
            <a:off x="8299507" y="5859708"/>
            <a:ext cx="646331" cy="369332"/>
          </a:xfrm>
          <a:prstGeom prst="rect">
            <a:avLst/>
          </a:prstGeom>
          <a:noFill/>
        </p:spPr>
        <p:txBody>
          <a:bodyPr wrap="none" rtlCol="0">
            <a:spAutoFit/>
          </a:bodyPr>
          <a:lstStyle/>
          <a:p>
            <a:pPr>
              <a:spcBef>
                <a:spcPts val="400"/>
              </a:spcBef>
            </a:pP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京都</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5" name="テキスト ボックス 54">
            <a:extLst>
              <a:ext uri="{FF2B5EF4-FFF2-40B4-BE49-F238E27FC236}">
                <a16:creationId xmlns:a16="http://schemas.microsoft.com/office/drawing/2014/main" id="{BC89B4FB-9EF1-4B09-96DC-C59109206927}"/>
              </a:ext>
            </a:extLst>
          </p:cNvPr>
          <p:cNvSpPr txBox="1"/>
          <p:nvPr/>
        </p:nvSpPr>
        <p:spPr>
          <a:xfrm>
            <a:off x="10495293" y="4633675"/>
            <a:ext cx="1380506" cy="430887"/>
          </a:xfrm>
          <a:prstGeom prst="rect">
            <a:avLst/>
          </a:prstGeom>
          <a:noFill/>
        </p:spPr>
        <p:txBody>
          <a:bodyPr wrap="none" rtlCol="0">
            <a:spAutoFit/>
          </a:bodyPr>
          <a:lstStyle/>
          <a:p>
            <a:pPr>
              <a:spcBef>
                <a:spcPts val="400"/>
              </a:spcBef>
            </a:pPr>
            <a:r>
              <a:rPr kumimoji="1" lang="en-US" altLang="ja-JP" sz="11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ROHM Integrated</a:t>
            </a:r>
            <a:br>
              <a:rPr kumimoji="1" lang="en-US" altLang="ja-JP" sz="11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kumimoji="1" lang="en-US" altLang="ja-JP" sz="11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System Thailand</a:t>
            </a:r>
            <a:endParaRPr kumimoji="1" lang="ja-JP" altLang="en-US" sz="9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6" name="テキスト ボックス 55">
            <a:extLst>
              <a:ext uri="{FF2B5EF4-FFF2-40B4-BE49-F238E27FC236}">
                <a16:creationId xmlns:a16="http://schemas.microsoft.com/office/drawing/2014/main" id="{8C441B87-1C16-4676-B13F-7A46F83C0440}"/>
              </a:ext>
            </a:extLst>
          </p:cNvPr>
          <p:cNvSpPr txBox="1"/>
          <p:nvPr/>
        </p:nvSpPr>
        <p:spPr>
          <a:xfrm>
            <a:off x="9743271" y="5859708"/>
            <a:ext cx="646331" cy="369332"/>
          </a:xfrm>
          <a:prstGeom prst="rect">
            <a:avLst/>
          </a:prstGeom>
          <a:noFill/>
        </p:spPr>
        <p:txBody>
          <a:bodyPr wrap="none" rtlCol="0">
            <a:spAutoFit/>
          </a:bodyPr>
          <a:lstStyle/>
          <a:p>
            <a:pPr>
              <a:spcBef>
                <a:spcPts val="400"/>
              </a:spcBef>
            </a:pP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韩国</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7" name="テキスト ボックス 56">
            <a:extLst>
              <a:ext uri="{FF2B5EF4-FFF2-40B4-BE49-F238E27FC236}">
                <a16:creationId xmlns:a16="http://schemas.microsoft.com/office/drawing/2014/main" id="{C5831D1B-F85F-4A6F-A4BE-FE6DC3FE00C2}"/>
              </a:ext>
            </a:extLst>
          </p:cNvPr>
          <p:cNvSpPr txBox="1"/>
          <p:nvPr/>
        </p:nvSpPr>
        <p:spPr>
          <a:xfrm>
            <a:off x="10908753" y="5859708"/>
            <a:ext cx="646331" cy="369332"/>
          </a:xfrm>
          <a:prstGeom prst="rect">
            <a:avLst/>
          </a:prstGeom>
          <a:noFill/>
        </p:spPr>
        <p:txBody>
          <a:bodyPr wrap="none" rtlCol="0">
            <a:spAutoFit/>
          </a:bodyPr>
          <a:lstStyle/>
          <a:p>
            <a:pPr>
              <a:spcBef>
                <a:spcPts val="400"/>
              </a:spcBef>
            </a:pPr>
            <a:r>
              <a:rPr kumimoji="1"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泰国</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8" name="テキスト ボックス 57">
            <a:extLst>
              <a:ext uri="{FF2B5EF4-FFF2-40B4-BE49-F238E27FC236}">
                <a16:creationId xmlns:a16="http://schemas.microsoft.com/office/drawing/2014/main" id="{4B5D5B57-1897-428B-A343-697F1F775642}"/>
              </a:ext>
            </a:extLst>
          </p:cNvPr>
          <p:cNvSpPr txBox="1"/>
          <p:nvPr/>
        </p:nvSpPr>
        <p:spPr>
          <a:xfrm>
            <a:off x="9505887" y="4747028"/>
            <a:ext cx="1072730" cy="261610"/>
          </a:xfrm>
          <a:prstGeom prst="rect">
            <a:avLst/>
          </a:prstGeom>
          <a:noFill/>
        </p:spPr>
        <p:txBody>
          <a:bodyPr wrap="none" rtlCol="0">
            <a:spAutoFit/>
          </a:bodyPr>
          <a:lstStyle/>
          <a:p>
            <a:pPr>
              <a:spcBef>
                <a:spcPts val="400"/>
              </a:spcBef>
            </a:pPr>
            <a:r>
              <a:rPr kumimoji="1" lang="en-US" altLang="ja-JP" sz="11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ROHM Korea</a:t>
            </a:r>
            <a:endParaRPr kumimoji="1" lang="ja-JP" altLang="en-US" sz="9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2" name="二等辺三角形 41">
            <a:extLst>
              <a:ext uri="{FF2B5EF4-FFF2-40B4-BE49-F238E27FC236}">
                <a16:creationId xmlns:a16="http://schemas.microsoft.com/office/drawing/2014/main" id="{2D97FA29-72C8-45F1-83A2-B0BA8758D195}"/>
              </a:ext>
            </a:extLst>
          </p:cNvPr>
          <p:cNvSpPr/>
          <p:nvPr/>
        </p:nvSpPr>
        <p:spPr>
          <a:xfrm flipH="1" flipV="1">
            <a:off x="10885753" y="2204623"/>
            <a:ext cx="942612" cy="2622621"/>
          </a:xfrm>
          <a:prstGeom prst="triangle">
            <a:avLst>
              <a:gd name="adj" fmla="val 0"/>
            </a:avLst>
          </a:prstGeom>
          <a:solidFill>
            <a:srgbClr val="383A3A">
              <a:alpha val="8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61" name="Picture 3" descr="\\psf\Home\Desktop\会社案内プレゼンリニューアル\chip_1.png">
            <a:extLst>
              <a:ext uri="{FF2B5EF4-FFF2-40B4-BE49-F238E27FC236}">
                <a16:creationId xmlns:a16="http://schemas.microsoft.com/office/drawing/2014/main" id="{C95EE1F7-5163-4F20-9C43-9F4FF8A0BD0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98456" y="2019023"/>
            <a:ext cx="1140776" cy="744433"/>
          </a:xfrm>
          <a:prstGeom prst="rect">
            <a:avLst/>
          </a:prstGeom>
          <a:noFill/>
          <a:effectLst>
            <a:outerShdw blurRad="50800" dist="38100" dir="2700000" algn="tl" rotWithShape="0">
              <a:prstClr val="black">
                <a:alpha val="40000"/>
              </a:prstClr>
            </a:outerShdw>
          </a:effectLst>
        </p:spPr>
      </p:pic>
      <p:pic>
        <p:nvPicPr>
          <p:cNvPr id="62" name="Picture 2" descr="\\psf\Host\Volumes\Catalog_docs\T1\000プレゼン関連\767J JEITA 社長発表 02170215\AK5D0419.png">
            <a:extLst>
              <a:ext uri="{FF2B5EF4-FFF2-40B4-BE49-F238E27FC236}">
                <a16:creationId xmlns:a16="http://schemas.microsoft.com/office/drawing/2014/main" id="{21E4404A-EA16-46DE-BE19-E0AA60672EF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985539">
            <a:off x="3873241" y="1967717"/>
            <a:ext cx="1410080" cy="1021052"/>
          </a:xfrm>
          <a:prstGeom prst="rect">
            <a:avLst/>
          </a:prstGeom>
          <a:noFill/>
          <a:effectLst>
            <a:outerShdw blurRad="76200" dir="18900000" sy="23000" kx="-1200000" algn="bl" rotWithShape="0">
              <a:prstClr val="black">
                <a:alpha val="20000"/>
              </a:prstClr>
            </a:outerShdw>
          </a:effectLst>
        </p:spPr>
      </p:pic>
      <p:pic>
        <p:nvPicPr>
          <p:cNvPr id="48" name="図 47">
            <a:extLst>
              <a:ext uri="{FF2B5EF4-FFF2-40B4-BE49-F238E27FC236}">
                <a16:creationId xmlns:a16="http://schemas.microsoft.com/office/drawing/2014/main" id="{F6EAB305-CBD3-4543-8D6D-A679EDFFB93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4520" y="2524155"/>
            <a:ext cx="266012" cy="252000"/>
          </a:xfrm>
          <a:prstGeom prst="rect">
            <a:avLst/>
          </a:prstGeom>
          <a:effectLst>
            <a:outerShdw blurRad="76200" dir="18900000" sy="23000" kx="-1200000" algn="bl" rotWithShape="0">
              <a:prstClr val="black">
                <a:alpha val="20000"/>
              </a:prstClr>
            </a:outerShdw>
            <a:reflection blurRad="6350" stA="50000" endA="300" endPos="90000" dir="5400000" sy="-100000" algn="bl" rotWithShape="0"/>
          </a:effectLst>
        </p:spPr>
      </p:pic>
      <p:pic>
        <p:nvPicPr>
          <p:cNvPr id="59" name="図 58">
            <a:extLst>
              <a:ext uri="{FF2B5EF4-FFF2-40B4-BE49-F238E27FC236}">
                <a16:creationId xmlns:a16="http://schemas.microsoft.com/office/drawing/2014/main" id="{3A9F8230-F52B-4B6B-ADF6-F38AA99E396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12372" y="2385976"/>
            <a:ext cx="396181" cy="3744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60" name="図 59">
            <a:extLst>
              <a:ext uri="{FF2B5EF4-FFF2-40B4-BE49-F238E27FC236}">
                <a16:creationId xmlns:a16="http://schemas.microsoft.com/office/drawing/2014/main" id="{ECF78433-8A5F-4673-BB7F-180FDAA342A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540763" y="2248815"/>
            <a:ext cx="515136" cy="4788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63" name="図 62">
            <a:extLst>
              <a:ext uri="{FF2B5EF4-FFF2-40B4-BE49-F238E27FC236}">
                <a16:creationId xmlns:a16="http://schemas.microsoft.com/office/drawing/2014/main" id="{D6C57068-13FA-4E07-A2D2-6BAEC72C4EEE}"/>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115799" y="2048706"/>
            <a:ext cx="743570" cy="6912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44" name="図 8">
            <a:extLst>
              <a:ext uri="{FF2B5EF4-FFF2-40B4-BE49-F238E27FC236}">
                <a16:creationId xmlns:a16="http://schemas.microsoft.com/office/drawing/2014/main" id="{D628B375-CE37-4703-A8C3-EC9675BAF917}"/>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5941359" y="4877832"/>
            <a:ext cx="1382554" cy="1008000"/>
          </a:xfrm>
          <a:prstGeom prst="rect">
            <a:avLst/>
          </a:prstGeom>
        </p:spPr>
      </p:pic>
      <p:sp>
        <p:nvSpPr>
          <p:cNvPr id="65" name="テキスト ボックス 64">
            <a:extLst>
              <a:ext uri="{FF2B5EF4-FFF2-40B4-BE49-F238E27FC236}">
                <a16:creationId xmlns:a16="http://schemas.microsoft.com/office/drawing/2014/main" id="{15B16DA8-8B8C-46B8-8A3C-366BB5413A66}"/>
              </a:ext>
            </a:extLst>
          </p:cNvPr>
          <p:cNvSpPr txBox="1"/>
          <p:nvPr/>
        </p:nvSpPr>
        <p:spPr>
          <a:xfrm>
            <a:off x="6278580" y="5893837"/>
            <a:ext cx="646331" cy="369332"/>
          </a:xfrm>
          <a:prstGeom prst="rect">
            <a:avLst/>
          </a:prstGeom>
          <a:noFill/>
        </p:spPr>
        <p:txBody>
          <a:bodyPr wrap="none" rtlCol="0">
            <a:spAutoFit/>
          </a:bodyPr>
          <a:lstStyle/>
          <a:p>
            <a:pPr>
              <a:spcBef>
                <a:spcPts val="400"/>
              </a:spcBef>
            </a:pP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宫崎</a:t>
            </a:r>
            <a:endParaRPr kumimoji="1"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4" name="テキスト ボックス 63">
            <a:extLst>
              <a:ext uri="{FF2B5EF4-FFF2-40B4-BE49-F238E27FC236}">
                <a16:creationId xmlns:a16="http://schemas.microsoft.com/office/drawing/2014/main" id="{01DD3B7D-110D-47DB-BDB7-6615529A974F}"/>
              </a:ext>
            </a:extLst>
          </p:cNvPr>
          <p:cNvSpPr txBox="1"/>
          <p:nvPr/>
        </p:nvSpPr>
        <p:spPr>
          <a:xfrm>
            <a:off x="5680691" y="4506874"/>
            <a:ext cx="2617248" cy="369332"/>
          </a:xfrm>
          <a:prstGeom prst="rect">
            <a:avLst/>
          </a:prstGeom>
          <a:noFill/>
        </p:spPr>
        <p:txBody>
          <a:bodyPr wrap="square" rtlCol="0">
            <a:spAutoFit/>
          </a:bodyPr>
          <a:lstStyle/>
          <a:p>
            <a:pPr>
              <a:spcBef>
                <a:spcPts val="400"/>
              </a:spcBef>
            </a:pPr>
            <a:r>
              <a:rPr lang="en-US" altLang="ja-JP" sz="18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LAPIS Semiconductor</a:t>
            </a:r>
            <a:endParaRPr kumimoji="1" lang="ja-JP" altLang="en-US" sz="12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444524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55818" y="2224644"/>
            <a:ext cx="2387693" cy="1525843"/>
          </a:xfrm>
          <a:prstGeom prst="rect">
            <a:avLst/>
          </a:prstGeom>
        </p:spPr>
      </p:pic>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2775" y="2241858"/>
            <a:ext cx="2139663" cy="1547191"/>
          </a:xfrm>
          <a:prstGeom prst="rect">
            <a:avLst/>
          </a:prstGeom>
        </p:spPr>
      </p:pic>
      <p:sp>
        <p:nvSpPr>
          <p:cNvPr id="64" name="テキスト ボックス 63"/>
          <p:cNvSpPr txBox="1"/>
          <p:nvPr/>
        </p:nvSpPr>
        <p:spPr>
          <a:xfrm>
            <a:off x="6081196" y="3645034"/>
            <a:ext cx="2172045" cy="276999"/>
          </a:xfrm>
          <a:prstGeom prst="rect">
            <a:avLst/>
          </a:prstGeom>
          <a:solidFill>
            <a:schemeClr val="bg1"/>
          </a:solidFill>
        </p:spPr>
        <p:txBody>
          <a:bodyPr wrap="square" rtlCol="0">
            <a:spAutoFit/>
          </a:bodyPr>
          <a:lstStyle/>
          <a:p>
            <a:pPr algn="ct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回路改善后仿真波形</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 name="タイトル 1"/>
          <p:cNvSpPr>
            <a:spLocks noGrp="1"/>
          </p:cNvSpPr>
          <p:nvPr>
            <p:ph type="title"/>
          </p:nvPr>
        </p:nvSpPr>
        <p:spPr/>
        <p:txBody>
          <a:bodyPr/>
          <a:lstStyle/>
          <a:p>
            <a:pPr>
              <a:spcBef>
                <a:spcPts val="400"/>
              </a:spcBef>
            </a:pPr>
            <a:r>
              <a:rPr lang="zh-CN" altLang="en-US" dirty="0">
                <a:latin typeface="微软雅黑" panose="020B0503020204020204" pitchFamily="34" charset="-122"/>
                <a:ea typeface="微软雅黑" panose="020B0503020204020204" pitchFamily="34" charset="-122"/>
                <a:cs typeface="メイリオ" panose="020B0604030504040204" pitchFamily="50" charset="-128"/>
              </a:rPr>
              <a:t>高精度的</a:t>
            </a:r>
            <a:r>
              <a:rPr lang="en-US" altLang="zh-CN" dirty="0">
                <a:latin typeface="微软雅黑" panose="020B0503020204020204" pitchFamily="34" charset="-122"/>
                <a:ea typeface="微软雅黑" panose="020B0503020204020204" pitchFamily="34" charset="-122"/>
                <a:cs typeface="メイリオ" panose="020B0604030504040204" pitchFamily="50" charset="-128"/>
              </a:rPr>
              <a:t>Spice</a:t>
            </a:r>
            <a:r>
              <a:rPr lang="zh-CN" altLang="en-US" dirty="0">
                <a:latin typeface="微软雅黑" panose="020B0503020204020204" pitchFamily="34" charset="-122"/>
                <a:ea typeface="微软雅黑" panose="020B0503020204020204" pitchFamily="34" charset="-122"/>
                <a:cs typeface="メイリオ" panose="020B0604030504040204" pitchFamily="50" charset="-128"/>
              </a:rPr>
              <a:t>模型实现高再现性的仿真</a:t>
            </a:r>
            <a:endParaRPr lang="en-US" altLang="ja-JP"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6" name="テキスト ボックス 105"/>
          <p:cNvSpPr txBox="1"/>
          <p:nvPr/>
        </p:nvSpPr>
        <p:spPr>
          <a:xfrm>
            <a:off x="6517628" y="4452506"/>
            <a:ext cx="3760224" cy="276999"/>
          </a:xfrm>
          <a:prstGeom prst="rect">
            <a:avLst/>
          </a:prstGeom>
          <a:noFill/>
        </p:spPr>
        <p:txBody>
          <a:bodyPr wrap="square" rtlCol="0">
            <a:spAutoFit/>
          </a:bodyPr>
          <a:lstStyle/>
          <a:p>
            <a:pP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可通过参考电路进行仿真</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05" name="テキスト ボックス 304"/>
          <p:cNvSpPr txBox="1"/>
          <p:nvPr/>
        </p:nvSpPr>
        <p:spPr>
          <a:xfrm>
            <a:off x="1264575" y="1982057"/>
            <a:ext cx="4043501" cy="276999"/>
          </a:xfrm>
          <a:prstGeom prst="rect">
            <a:avLst/>
          </a:prstGeom>
          <a:noFill/>
        </p:spPr>
        <p:txBody>
          <a:bodyPr wrap="square" rtlCol="0">
            <a:spAutoFit/>
          </a:bodyPr>
          <a:lstStyle/>
          <a:p>
            <a:pP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通过考虑基板的寄生成分，再现基板发生的问题</a:t>
            </a:r>
            <a:endParaRPr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06" name="テキスト ボックス 305"/>
          <p:cNvSpPr txBox="1"/>
          <p:nvPr/>
        </p:nvSpPr>
        <p:spPr>
          <a:xfrm>
            <a:off x="6309777" y="1892830"/>
            <a:ext cx="3299811" cy="276999"/>
          </a:xfrm>
          <a:prstGeom prst="rect">
            <a:avLst/>
          </a:prstGeom>
          <a:noFill/>
        </p:spPr>
        <p:txBody>
          <a:bodyPr wrap="square" rtlCol="0">
            <a:spAutoFit/>
          </a:bodyPr>
          <a:lstStyle/>
          <a:p>
            <a:pP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通过仿真确认对策方案的改善效果</a:t>
            </a:r>
            <a:endParaRPr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15" name="図 1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0296" y="4773149"/>
            <a:ext cx="1404800" cy="1440000"/>
          </a:xfrm>
          <a:prstGeom prst="rect">
            <a:avLst/>
          </a:prstGeom>
        </p:spPr>
      </p:pic>
      <p:pic>
        <p:nvPicPr>
          <p:cNvPr id="120" name="図 1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8250" y="4809149"/>
            <a:ext cx="1449677" cy="1440000"/>
          </a:xfrm>
          <a:prstGeom prst="rect">
            <a:avLst/>
          </a:prstGeom>
        </p:spPr>
      </p:pic>
      <p:sp>
        <p:nvSpPr>
          <p:cNvPr id="124" name="テキスト ボックス 123"/>
          <p:cNvSpPr txBox="1"/>
          <p:nvPr/>
        </p:nvSpPr>
        <p:spPr>
          <a:xfrm>
            <a:off x="1552607" y="3717033"/>
            <a:ext cx="1224136" cy="276999"/>
          </a:xfrm>
          <a:prstGeom prst="rect">
            <a:avLst/>
          </a:prstGeom>
          <a:noFill/>
        </p:spPr>
        <p:txBody>
          <a:bodyPr wrap="square" rtlCol="0">
            <a:spAutoFit/>
          </a:bodyPr>
          <a:lstStyle/>
          <a:p>
            <a:pP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基板实测波形</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25" name="テキスト ボックス 124"/>
          <p:cNvSpPr txBox="1"/>
          <p:nvPr/>
        </p:nvSpPr>
        <p:spPr>
          <a:xfrm>
            <a:off x="3407702" y="3697289"/>
            <a:ext cx="2198133" cy="276999"/>
          </a:xfrm>
          <a:prstGeom prst="rect">
            <a:avLst/>
          </a:prstGeom>
          <a:noFill/>
        </p:spPr>
        <p:txBody>
          <a:bodyPr wrap="square" rtlCol="0">
            <a:spAutoFit/>
          </a:bodyPr>
          <a:lstStyle/>
          <a:p>
            <a:pPr algn="ct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仿真再现波形</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27" name="テキスト ボックス 126"/>
          <p:cNvSpPr txBox="1"/>
          <p:nvPr/>
        </p:nvSpPr>
        <p:spPr>
          <a:xfrm>
            <a:off x="6176513" y="6196865"/>
            <a:ext cx="2252366" cy="276999"/>
          </a:xfrm>
          <a:prstGeom prst="rect">
            <a:avLst/>
          </a:prstGeom>
          <a:noFill/>
        </p:spPr>
        <p:txBody>
          <a:bodyPr wrap="square" rtlCol="0">
            <a:spAutoFit/>
          </a:bodyPr>
          <a:lstStyle/>
          <a:p>
            <a:pPr algn="ctr">
              <a:spcBef>
                <a:spcPts val="400"/>
              </a:spcBef>
            </a:pP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SiC</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半桥回路示例</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0" name="角丸四角形吹き出し 129"/>
          <p:cNvSpPr/>
          <p:nvPr/>
        </p:nvSpPr>
        <p:spPr>
          <a:xfrm>
            <a:off x="9144531" y="3211786"/>
            <a:ext cx="743891" cy="323077"/>
          </a:xfrm>
          <a:prstGeom prst="wedgeRoundRectCallout">
            <a:avLst>
              <a:gd name="adj1" fmla="val -100418"/>
              <a:gd name="adj2" fmla="val -45359"/>
              <a:gd name="adj3" fmla="val 16667"/>
            </a:avLst>
          </a:prstGeom>
          <a:solidFill>
            <a:schemeClr val="bg1">
              <a:lumMod val="95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対策</a:t>
            </a:r>
            <a:r>
              <a:rPr lang="zh-CN"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器件</a:t>
            </a:r>
            <a:endParaRPr lang="ja-JP"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28" name="テキスト ボックス 127"/>
          <p:cNvSpPr txBox="1"/>
          <p:nvPr/>
        </p:nvSpPr>
        <p:spPr>
          <a:xfrm>
            <a:off x="8253241" y="3645034"/>
            <a:ext cx="1635180" cy="276999"/>
          </a:xfrm>
          <a:prstGeom prst="rect">
            <a:avLst/>
          </a:prstGeom>
          <a:solidFill>
            <a:schemeClr val="bg1"/>
          </a:solidFill>
        </p:spPr>
        <p:txBody>
          <a:bodyPr wrap="square" rtlCol="0">
            <a:spAutoFit/>
          </a:bodyPr>
          <a:lstStyle/>
          <a:p>
            <a:pPr algn="ct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对策方案电路图</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3" name="正方形/長方形 32"/>
          <p:cNvSpPr/>
          <p:nvPr/>
        </p:nvSpPr>
        <p:spPr>
          <a:xfrm>
            <a:off x="3914177" y="5069741"/>
            <a:ext cx="832743" cy="835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微软雅黑" panose="020B0503020204020204" pitchFamily="34" charset="-122"/>
              <a:ea typeface="微软雅黑" panose="020B0503020204020204" pitchFamily="34" charset="-122"/>
            </a:endParaRPr>
          </a:p>
        </p:txBody>
      </p:sp>
      <p:pic>
        <p:nvPicPr>
          <p:cNvPr id="34" name="図 3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99305" y="5069739"/>
            <a:ext cx="1219939" cy="1203215"/>
          </a:xfrm>
          <a:prstGeom prst="rect">
            <a:avLst/>
          </a:prstGeom>
        </p:spPr>
      </p:pic>
      <p:sp>
        <p:nvSpPr>
          <p:cNvPr id="37" name="テキスト ボックス 116"/>
          <p:cNvSpPr txBox="1"/>
          <p:nvPr/>
        </p:nvSpPr>
        <p:spPr>
          <a:xfrm>
            <a:off x="1007435" y="4742373"/>
            <a:ext cx="1717424" cy="276999"/>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lgn="ctr"/>
            <a:r>
              <a:rPr lang="en-US" altLang="ja-JP" sz="1200" dirty="0">
                <a:solidFill>
                  <a:schemeClr val="tx2"/>
                </a:solidFill>
                <a:latin typeface="微软雅黑" panose="020B0503020204020204" pitchFamily="34" charset="-122"/>
                <a:ea typeface="微软雅黑" panose="020B0503020204020204" pitchFamily="34" charset="-122"/>
              </a:rPr>
              <a:t>IGBT</a:t>
            </a:r>
            <a:r>
              <a:rPr lang="zh-CN" altLang="en-US" sz="1200" dirty="0">
                <a:solidFill>
                  <a:schemeClr val="tx2"/>
                </a:solidFill>
                <a:latin typeface="微软雅黑" panose="020B0503020204020204" pitchFamily="34" charset="-122"/>
                <a:ea typeface="微软雅黑" panose="020B0503020204020204" pitchFamily="34" charset="-122"/>
              </a:rPr>
              <a:t>开关特性示例</a:t>
            </a:r>
            <a:endParaRPr lang="ja-JP" altLang="en-US" sz="1200" dirty="0">
              <a:solidFill>
                <a:schemeClr val="tx2"/>
              </a:solidFill>
              <a:latin typeface="微软雅黑" panose="020B0503020204020204" pitchFamily="34" charset="-122"/>
              <a:ea typeface="微软雅黑" panose="020B0503020204020204" pitchFamily="34" charset="-122"/>
            </a:endParaRPr>
          </a:p>
        </p:txBody>
      </p:sp>
      <p:pic>
        <p:nvPicPr>
          <p:cNvPr id="38"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76907" y="4982683"/>
            <a:ext cx="1627325" cy="13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テキスト ボックス 39"/>
          <p:cNvSpPr txBox="1"/>
          <p:nvPr/>
        </p:nvSpPr>
        <p:spPr>
          <a:xfrm>
            <a:off x="1326905" y="5678475"/>
            <a:ext cx="647531" cy="215444"/>
          </a:xfrm>
          <a:prstGeom prst="rect">
            <a:avLst/>
          </a:prstGeom>
          <a:solidFill>
            <a:schemeClr val="bg1"/>
          </a:solidFill>
        </p:spPr>
        <p:txBody>
          <a:bodyPr wrap="square" lIns="0" tIns="0" rIns="0" bIns="0" rtlCol="0">
            <a:spAutoFit/>
          </a:bodyPr>
          <a:lstStyle/>
          <a:p>
            <a:r>
              <a:rPr lang="en-US" altLang="ja-JP" sz="700" kern="0" dirty="0">
                <a:solidFill>
                  <a:schemeClr val="tx1">
                    <a:lumMod val="65000"/>
                    <a:lumOff val="35000"/>
                  </a:schemeClr>
                </a:solidFill>
                <a:latin typeface="微软雅黑" panose="020B0503020204020204" pitchFamily="34" charset="-122"/>
                <a:ea typeface="微软雅黑" panose="020B0503020204020204" pitchFamily="34" charset="-122"/>
              </a:rPr>
              <a:t>T</a:t>
            </a:r>
            <a:r>
              <a:rPr lang="en-US" altLang="ja-JP" sz="700" kern="0" baseline="-25000" dirty="0">
                <a:solidFill>
                  <a:schemeClr val="tx1">
                    <a:lumMod val="65000"/>
                    <a:lumOff val="35000"/>
                  </a:schemeClr>
                </a:solidFill>
                <a:latin typeface="微软雅黑" panose="020B0503020204020204" pitchFamily="34" charset="-122"/>
                <a:ea typeface="微软雅黑" panose="020B0503020204020204" pitchFamily="34" charset="-122"/>
              </a:rPr>
              <a:t>J</a:t>
            </a:r>
            <a:r>
              <a:rPr lang="en-US" altLang="ja-JP" sz="700" kern="0" dirty="0">
                <a:solidFill>
                  <a:schemeClr val="tx1">
                    <a:lumMod val="65000"/>
                    <a:lumOff val="35000"/>
                  </a:schemeClr>
                </a:solidFill>
                <a:latin typeface="微软雅黑" panose="020B0503020204020204" pitchFamily="34" charset="-122"/>
                <a:ea typeface="微软雅黑" panose="020B0503020204020204" pitchFamily="34" charset="-122"/>
              </a:rPr>
              <a:t>=175</a:t>
            </a:r>
            <a:r>
              <a:rPr lang="ja-JP" altLang="en-US" sz="700" kern="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ja-JP" sz="700" kern="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700" kern="0" dirty="0">
                <a:solidFill>
                  <a:schemeClr val="tx1">
                    <a:lumMod val="65000"/>
                    <a:lumOff val="35000"/>
                  </a:schemeClr>
                </a:solidFill>
                <a:latin typeface="微软雅黑" panose="020B0503020204020204" pitchFamily="34" charset="-122"/>
                <a:ea typeface="微软雅黑" panose="020B0503020204020204" pitchFamily="34" charset="-122"/>
              </a:rPr>
              <a:t>平均误差</a:t>
            </a:r>
            <a:r>
              <a:rPr lang="en-US" altLang="ja-JP" sz="700" kern="0" dirty="0">
                <a:solidFill>
                  <a:schemeClr val="tx1">
                    <a:lumMod val="65000"/>
                    <a:lumOff val="35000"/>
                  </a:schemeClr>
                </a:solidFill>
                <a:latin typeface="微软雅黑" panose="020B0503020204020204" pitchFamily="34" charset="-122"/>
                <a:ea typeface="微软雅黑" panose="020B0503020204020204" pitchFamily="34" charset="-122"/>
              </a:rPr>
              <a:t>0.76%</a:t>
            </a:r>
            <a:endParaRPr lang="ja-JP" altLang="en-US" sz="7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テキスト ボックス 116"/>
          <p:cNvSpPr txBox="1"/>
          <p:nvPr/>
        </p:nvSpPr>
        <p:spPr>
          <a:xfrm>
            <a:off x="2934477" y="4742373"/>
            <a:ext cx="2271644" cy="276999"/>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lgn="ctr"/>
            <a:r>
              <a:rPr lang="en-US" altLang="zh-CN" sz="1200" dirty="0">
                <a:solidFill>
                  <a:schemeClr val="tx2"/>
                </a:solidFill>
                <a:latin typeface="微软雅黑" panose="020B0503020204020204" pitchFamily="34" charset="-122"/>
                <a:ea typeface="微软雅黑" panose="020B0503020204020204" pitchFamily="34" charset="-122"/>
              </a:rPr>
              <a:t>DC/DC</a:t>
            </a:r>
            <a:r>
              <a:rPr lang="zh-CN" altLang="en-US" sz="1200" dirty="0">
                <a:solidFill>
                  <a:schemeClr val="tx2"/>
                </a:solidFill>
                <a:latin typeface="微软雅黑" panose="020B0503020204020204" pitchFamily="34" charset="-122"/>
                <a:ea typeface="微软雅黑" panose="020B0503020204020204" pitchFamily="34" charset="-122"/>
              </a:rPr>
              <a:t>转换器负载响应的示例</a:t>
            </a:r>
            <a:endParaRPr lang="ja-JP" altLang="en-US" sz="1200" dirty="0">
              <a:solidFill>
                <a:schemeClr val="tx2"/>
              </a:solidFill>
              <a:latin typeface="微软雅黑" panose="020B0503020204020204" pitchFamily="34" charset="-122"/>
              <a:ea typeface="微软雅黑" panose="020B0503020204020204" pitchFamily="34" charset="-122"/>
            </a:endParaRPr>
          </a:p>
        </p:txBody>
      </p:sp>
      <p:pic>
        <p:nvPicPr>
          <p:cNvPr id="43" name="図 42"/>
          <p:cNvPicPr>
            <a:picLocks noChangeAspect="1"/>
          </p:cNvPicPr>
          <p:nvPr/>
        </p:nvPicPr>
        <p:blipFill rotWithShape="1">
          <a:blip r:embed="rId8" cstate="screen">
            <a:extLst>
              <a:ext uri="{28A0092B-C50C-407E-A947-70E740481C1C}">
                <a14:useLocalDpi xmlns:a14="http://schemas.microsoft.com/office/drawing/2010/main"/>
              </a:ext>
            </a:extLst>
          </a:blip>
          <a:srcRect l="-3204" t="-900"/>
          <a:stretch/>
        </p:blipFill>
        <p:spPr>
          <a:xfrm>
            <a:off x="2934478" y="5046917"/>
            <a:ext cx="1164829" cy="1138776"/>
          </a:xfrm>
          <a:prstGeom prst="rect">
            <a:avLst/>
          </a:prstGeom>
        </p:spPr>
      </p:pic>
      <p:sp>
        <p:nvSpPr>
          <p:cNvPr id="44" name="正方形/長方形 43"/>
          <p:cNvSpPr/>
          <p:nvPr/>
        </p:nvSpPr>
        <p:spPr>
          <a:xfrm>
            <a:off x="2962197" y="4987309"/>
            <a:ext cx="844185" cy="10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500" dirty="0">
                <a:latin typeface="微软雅黑" panose="020B0503020204020204" pitchFamily="34" charset="-122"/>
                <a:ea typeface="微软雅黑" panose="020B0503020204020204" pitchFamily="34" charset="-122"/>
              </a:rPr>
              <a:t>Measurement</a:t>
            </a:r>
            <a:endParaRPr lang="ja-JP" altLang="en-US" sz="500" dirty="0">
              <a:latin typeface="微软雅黑" panose="020B0503020204020204" pitchFamily="34" charset="-122"/>
              <a:ea typeface="微软雅黑" panose="020B0503020204020204" pitchFamily="34" charset="-122"/>
            </a:endParaRPr>
          </a:p>
        </p:txBody>
      </p:sp>
      <p:sp>
        <p:nvSpPr>
          <p:cNvPr id="45" name="正方形/長方形 44"/>
          <p:cNvSpPr/>
          <p:nvPr/>
        </p:nvSpPr>
        <p:spPr>
          <a:xfrm>
            <a:off x="4180628" y="4982597"/>
            <a:ext cx="1077113" cy="1015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500" dirty="0">
                <a:latin typeface="微软雅黑" panose="020B0503020204020204" pitchFamily="34" charset="-122"/>
                <a:ea typeface="微软雅黑" panose="020B0503020204020204" pitchFamily="34" charset="-122"/>
              </a:rPr>
              <a:t>Simulation</a:t>
            </a:r>
            <a:endParaRPr lang="ja-JP" altLang="en-US" sz="500" dirty="0">
              <a:latin typeface="微软雅黑" panose="020B0503020204020204" pitchFamily="34" charset="-122"/>
              <a:ea typeface="微软雅黑" panose="020B0503020204020204" pitchFamily="34" charset="-122"/>
            </a:endParaRPr>
          </a:p>
        </p:txBody>
      </p:sp>
      <p:cxnSp>
        <p:nvCxnSpPr>
          <p:cNvPr id="46" name="直線矢印コネクタ 45"/>
          <p:cNvCxnSpPr/>
          <p:nvPr/>
        </p:nvCxnSpPr>
        <p:spPr>
          <a:xfrm flipH="1" flipV="1">
            <a:off x="3354602" y="5451418"/>
            <a:ext cx="627383" cy="85723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7" name="円/楕円 18"/>
          <p:cNvSpPr/>
          <p:nvPr/>
        </p:nvSpPr>
        <p:spPr>
          <a:xfrm>
            <a:off x="3205999" y="5215790"/>
            <a:ext cx="211039" cy="211817"/>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微软雅黑" panose="020B0503020204020204" pitchFamily="34" charset="-122"/>
              <a:ea typeface="微软雅黑" panose="020B0503020204020204" pitchFamily="34" charset="-122"/>
            </a:endParaRPr>
          </a:p>
        </p:txBody>
      </p:sp>
      <p:cxnSp>
        <p:nvCxnSpPr>
          <p:cNvPr id="48" name="直線矢印コネクタ 47"/>
          <p:cNvCxnSpPr/>
          <p:nvPr/>
        </p:nvCxnSpPr>
        <p:spPr>
          <a:xfrm flipV="1">
            <a:off x="3981986" y="5408936"/>
            <a:ext cx="493823" cy="89971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162138" y="6045731"/>
            <a:ext cx="290144" cy="92333"/>
          </a:xfrm>
          <a:prstGeom prst="rect">
            <a:avLst/>
          </a:prstGeom>
          <a:solidFill>
            <a:schemeClr val="bg1"/>
          </a:solidFill>
        </p:spPr>
        <p:txBody>
          <a:bodyPr wrap="none" lIns="0" tIns="0" rIns="0" bIns="0" rtlCol="0">
            <a:spAutoFit/>
          </a:bodyPr>
          <a:lstStyle/>
          <a:p>
            <a:r>
              <a:rPr lang="en-US" altLang="ja-JP" sz="600" kern="0" dirty="0">
                <a:solidFill>
                  <a:schemeClr val="tx1">
                    <a:lumMod val="65000"/>
                    <a:lumOff val="35000"/>
                  </a:schemeClr>
                </a:solidFill>
                <a:latin typeface="微软雅黑" panose="020B0503020204020204" pitchFamily="34" charset="-122"/>
                <a:ea typeface="微软雅黑" panose="020B0503020204020204" pitchFamily="34" charset="-122"/>
              </a:rPr>
              <a:t>T</a:t>
            </a:r>
            <a:r>
              <a:rPr lang="en-US" altLang="ja-JP" sz="600" kern="0" baseline="-25000" dirty="0">
                <a:solidFill>
                  <a:schemeClr val="tx1">
                    <a:lumMod val="65000"/>
                    <a:lumOff val="35000"/>
                  </a:schemeClr>
                </a:solidFill>
                <a:latin typeface="微软雅黑" panose="020B0503020204020204" pitchFamily="34" charset="-122"/>
                <a:ea typeface="微软雅黑" panose="020B0503020204020204" pitchFamily="34" charset="-122"/>
              </a:rPr>
              <a:t>J</a:t>
            </a:r>
            <a:r>
              <a:rPr lang="en-US" altLang="ja-JP" sz="600" kern="0" dirty="0">
                <a:solidFill>
                  <a:schemeClr val="tx1">
                    <a:lumMod val="65000"/>
                    <a:lumOff val="35000"/>
                  </a:schemeClr>
                </a:solidFill>
                <a:latin typeface="微软雅黑" panose="020B0503020204020204" pitchFamily="34" charset="-122"/>
                <a:ea typeface="微软雅黑" panose="020B0503020204020204" pitchFamily="34" charset="-122"/>
              </a:rPr>
              <a:t>=25</a:t>
            </a:r>
            <a:r>
              <a:rPr lang="ja-JP" altLang="en-US" sz="600" kern="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1" name="円/楕円 18"/>
          <p:cNvSpPr/>
          <p:nvPr/>
        </p:nvSpPr>
        <p:spPr>
          <a:xfrm>
            <a:off x="4416418" y="5206240"/>
            <a:ext cx="211039" cy="211817"/>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微软雅黑" panose="020B0503020204020204" pitchFamily="34" charset="-122"/>
              <a:ea typeface="微软雅黑" panose="020B0503020204020204" pitchFamily="34" charset="-122"/>
            </a:endParaRPr>
          </a:p>
        </p:txBody>
      </p:sp>
      <p:sp>
        <p:nvSpPr>
          <p:cNvPr id="54" name="テキスト ボックス 53"/>
          <p:cNvSpPr txBox="1"/>
          <p:nvPr/>
        </p:nvSpPr>
        <p:spPr>
          <a:xfrm>
            <a:off x="2831638" y="6296932"/>
            <a:ext cx="3209929" cy="276999"/>
          </a:xfrm>
          <a:prstGeom prst="rect">
            <a:avLst/>
          </a:prstGeom>
          <a:noFill/>
        </p:spPr>
        <p:txBody>
          <a:bodyPr wrap="square" rtlCol="0">
            <a:spAutoFit/>
          </a:bodyPr>
          <a:lstStyle/>
          <a:p>
            <a:pP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高精度瞬态响应特性的模型化</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误差</a:t>
            </a:r>
            <a:r>
              <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3.5%)</a:t>
            </a:r>
          </a:p>
        </p:txBody>
      </p:sp>
      <p:sp>
        <p:nvSpPr>
          <p:cNvPr id="55" name="テキスト ボックス 54"/>
          <p:cNvSpPr txBox="1"/>
          <p:nvPr/>
        </p:nvSpPr>
        <p:spPr>
          <a:xfrm>
            <a:off x="2157027" y="5986833"/>
            <a:ext cx="729795" cy="215444"/>
          </a:xfrm>
          <a:prstGeom prst="rect">
            <a:avLst/>
          </a:prstGeom>
          <a:solidFill>
            <a:schemeClr val="bg1"/>
          </a:solidFill>
        </p:spPr>
        <p:txBody>
          <a:bodyPr wrap="square" lIns="0" tIns="0" rIns="0" bIns="0" rtlCol="0">
            <a:spAutoFit/>
          </a:bodyPr>
          <a:lstStyle/>
          <a:p>
            <a:r>
              <a:rPr lang="en-US" altLang="ja-JP" sz="700" kern="0" dirty="0">
                <a:solidFill>
                  <a:schemeClr val="tx1">
                    <a:lumMod val="65000"/>
                    <a:lumOff val="35000"/>
                  </a:schemeClr>
                </a:solidFill>
                <a:latin typeface="微软雅黑" panose="020B0503020204020204" pitchFamily="34" charset="-122"/>
                <a:ea typeface="微软雅黑" panose="020B0503020204020204" pitchFamily="34" charset="-122"/>
              </a:rPr>
              <a:t>T</a:t>
            </a:r>
            <a:r>
              <a:rPr lang="en-US" altLang="ja-JP" sz="700" kern="0" baseline="-25000" dirty="0">
                <a:solidFill>
                  <a:schemeClr val="tx1">
                    <a:lumMod val="65000"/>
                    <a:lumOff val="35000"/>
                  </a:schemeClr>
                </a:solidFill>
                <a:latin typeface="微软雅黑" panose="020B0503020204020204" pitchFamily="34" charset="-122"/>
                <a:ea typeface="微软雅黑" panose="020B0503020204020204" pitchFamily="34" charset="-122"/>
              </a:rPr>
              <a:t>J</a:t>
            </a:r>
            <a:r>
              <a:rPr lang="en-US" altLang="ja-JP" sz="700" kern="0" dirty="0">
                <a:solidFill>
                  <a:schemeClr val="tx1">
                    <a:lumMod val="65000"/>
                    <a:lumOff val="35000"/>
                  </a:schemeClr>
                </a:solidFill>
                <a:latin typeface="微软雅黑" panose="020B0503020204020204" pitchFamily="34" charset="-122"/>
                <a:ea typeface="微软雅黑" panose="020B0503020204020204" pitchFamily="34" charset="-122"/>
              </a:rPr>
              <a:t>=25</a:t>
            </a:r>
            <a:r>
              <a:rPr lang="ja-JP" altLang="en-US" sz="700" kern="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ja-JP" sz="700" kern="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700" kern="0" dirty="0">
                <a:solidFill>
                  <a:schemeClr val="tx1">
                    <a:lumMod val="65000"/>
                    <a:lumOff val="35000"/>
                  </a:schemeClr>
                </a:solidFill>
                <a:latin typeface="微软雅黑" panose="020B0503020204020204" pitchFamily="34" charset="-122"/>
                <a:ea typeface="微软雅黑" panose="020B0503020204020204" pitchFamily="34" charset="-122"/>
              </a:rPr>
              <a:t>平均误差</a:t>
            </a:r>
            <a:r>
              <a:rPr lang="en-US" altLang="ja-JP" sz="700" kern="0" dirty="0">
                <a:solidFill>
                  <a:schemeClr val="tx1">
                    <a:lumMod val="65000"/>
                    <a:lumOff val="35000"/>
                  </a:schemeClr>
                </a:solidFill>
                <a:latin typeface="微软雅黑" panose="020B0503020204020204" pitchFamily="34" charset="-122"/>
                <a:ea typeface="微软雅黑" panose="020B0503020204020204" pitchFamily="34" charset="-122"/>
              </a:rPr>
              <a:t>1.13%</a:t>
            </a:r>
            <a:endParaRPr lang="ja-JP" altLang="en-US" sz="7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テキスト ボックス 55"/>
          <p:cNvSpPr txBox="1"/>
          <p:nvPr/>
        </p:nvSpPr>
        <p:spPr>
          <a:xfrm>
            <a:off x="1326907" y="4443329"/>
            <a:ext cx="4043501" cy="276999"/>
          </a:xfrm>
          <a:prstGeom prst="rect">
            <a:avLst/>
          </a:prstGeom>
          <a:noFill/>
        </p:spPr>
        <p:txBody>
          <a:bodyPr wrap="square" rtlCol="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提供详细考量的仿真模型</a:t>
            </a:r>
            <a:endParaRPr lang="ja-JP" altLang="en-US" sz="1200" dirty="0">
              <a:solidFill>
                <a:schemeClr val="tx2"/>
              </a:solidFill>
              <a:latin typeface="微软雅黑" panose="020B0503020204020204" pitchFamily="34" charset="-122"/>
              <a:ea typeface="微软雅黑" panose="020B0503020204020204" pitchFamily="34" charset="-122"/>
            </a:endParaRPr>
          </a:p>
        </p:txBody>
      </p:sp>
      <p:sp>
        <p:nvSpPr>
          <p:cNvPr id="57" name="テキスト ボックス 56"/>
          <p:cNvSpPr txBox="1"/>
          <p:nvPr/>
        </p:nvSpPr>
        <p:spPr>
          <a:xfrm>
            <a:off x="994856" y="6271961"/>
            <a:ext cx="1769309" cy="276999"/>
          </a:xfrm>
          <a:prstGeom prst="rect">
            <a:avLst/>
          </a:prstGeom>
          <a:noFill/>
        </p:spPr>
        <p:txBody>
          <a:bodyPr wrap="square" rtlCol="0">
            <a:spAutoFit/>
          </a:bodyPr>
          <a:lstStyle/>
          <a:p>
            <a:pPr algn="ct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高精度拟合</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9" name="正方形/長方形 58"/>
          <p:cNvSpPr/>
          <p:nvPr/>
        </p:nvSpPr>
        <p:spPr>
          <a:xfrm>
            <a:off x="7844623" y="2198826"/>
            <a:ext cx="914400" cy="4407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26" name="角丸四角形吹き出し 125"/>
          <p:cNvSpPr/>
          <p:nvPr/>
        </p:nvSpPr>
        <p:spPr>
          <a:xfrm>
            <a:off x="7665373" y="2169828"/>
            <a:ext cx="1118307" cy="323077"/>
          </a:xfrm>
          <a:prstGeom prst="wedgeRoundRectCallout">
            <a:avLst>
              <a:gd name="adj1" fmla="val 63600"/>
              <a:gd name="adj2" fmla="val 46615"/>
              <a:gd name="adj3" fmla="val 16667"/>
            </a:avLst>
          </a:prstGeom>
          <a:solidFill>
            <a:schemeClr val="bg1">
              <a:lumMod val="95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zh-CN"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基板的寄生成分</a:t>
            </a:r>
            <a:endParaRPr lang="ja-JP"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60" name="図 5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88661" y="2402251"/>
            <a:ext cx="1918305" cy="1260000"/>
          </a:xfrm>
          <a:prstGeom prst="rect">
            <a:avLst/>
          </a:prstGeom>
        </p:spPr>
      </p:pic>
      <p:pic>
        <p:nvPicPr>
          <p:cNvPr id="61" name="図 6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22989" y="2364236"/>
            <a:ext cx="2065627" cy="1368000"/>
          </a:xfrm>
          <a:prstGeom prst="rect">
            <a:avLst/>
          </a:prstGeom>
        </p:spPr>
      </p:pic>
      <p:sp>
        <p:nvSpPr>
          <p:cNvPr id="62" name="右矢印 61"/>
          <p:cNvSpPr/>
          <p:nvPr/>
        </p:nvSpPr>
        <p:spPr>
          <a:xfrm>
            <a:off x="3050777" y="2690946"/>
            <a:ext cx="333511" cy="771605"/>
          </a:xfrm>
          <a:prstGeom prst="rightArrow">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3" name="右矢印 62"/>
          <p:cNvSpPr/>
          <p:nvPr/>
        </p:nvSpPr>
        <p:spPr>
          <a:xfrm>
            <a:off x="5433944" y="2690946"/>
            <a:ext cx="566045" cy="771605"/>
          </a:xfrm>
          <a:prstGeom prst="rightArrow">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2" name="正方形/長方形 51"/>
          <p:cNvSpPr/>
          <p:nvPr/>
        </p:nvSpPr>
        <p:spPr>
          <a:xfrm>
            <a:off x="6480044" y="6597352"/>
            <a:ext cx="4560505" cy="19202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2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rPr>
              <a:t>注）根据支持内容的不同，可能需要有偿支持。</a:t>
            </a:r>
            <a:endParaRPr lang="en-US" altLang="ja-JP" sz="12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endParaRPr>
          </a:p>
        </p:txBody>
      </p:sp>
      <p:sp>
        <p:nvSpPr>
          <p:cNvPr id="66" name="テキスト ボックス 65"/>
          <p:cNvSpPr txBox="1"/>
          <p:nvPr/>
        </p:nvSpPr>
        <p:spPr>
          <a:xfrm>
            <a:off x="8103704" y="6216581"/>
            <a:ext cx="2044683" cy="276999"/>
          </a:xfrm>
          <a:prstGeom prst="rect">
            <a:avLst/>
          </a:prstGeom>
          <a:noFill/>
        </p:spPr>
        <p:txBody>
          <a:bodyPr wrap="square" rtlCol="0">
            <a:spAutoFit/>
          </a:bodyPr>
          <a:lstStyle/>
          <a:p>
            <a:pPr algn="ct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仿真波形示例</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8" name="正方形/長方形 67">
            <a:extLst>
              <a:ext uri="{FF2B5EF4-FFF2-40B4-BE49-F238E27FC236}">
                <a16:creationId xmlns:a16="http://schemas.microsoft.com/office/drawing/2014/main" id="{7A581F4E-F5DB-4B1C-8CB8-F149C8711956}"/>
              </a:ext>
            </a:extLst>
          </p:cNvPr>
          <p:cNvSpPr/>
          <p:nvPr/>
        </p:nvSpPr>
        <p:spPr>
          <a:xfrm>
            <a:off x="1095244" y="1668596"/>
            <a:ext cx="180000" cy="28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69" name="直線コネクタ 68">
            <a:extLst>
              <a:ext uri="{FF2B5EF4-FFF2-40B4-BE49-F238E27FC236}">
                <a16:creationId xmlns:a16="http://schemas.microsoft.com/office/drawing/2014/main" id="{2FE5E2E5-3EF9-4AC7-8D12-D5EBEECEA8EB}"/>
              </a:ext>
            </a:extLst>
          </p:cNvPr>
          <p:cNvCxnSpPr>
            <a:cxnSpLocks/>
          </p:cNvCxnSpPr>
          <p:nvPr/>
        </p:nvCxnSpPr>
        <p:spPr>
          <a:xfrm>
            <a:off x="1093107" y="1949377"/>
            <a:ext cx="3240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CABB2582-9976-42A2-B6F8-3EF0C5C09FB1}"/>
              </a:ext>
            </a:extLst>
          </p:cNvPr>
          <p:cNvSpPr txBox="1"/>
          <p:nvPr/>
        </p:nvSpPr>
        <p:spPr>
          <a:xfrm>
            <a:off x="1288352" y="1637410"/>
            <a:ext cx="2159566" cy="307777"/>
          </a:xfrm>
          <a:prstGeom prst="rect">
            <a:avLst/>
          </a:prstGeom>
          <a:noFill/>
        </p:spPr>
        <p:txBody>
          <a:bodyPr wrap="none" rtlCol="0" anchor="b">
            <a:spAutoFit/>
          </a:bodyPr>
          <a:lstStyle/>
          <a:p>
            <a:pPr>
              <a:spcBef>
                <a:spcPts val="400"/>
              </a:spcBef>
            </a:pPr>
            <a:r>
              <a:rPr lang="zh-CN" altLang="en-US" sz="1400" b="1" dirty="0">
                <a:latin typeface="微软雅黑" panose="020B0503020204020204" pitchFamily="34" charset="-122"/>
                <a:ea typeface="微软雅黑" panose="020B0503020204020204" pitchFamily="34" charset="-122"/>
                <a:cs typeface="メイリオ" panose="020B0604030504040204" pitchFamily="50" charset="-128"/>
              </a:rPr>
              <a:t>仿真再现实际基板的问题</a:t>
            </a:r>
            <a:endParaRPr lang="ja-JP" altLang="en-US" sz="14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1" name="正方形/長方形 70">
            <a:extLst>
              <a:ext uri="{FF2B5EF4-FFF2-40B4-BE49-F238E27FC236}">
                <a16:creationId xmlns:a16="http://schemas.microsoft.com/office/drawing/2014/main" id="{FCFD31A1-2B96-467C-9A00-2824BA11238F}"/>
              </a:ext>
            </a:extLst>
          </p:cNvPr>
          <p:cNvSpPr/>
          <p:nvPr/>
        </p:nvSpPr>
        <p:spPr>
          <a:xfrm>
            <a:off x="1092879" y="4166339"/>
            <a:ext cx="180000" cy="28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72" name="直線コネクタ 71">
            <a:extLst>
              <a:ext uri="{FF2B5EF4-FFF2-40B4-BE49-F238E27FC236}">
                <a16:creationId xmlns:a16="http://schemas.microsoft.com/office/drawing/2014/main" id="{3F31051A-0E8D-4E18-A279-D4A22D04E0E5}"/>
              </a:ext>
            </a:extLst>
          </p:cNvPr>
          <p:cNvCxnSpPr>
            <a:cxnSpLocks/>
          </p:cNvCxnSpPr>
          <p:nvPr/>
        </p:nvCxnSpPr>
        <p:spPr>
          <a:xfrm>
            <a:off x="1090740" y="4447120"/>
            <a:ext cx="3240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B07E123B-7741-4EFB-AAAA-8C46A4404A73}"/>
              </a:ext>
            </a:extLst>
          </p:cNvPr>
          <p:cNvSpPr txBox="1"/>
          <p:nvPr/>
        </p:nvSpPr>
        <p:spPr>
          <a:xfrm>
            <a:off x="1285983" y="4135153"/>
            <a:ext cx="1980029" cy="307777"/>
          </a:xfrm>
          <a:prstGeom prst="rect">
            <a:avLst/>
          </a:prstGeom>
          <a:noFill/>
        </p:spPr>
        <p:txBody>
          <a:bodyPr wrap="none" rtlCol="0" anchor="b">
            <a:spAutoFit/>
          </a:bodyPr>
          <a:lstStyle/>
          <a:p>
            <a:pPr>
              <a:spcBef>
                <a:spcPts val="400"/>
              </a:spcBef>
            </a:pPr>
            <a:r>
              <a:rPr lang="zh-CN" altLang="en-US" sz="1400" b="1" dirty="0">
                <a:latin typeface="微软雅黑" panose="020B0503020204020204" pitchFamily="34" charset="-122"/>
                <a:ea typeface="微软雅黑" panose="020B0503020204020204" pitchFamily="34" charset="-122"/>
                <a:cs typeface="メイリオ" panose="020B0604030504040204" pitchFamily="50" charset="-128"/>
              </a:rPr>
              <a:t>提供高精度的仿真模型</a:t>
            </a:r>
            <a:endParaRPr lang="ja-JP" altLang="en-US" sz="14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4" name="正方形/長方形 73">
            <a:extLst>
              <a:ext uri="{FF2B5EF4-FFF2-40B4-BE49-F238E27FC236}">
                <a16:creationId xmlns:a16="http://schemas.microsoft.com/office/drawing/2014/main" id="{492D18B3-8295-49D3-9BA5-CF38A7F7BE6A}"/>
              </a:ext>
            </a:extLst>
          </p:cNvPr>
          <p:cNvSpPr/>
          <p:nvPr/>
        </p:nvSpPr>
        <p:spPr>
          <a:xfrm>
            <a:off x="6314163" y="4164504"/>
            <a:ext cx="180000" cy="28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75" name="直線コネクタ 74">
            <a:extLst>
              <a:ext uri="{FF2B5EF4-FFF2-40B4-BE49-F238E27FC236}">
                <a16:creationId xmlns:a16="http://schemas.microsoft.com/office/drawing/2014/main" id="{2CFCF564-4359-4139-BDC0-13A98E9E978C}"/>
              </a:ext>
            </a:extLst>
          </p:cNvPr>
          <p:cNvCxnSpPr>
            <a:cxnSpLocks/>
          </p:cNvCxnSpPr>
          <p:nvPr/>
        </p:nvCxnSpPr>
        <p:spPr>
          <a:xfrm>
            <a:off x="6312024" y="4445285"/>
            <a:ext cx="3924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DFE6A190-5FD1-43BF-917A-00B36BA0F36D}"/>
              </a:ext>
            </a:extLst>
          </p:cNvPr>
          <p:cNvSpPr txBox="1"/>
          <p:nvPr/>
        </p:nvSpPr>
        <p:spPr>
          <a:xfrm>
            <a:off x="6507268" y="4133318"/>
            <a:ext cx="2698175" cy="307777"/>
          </a:xfrm>
          <a:prstGeom prst="rect">
            <a:avLst/>
          </a:prstGeom>
          <a:noFill/>
        </p:spPr>
        <p:txBody>
          <a:bodyPr wrap="none" rtlCol="0" anchor="b">
            <a:spAutoFit/>
          </a:bodyPr>
          <a:lstStyle/>
          <a:p>
            <a:pPr>
              <a:spcBef>
                <a:spcPts val="400"/>
              </a:spcBef>
            </a:pPr>
            <a:r>
              <a:rPr lang="zh-CN" altLang="en-US" sz="1400" b="1" dirty="0">
                <a:latin typeface="微软雅黑" panose="020B0503020204020204" pitchFamily="34" charset="-122"/>
                <a:ea typeface="微软雅黑" panose="020B0503020204020204" pitchFamily="34" charset="-122"/>
                <a:cs typeface="メイリオ" panose="020B0604030504040204" pitchFamily="50" charset="-128"/>
              </a:rPr>
              <a:t>功率器件</a:t>
            </a:r>
            <a:r>
              <a:rPr lang="ja-JP" altLang="en-US" sz="1400" b="1" dirty="0">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400" b="1" dirty="0">
                <a:latin typeface="微软雅黑" panose="020B0503020204020204" pitchFamily="34" charset="-122"/>
                <a:ea typeface="微软雅黑" panose="020B0503020204020204" pitchFamily="34" charset="-122"/>
                <a:cs typeface="メイリオ" panose="020B0604030504040204" pitchFamily="50" charset="-128"/>
              </a:rPr>
              <a:t>驱动回路的仿真对应</a:t>
            </a:r>
            <a:endParaRPr lang="ja-JP" altLang="en-US" sz="14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3" name="コンテンツ プレースホルダー 2">
            <a:extLst>
              <a:ext uri="{FF2B5EF4-FFF2-40B4-BE49-F238E27FC236}">
                <a16:creationId xmlns:a16="http://schemas.microsoft.com/office/drawing/2014/main" id="{E42C41D6-215A-42B5-86F0-AA9354618D81}"/>
              </a:ext>
            </a:extLst>
          </p:cNvPr>
          <p:cNvSpPr txBox="1">
            <a:spLocks/>
          </p:cNvSpPr>
          <p:nvPr/>
        </p:nvSpPr>
        <p:spPr bwMode="auto">
          <a:xfrm>
            <a:off x="480309" y="879103"/>
            <a:ext cx="1137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r>
              <a:rPr lang="zh-CN" altLang="en-US" b="1" kern="0" dirty="0">
                <a:solidFill>
                  <a:srgbClr val="0070C0"/>
                </a:solidFill>
                <a:latin typeface="微软雅黑" panose="020B0503020204020204" pitchFamily="34" charset="-122"/>
                <a:ea typeface="微软雅黑" panose="020B0503020204020204" pitchFamily="34" charset="-122"/>
              </a:rPr>
              <a:t>通过仿真再现电路问题，支持事前验证和故障分析</a:t>
            </a:r>
            <a:endParaRPr lang="ja-JP" altLang="en-US" b="1" kern="0"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815507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E77678EC-F565-45B8-98B0-DFB6231043A8}"/>
              </a:ext>
            </a:extLst>
          </p:cNvPr>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面向功率器件的评估板</a:t>
            </a:r>
            <a:endParaRPr kumimoji="1" lang="ja-JP" altLang="en-US" dirty="0">
              <a:latin typeface="微软雅黑" panose="020B0503020204020204" pitchFamily="34" charset="-122"/>
              <a:ea typeface="微软雅黑" panose="020B0503020204020204" pitchFamily="34" charset="-122"/>
            </a:endParaRPr>
          </a:p>
        </p:txBody>
      </p:sp>
      <p:sp>
        <p:nvSpPr>
          <p:cNvPr id="49" name="正方形/長方形 48">
            <a:extLst>
              <a:ext uri="{FF2B5EF4-FFF2-40B4-BE49-F238E27FC236}">
                <a16:creationId xmlns:a16="http://schemas.microsoft.com/office/drawing/2014/main" id="{8ED6463C-81F8-490D-8F0C-421F2325D232}"/>
              </a:ext>
            </a:extLst>
          </p:cNvPr>
          <p:cNvSpPr/>
          <p:nvPr/>
        </p:nvSpPr>
        <p:spPr>
          <a:xfrm>
            <a:off x="1009343" y="1742453"/>
            <a:ext cx="3125936" cy="2552368"/>
          </a:xfrm>
          <a:prstGeom prst="rect">
            <a:avLst/>
          </a:prstGeom>
          <a:solidFill>
            <a:schemeClr val="bg1">
              <a:lumMod val="95000"/>
            </a:schemeClr>
          </a:solidFill>
          <a:ln w="190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latin typeface="微软雅黑" panose="020B0503020204020204" pitchFamily="34" charset="-122"/>
              <a:ea typeface="微软雅黑" panose="020B0503020204020204" pitchFamily="34" charset="-122"/>
            </a:endParaRPr>
          </a:p>
        </p:txBody>
      </p:sp>
      <p:sp>
        <p:nvSpPr>
          <p:cNvPr id="50" name="正方形/長方形 49">
            <a:extLst>
              <a:ext uri="{FF2B5EF4-FFF2-40B4-BE49-F238E27FC236}">
                <a16:creationId xmlns:a16="http://schemas.microsoft.com/office/drawing/2014/main" id="{813726FA-509E-4D6F-A983-E8CD552E9731}"/>
              </a:ext>
            </a:extLst>
          </p:cNvPr>
          <p:cNvSpPr/>
          <p:nvPr/>
        </p:nvSpPr>
        <p:spPr>
          <a:xfrm>
            <a:off x="603229" y="3645024"/>
            <a:ext cx="3069105" cy="574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altLang="ja-JP" sz="1050" kern="0" dirty="0">
                <a:solidFill>
                  <a:srgbClr val="000000"/>
                </a:solidFill>
                <a:effectLst/>
                <a:latin typeface="微软雅黑" panose="020B0503020204020204" pitchFamily="34" charset="-122"/>
                <a:ea typeface="微软雅黑" panose="020B0503020204020204" pitchFamily="34" charset="-122"/>
                <a:cs typeface="Meiryo UI" panose="020B0604030504040204" pitchFamily="50" charset="-128"/>
              </a:rPr>
              <a:t>P04SCT4018KE-EVK-001(TO-247N)</a:t>
            </a:r>
            <a:br>
              <a:rPr lang="en-US" altLang="ja-JP" sz="1050" kern="100" dirty="0">
                <a:latin typeface="微软雅黑" panose="020B0503020204020204" pitchFamily="34" charset="-122"/>
                <a:ea typeface="微软雅黑" panose="020B0503020204020204" pitchFamily="34" charset="-122"/>
                <a:cs typeface="Arial" panose="020B0604020202020204" pitchFamily="34" charset="0"/>
              </a:rPr>
            </a:br>
            <a:r>
              <a:rPr lang="en-US" altLang="ja-JP" sz="1050" dirty="0">
                <a:solidFill>
                  <a:srgbClr val="000000"/>
                </a:solidFill>
                <a:effectLst/>
                <a:latin typeface="微软雅黑" panose="020B0503020204020204" pitchFamily="34" charset="-122"/>
                <a:ea typeface="微软雅黑" panose="020B0503020204020204" pitchFamily="34" charset="-122"/>
                <a:cs typeface="Meiryo UI" panose="020B0604030504040204" pitchFamily="50" charset="-128"/>
              </a:rPr>
              <a:t>P05SCT4018KR-EVK-001(TO-247-4L)</a:t>
            </a:r>
            <a:br>
              <a:rPr lang="en-US" altLang="ja-JP" sz="1050" dirty="0">
                <a:solidFill>
                  <a:srgbClr val="000000"/>
                </a:solidFill>
                <a:effectLst/>
                <a:latin typeface="微软雅黑" panose="020B0503020204020204" pitchFamily="34" charset="-122"/>
                <a:ea typeface="微软雅黑" panose="020B0503020204020204" pitchFamily="34" charset="-122"/>
                <a:cs typeface="Meiryo UI" panose="020B0604030504040204" pitchFamily="50" charset="-128"/>
              </a:rPr>
            </a:br>
            <a:r>
              <a:rPr lang="en-US" altLang="ja-JP" sz="1050" dirty="0">
                <a:solidFill>
                  <a:srgbClr val="000000"/>
                </a:solidFill>
                <a:latin typeface="微软雅黑" panose="020B0503020204020204" pitchFamily="34" charset="-122"/>
                <a:ea typeface="微软雅黑" panose="020B0503020204020204" pitchFamily="34" charset="-122"/>
                <a:cs typeface="Meiryo UI" panose="020B0604030504040204" pitchFamily="50" charset="-128"/>
              </a:rPr>
              <a:t>          </a:t>
            </a:r>
            <a:r>
              <a:rPr lang="en-US" altLang="ja-JP" sz="1050" dirty="0">
                <a:solidFill>
                  <a:srgbClr val="000000"/>
                </a:solidFill>
                <a:effectLst/>
                <a:latin typeface="微软雅黑" panose="020B0503020204020204" pitchFamily="34" charset="-122"/>
                <a:ea typeface="微软雅黑" panose="020B0503020204020204" pitchFamily="34" charset="-122"/>
                <a:cs typeface="Calibri" panose="020F0502020204030204" pitchFamily="34" charset="0"/>
              </a:rPr>
              <a:t>HB2637L-EVK-301 </a:t>
            </a:r>
            <a:r>
              <a:rPr lang="en-US" altLang="ja-JP" sz="1050" dirty="0">
                <a:solidFill>
                  <a:srgbClr val="000000"/>
                </a:solidFill>
                <a:effectLst/>
                <a:latin typeface="微软雅黑" panose="020B0503020204020204" pitchFamily="34" charset="-122"/>
                <a:ea typeface="微软雅黑" panose="020B0503020204020204" pitchFamily="34" charset="-122"/>
                <a:cs typeface="Meiryo UI" panose="020B0604030504040204" pitchFamily="50" charset="-128"/>
              </a:rPr>
              <a:t>(TO-263-7L)</a:t>
            </a:r>
            <a:endParaRPr lang="ja-JP" altLang="en-US" sz="105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2" name="テキスト ボックス 51">
            <a:extLst>
              <a:ext uri="{FF2B5EF4-FFF2-40B4-BE49-F238E27FC236}">
                <a16:creationId xmlns:a16="http://schemas.microsoft.com/office/drawing/2014/main" id="{DD55D0F6-8DA1-4016-8999-118EF4093ACC}"/>
              </a:ext>
            </a:extLst>
          </p:cNvPr>
          <p:cNvSpPr txBox="1"/>
          <p:nvPr/>
        </p:nvSpPr>
        <p:spPr>
          <a:xfrm>
            <a:off x="1007435" y="1663631"/>
            <a:ext cx="3125936" cy="338554"/>
          </a:xfrm>
          <a:prstGeom prst="rect">
            <a:avLst/>
          </a:prstGeom>
          <a:solidFill>
            <a:schemeClr val="tx2"/>
          </a:solidFill>
        </p:spPr>
        <p:txBody>
          <a:bodyPr wrap="square" rtlCol="0">
            <a:spAutoFit/>
          </a:bodyPr>
          <a:lstStyle/>
          <a:p>
            <a:pPr algn="ctr">
              <a:spcBef>
                <a:spcPts val="400"/>
              </a:spcBef>
            </a:pPr>
            <a:r>
              <a:rPr lang="zh-CN" altLang="en-US" sz="16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半桥驱动测试板</a:t>
            </a:r>
            <a:endParaRPr lang="ja-JP" altLang="en-US" sz="1600" b="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4" name="テキスト ボックス 53">
            <a:extLst>
              <a:ext uri="{FF2B5EF4-FFF2-40B4-BE49-F238E27FC236}">
                <a16:creationId xmlns:a16="http://schemas.microsoft.com/office/drawing/2014/main" id="{B7B86F5A-851A-41DB-929A-AB1E87C89457}"/>
              </a:ext>
            </a:extLst>
          </p:cNvPr>
          <p:cNvSpPr txBox="1"/>
          <p:nvPr/>
        </p:nvSpPr>
        <p:spPr>
          <a:xfrm>
            <a:off x="4271797" y="1678277"/>
            <a:ext cx="1800493" cy="369332"/>
          </a:xfrm>
          <a:prstGeom prst="rect">
            <a:avLst/>
          </a:prstGeom>
          <a:noFill/>
        </p:spPr>
        <p:txBody>
          <a:bodyPr wrap="none" rtlCol="0">
            <a:spAutoFit/>
          </a:bodyPr>
          <a:lstStyle/>
          <a:p>
            <a:pPr>
              <a:spcBef>
                <a:spcPts val="400"/>
              </a:spcBef>
            </a:pPr>
            <a:r>
              <a:rPr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测试板概要</a:t>
            </a:r>
            <a:r>
              <a:rPr lang="ja-JP" altLang="en-US" sz="18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p>
        </p:txBody>
      </p:sp>
      <p:pic>
        <p:nvPicPr>
          <p:cNvPr id="55" name="Picture 2">
            <a:extLst>
              <a:ext uri="{FF2B5EF4-FFF2-40B4-BE49-F238E27FC236}">
                <a16:creationId xmlns:a16="http://schemas.microsoft.com/office/drawing/2014/main" id="{2764AE80-EBA9-45C1-BC90-E1C5CE0A7F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7848" y="3723560"/>
            <a:ext cx="4581251"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テキスト ボックス 59">
            <a:extLst>
              <a:ext uri="{FF2B5EF4-FFF2-40B4-BE49-F238E27FC236}">
                <a16:creationId xmlns:a16="http://schemas.microsoft.com/office/drawing/2014/main" id="{15DAD1C4-8DAA-4DCB-92AD-88A3D927F1E8}"/>
              </a:ext>
            </a:extLst>
          </p:cNvPr>
          <p:cNvSpPr txBox="1"/>
          <p:nvPr/>
        </p:nvSpPr>
        <p:spPr>
          <a:xfrm>
            <a:off x="7886692" y="3727042"/>
            <a:ext cx="3012600" cy="338554"/>
          </a:xfrm>
          <a:prstGeom prst="rect">
            <a:avLst/>
          </a:prstGeom>
          <a:noFill/>
          <a:ln>
            <a:noFill/>
            <a:prstDash val="dash"/>
          </a:ln>
        </p:spPr>
        <p:txBody>
          <a:bodyPr wrap="square" rtlCol="0">
            <a:spAutoFit/>
          </a:bodyPr>
          <a:lstStyle/>
          <a:p>
            <a:pPr>
              <a:spcBef>
                <a:spcPts val="400"/>
              </a:spcBef>
            </a:pPr>
            <a:r>
              <a:rPr lang="zh-CN" altLang="en-US" sz="1600" dirty="0">
                <a:solidFill>
                  <a:schemeClr val="accent5">
                    <a:lumMod val="75000"/>
                  </a:schemeClr>
                </a:solidFill>
                <a:latin typeface="微软雅黑" panose="020B0503020204020204" pitchFamily="34" charset="-122"/>
                <a:ea typeface="微软雅黑" panose="020B0503020204020204" pitchFamily="34" charset="-122"/>
                <a:cs typeface="メイリオ" panose="020B0604030504040204" pitchFamily="50" charset="-128"/>
              </a:rPr>
              <a:t>半桥驱动评估板</a:t>
            </a:r>
            <a:endParaRPr lang="en-US" altLang="ja-JP" sz="1600" dirty="0">
              <a:solidFill>
                <a:schemeClr val="accent5">
                  <a:lumMod val="75000"/>
                </a:schemeClr>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61" name="直線矢印コネクタ 60">
            <a:extLst>
              <a:ext uri="{FF2B5EF4-FFF2-40B4-BE49-F238E27FC236}">
                <a16:creationId xmlns:a16="http://schemas.microsoft.com/office/drawing/2014/main" id="{937E5B16-A1B6-42B8-BBC1-E5C7164F7A60}"/>
              </a:ext>
            </a:extLst>
          </p:cNvPr>
          <p:cNvCxnSpPr>
            <a:cxnSpLocks/>
          </p:cNvCxnSpPr>
          <p:nvPr/>
        </p:nvCxnSpPr>
        <p:spPr>
          <a:xfrm flipH="1">
            <a:off x="7509314" y="3880928"/>
            <a:ext cx="437655" cy="24958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2" name="角丸四角形 25">
            <a:extLst>
              <a:ext uri="{FF2B5EF4-FFF2-40B4-BE49-F238E27FC236}">
                <a16:creationId xmlns:a16="http://schemas.microsoft.com/office/drawing/2014/main" id="{F07EE839-D395-4F53-9991-4CF280C9556C}"/>
              </a:ext>
            </a:extLst>
          </p:cNvPr>
          <p:cNvSpPr/>
          <p:nvPr/>
        </p:nvSpPr>
        <p:spPr>
          <a:xfrm>
            <a:off x="2002688" y="4377182"/>
            <a:ext cx="864000" cy="1008000"/>
          </a:xfrm>
          <a:prstGeom prst="round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pPr>
            <a:endParaRPr lang="ja-JP" altLang="en-US" sz="12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3" name="角丸四角形 23">
            <a:extLst>
              <a:ext uri="{FF2B5EF4-FFF2-40B4-BE49-F238E27FC236}">
                <a16:creationId xmlns:a16="http://schemas.microsoft.com/office/drawing/2014/main" id="{7E786D40-46AE-42A6-8280-4B2D9B30E014}"/>
              </a:ext>
            </a:extLst>
          </p:cNvPr>
          <p:cNvSpPr/>
          <p:nvPr/>
        </p:nvSpPr>
        <p:spPr>
          <a:xfrm>
            <a:off x="2927648" y="4377182"/>
            <a:ext cx="864000" cy="1008000"/>
          </a:xfrm>
          <a:prstGeom prst="round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pPr>
            <a:endParaRPr lang="ja-JP" altLang="en-US" sz="12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4" name="角丸四角形 3">
            <a:extLst>
              <a:ext uri="{FF2B5EF4-FFF2-40B4-BE49-F238E27FC236}">
                <a16:creationId xmlns:a16="http://schemas.microsoft.com/office/drawing/2014/main" id="{D33992E6-2461-4C9C-86F0-52AD592D3B3D}"/>
              </a:ext>
            </a:extLst>
          </p:cNvPr>
          <p:cNvSpPr/>
          <p:nvPr/>
        </p:nvSpPr>
        <p:spPr>
          <a:xfrm>
            <a:off x="1078667" y="4348513"/>
            <a:ext cx="864000" cy="1007145"/>
          </a:xfrm>
          <a:prstGeom prst="round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pPr>
            <a:endParaRPr lang="ja-JP" altLang="en-US" sz="1200"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65" name="図 64">
            <a:extLst>
              <a:ext uri="{FF2B5EF4-FFF2-40B4-BE49-F238E27FC236}">
                <a16:creationId xmlns:a16="http://schemas.microsoft.com/office/drawing/2014/main" id="{01BDF74F-0864-4D3F-843B-36422E4C2ACE}"/>
              </a:ext>
            </a:extLst>
          </p:cNvPr>
          <p:cNvPicPr>
            <a:picLocks noChangeAspect="1"/>
          </p:cNvPicPr>
          <p:nvPr/>
        </p:nvPicPr>
        <p:blipFill>
          <a:blip r:embed="rId3">
            <a:clrChange>
              <a:clrFrom>
                <a:srgbClr val="FEFEFE"/>
              </a:clrFrom>
              <a:clrTo>
                <a:srgbClr val="FEFEFE">
                  <a:alpha val="0"/>
                </a:srgbClr>
              </a:clrTo>
            </a:clrChange>
          </a:blip>
          <a:stretch>
            <a:fillRect/>
          </a:stretch>
        </p:blipFill>
        <p:spPr>
          <a:xfrm rot="2700000">
            <a:off x="1338829" y="4431411"/>
            <a:ext cx="538729" cy="538729"/>
          </a:xfrm>
          <a:prstGeom prst="rect">
            <a:avLst/>
          </a:prstGeom>
        </p:spPr>
      </p:pic>
      <p:pic>
        <p:nvPicPr>
          <p:cNvPr id="66" name="図 65">
            <a:extLst>
              <a:ext uri="{FF2B5EF4-FFF2-40B4-BE49-F238E27FC236}">
                <a16:creationId xmlns:a16="http://schemas.microsoft.com/office/drawing/2014/main" id="{3BFFA8C1-1719-4ED1-8637-E7AAFFA87E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392" y="4420185"/>
            <a:ext cx="340683" cy="612000"/>
          </a:xfrm>
          <a:prstGeom prst="rect">
            <a:avLst/>
          </a:prstGeom>
        </p:spPr>
      </p:pic>
      <p:pic>
        <p:nvPicPr>
          <p:cNvPr id="67" name="Picture 2" descr="C:\Users\user\Documents\プレゼン資料\☆パッケージ\SOT223NT-4.jpg">
            <a:extLst>
              <a:ext uri="{FF2B5EF4-FFF2-40B4-BE49-F238E27FC236}">
                <a16:creationId xmlns:a16="http://schemas.microsoft.com/office/drawing/2014/main" id="{71D118CD-338C-433F-8287-7891D07AB16F}"/>
              </a:ext>
            </a:extLst>
          </p:cNvPr>
          <p:cNvPicPr>
            <a:picLocks noChangeAspect="1" noChangeArrowheads="1"/>
          </p:cNvPicPr>
          <p:nvPr/>
        </p:nvPicPr>
        <p:blipFill>
          <a:blip r:embed="rId5" cstate="print">
            <a:clrChange>
              <a:clrFrom>
                <a:srgbClr val="000000">
                  <a:alpha val="0"/>
                </a:srgbClr>
              </a:clrFrom>
              <a:clrTo>
                <a:srgbClr val="000000">
                  <a:alpha val="0"/>
                </a:srgbClr>
              </a:clrTo>
            </a:clrChange>
            <a:alphaModFix/>
            <a:extLst>
              <a:ext uri="{BEBA8EAE-BF5A-486C-A8C5-ECC9F3942E4B}">
                <a14:imgProps xmlns:a14="http://schemas.microsoft.com/office/drawing/2010/main">
                  <a14:imgLayer r:embed="rId6">
                    <a14:imgEffect>
                      <a14:backgroundRemoval t="10000" b="90000" l="10000" r="90000">
                        <a14:foregroundMark x1="18868" y1="54430" x2="18868" y2="54430"/>
                        <a14:foregroundMark x1="22642" y1="49367" x2="22642" y2="49367"/>
                        <a14:foregroundMark x1="15094" y1="55696" x2="15094" y2="55696"/>
                        <a14:foregroundMark x1="18868" y1="51899" x2="18868" y2="51899"/>
                        <a14:foregroundMark x1="18868" y1="49367" x2="18868" y2="49367"/>
                        <a14:foregroundMark x1="28302" y1="68354" x2="28302" y2="68354"/>
                        <a14:foregroundMark x1="33019" y1="64557" x2="33019" y2="64557"/>
                        <a14:foregroundMark x1="35849" y1="59494" x2="35849" y2="59494"/>
                        <a14:foregroundMark x1="42453" y1="82278" x2="42453" y2="82278"/>
                        <a14:foregroundMark x1="45283" y1="79747" x2="45283" y2="79747"/>
                        <a14:foregroundMark x1="49057" y1="73418" x2="49057" y2="73418"/>
                      </a14:backgroundRemoval>
                    </a14:imgEffect>
                  </a14:imgLayer>
                </a14:imgProps>
              </a:ext>
              <a:ext uri="{28A0092B-C50C-407E-A947-70E740481C1C}">
                <a14:useLocalDpi xmlns:a14="http://schemas.microsoft.com/office/drawing/2010/main" val="0"/>
              </a:ext>
            </a:extLst>
          </a:blip>
          <a:srcRect/>
          <a:stretch>
            <a:fillRect/>
          </a:stretch>
        </p:blipFill>
        <p:spPr bwMode="auto">
          <a:xfrm>
            <a:off x="3086432" y="4440671"/>
            <a:ext cx="513291" cy="384969"/>
          </a:xfrm>
          <a:prstGeom prst="rect">
            <a:avLst/>
          </a:prstGeom>
          <a:solidFill>
            <a:schemeClr val="accent2">
              <a:lumMod val="20000"/>
              <a:lumOff val="80000"/>
            </a:schemeClr>
          </a:solidFill>
        </p:spPr>
      </p:pic>
      <p:pic>
        <p:nvPicPr>
          <p:cNvPr id="68" name="Picture 2">
            <a:extLst>
              <a:ext uri="{FF2B5EF4-FFF2-40B4-BE49-F238E27FC236}">
                <a16:creationId xmlns:a16="http://schemas.microsoft.com/office/drawing/2014/main" id="{5EE0DA55-193A-49AC-92FD-A6129D406755}"/>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3291" y="4801366"/>
            <a:ext cx="259740" cy="22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2">
            <a:extLst>
              <a:ext uri="{FF2B5EF4-FFF2-40B4-BE49-F238E27FC236}">
                <a16:creationId xmlns:a16="http://schemas.microsoft.com/office/drawing/2014/main" id="{708A5106-8E0A-4B98-91F5-F200BB002898}"/>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015" y="4377071"/>
            <a:ext cx="448152" cy="33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図 69">
            <a:extLst>
              <a:ext uri="{FF2B5EF4-FFF2-40B4-BE49-F238E27FC236}">
                <a16:creationId xmlns:a16="http://schemas.microsoft.com/office/drawing/2014/main" id="{9652AB58-7904-4E98-8D3F-B06F211DB79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8934" t="31431" r="29246" b="57381"/>
          <a:stretch/>
        </p:blipFill>
        <p:spPr>
          <a:xfrm>
            <a:off x="2403245" y="4756780"/>
            <a:ext cx="303232" cy="287011"/>
          </a:xfrm>
          <a:prstGeom prst="rect">
            <a:avLst/>
          </a:prstGeom>
          <a:effectLst>
            <a:outerShdw blurRad="50800" dist="38100" dir="2700000" algn="tl" rotWithShape="0">
              <a:prstClr val="black">
                <a:alpha val="40000"/>
              </a:prstClr>
            </a:outerShdw>
          </a:effectLst>
        </p:spPr>
      </p:pic>
      <p:pic>
        <p:nvPicPr>
          <p:cNvPr id="71" name="Picture 2">
            <a:extLst>
              <a:ext uri="{FF2B5EF4-FFF2-40B4-BE49-F238E27FC236}">
                <a16:creationId xmlns:a16="http://schemas.microsoft.com/office/drawing/2014/main" id="{95654F20-6D53-43F3-9881-51A86AB76A8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7143" b="96429" l="9091" r="92208">
                        <a14:foregroundMark x1="16883" y1="85714" x2="22078" y2="82143"/>
                        <a14:foregroundMark x1="27273" y1="96429" x2="29870" y2="91071"/>
                        <a14:foregroundMark x1="9091" y1="76786" x2="11688" y2="75000"/>
                        <a14:foregroundMark x1="11688" y1="73214" x2="11688" y2="67857"/>
                        <a14:foregroundMark x1="12987" y1="64286" x2="16883" y2="60714"/>
                        <a14:foregroundMark x1="92208" y1="30357" x2="92208" y2="30357"/>
                        <a14:foregroundMark x1="66234" y1="7143" x2="66234" y2="7143"/>
                      </a14:backgroundRemoval>
                    </a14:imgEffect>
                  </a14:imgLayer>
                </a14:imgProps>
              </a:ext>
              <a:ext uri="{28A0092B-C50C-407E-A947-70E740481C1C}">
                <a14:useLocalDpi xmlns:a14="http://schemas.microsoft.com/office/drawing/2010/main" val="0"/>
              </a:ext>
            </a:extLst>
          </a:blip>
          <a:srcRect/>
          <a:stretch>
            <a:fillRect/>
          </a:stretch>
        </p:blipFill>
        <p:spPr bwMode="auto">
          <a:xfrm>
            <a:off x="3119670" y="4752345"/>
            <a:ext cx="406831" cy="295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正方形/長方形 71">
            <a:extLst>
              <a:ext uri="{FF2B5EF4-FFF2-40B4-BE49-F238E27FC236}">
                <a16:creationId xmlns:a16="http://schemas.microsoft.com/office/drawing/2014/main" id="{4386C534-F49E-4B4B-B594-4D7598AD2712}"/>
              </a:ext>
            </a:extLst>
          </p:cNvPr>
          <p:cNvSpPr/>
          <p:nvPr/>
        </p:nvSpPr>
        <p:spPr>
          <a:xfrm>
            <a:off x="968218" y="5076067"/>
            <a:ext cx="1095335" cy="208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altLang="en-US" sz="105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功率器件</a:t>
            </a:r>
            <a:endParaRPr lang="ja-JP" altLang="ja-JP" sz="105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3" name="正方形/長方形 72">
            <a:extLst>
              <a:ext uri="{FF2B5EF4-FFF2-40B4-BE49-F238E27FC236}">
                <a16:creationId xmlns:a16="http://schemas.microsoft.com/office/drawing/2014/main" id="{09F6B93D-88E1-4C44-B911-1EF75C278E01}"/>
              </a:ext>
            </a:extLst>
          </p:cNvPr>
          <p:cNvSpPr/>
          <p:nvPr/>
        </p:nvSpPr>
        <p:spPr>
          <a:xfrm>
            <a:off x="2792421" y="5113356"/>
            <a:ext cx="1095335" cy="208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ja-JP" sz="105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LSI</a:t>
            </a:r>
            <a:endParaRPr lang="ja-JP" altLang="en-US" sz="105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4" name="正方形/長方形 73">
            <a:extLst>
              <a:ext uri="{FF2B5EF4-FFF2-40B4-BE49-F238E27FC236}">
                <a16:creationId xmlns:a16="http://schemas.microsoft.com/office/drawing/2014/main" id="{6F999530-1E18-4430-A827-78836BD71F89}"/>
              </a:ext>
            </a:extLst>
          </p:cNvPr>
          <p:cNvSpPr/>
          <p:nvPr/>
        </p:nvSpPr>
        <p:spPr>
          <a:xfrm>
            <a:off x="2048338" y="5089468"/>
            <a:ext cx="879311" cy="208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altLang="en-US" sz="105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分立器件</a:t>
            </a:r>
            <a:endParaRPr lang="ja-JP" altLang="ja-JP" sz="105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5" name="右中かっこ 74">
            <a:extLst>
              <a:ext uri="{FF2B5EF4-FFF2-40B4-BE49-F238E27FC236}">
                <a16:creationId xmlns:a16="http://schemas.microsoft.com/office/drawing/2014/main" id="{DB88751E-C0F4-48A3-8C4F-C83FC1056C99}"/>
              </a:ext>
            </a:extLst>
          </p:cNvPr>
          <p:cNvSpPr/>
          <p:nvPr/>
        </p:nvSpPr>
        <p:spPr>
          <a:xfrm>
            <a:off x="3973725" y="4293502"/>
            <a:ext cx="298073" cy="1152000"/>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微软雅黑" panose="020B0503020204020204" pitchFamily="34" charset="-122"/>
              <a:ea typeface="微软雅黑" panose="020B0503020204020204" pitchFamily="34" charset="-122"/>
            </a:endParaRPr>
          </a:p>
        </p:txBody>
      </p:sp>
      <p:cxnSp>
        <p:nvCxnSpPr>
          <p:cNvPr id="25" name="直線コネクタ 24">
            <a:extLst>
              <a:ext uri="{FF2B5EF4-FFF2-40B4-BE49-F238E27FC236}">
                <a16:creationId xmlns:a16="http://schemas.microsoft.com/office/drawing/2014/main" id="{228E215F-7361-4C6A-90C6-37B3D3290CDE}"/>
              </a:ext>
            </a:extLst>
          </p:cNvPr>
          <p:cNvCxnSpPr>
            <a:cxnSpLocks/>
          </p:cNvCxnSpPr>
          <p:nvPr/>
        </p:nvCxnSpPr>
        <p:spPr>
          <a:xfrm>
            <a:off x="7093357" y="4155344"/>
            <a:ext cx="0" cy="1403052"/>
          </a:xfrm>
          <a:prstGeom prst="line">
            <a:avLst/>
          </a:prstGeom>
          <a:ln w="28575">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0D5C4818-993F-4E85-BC99-9254CA6ACB54}"/>
              </a:ext>
            </a:extLst>
          </p:cNvPr>
          <p:cNvCxnSpPr>
            <a:cxnSpLocks/>
          </p:cNvCxnSpPr>
          <p:nvPr/>
        </p:nvCxnSpPr>
        <p:spPr>
          <a:xfrm>
            <a:off x="7680176" y="3687862"/>
            <a:ext cx="0" cy="1870535"/>
          </a:xfrm>
          <a:prstGeom prst="line">
            <a:avLst/>
          </a:prstGeom>
          <a:ln w="28575">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9A541C69-E5FE-47C7-A7BF-DA24E346F46A}"/>
              </a:ext>
            </a:extLst>
          </p:cNvPr>
          <p:cNvCxnSpPr>
            <a:cxnSpLocks/>
          </p:cNvCxnSpPr>
          <p:nvPr/>
        </p:nvCxnSpPr>
        <p:spPr>
          <a:xfrm>
            <a:off x="4751851" y="3721171"/>
            <a:ext cx="0" cy="474116"/>
          </a:xfrm>
          <a:prstGeom prst="line">
            <a:avLst/>
          </a:prstGeom>
          <a:ln w="28575">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8C902103-C8D4-4D1D-9F55-A7F7B91B8E9B}"/>
              </a:ext>
            </a:extLst>
          </p:cNvPr>
          <p:cNvCxnSpPr>
            <a:cxnSpLocks/>
          </p:cNvCxnSpPr>
          <p:nvPr/>
        </p:nvCxnSpPr>
        <p:spPr>
          <a:xfrm>
            <a:off x="4727848" y="3687862"/>
            <a:ext cx="2952328" cy="0"/>
          </a:xfrm>
          <a:prstGeom prst="line">
            <a:avLst/>
          </a:prstGeom>
          <a:ln w="28575">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08586446-AD60-4656-813A-EF1F35ECF4CF}"/>
              </a:ext>
            </a:extLst>
          </p:cNvPr>
          <p:cNvCxnSpPr>
            <a:cxnSpLocks/>
          </p:cNvCxnSpPr>
          <p:nvPr/>
        </p:nvCxnSpPr>
        <p:spPr>
          <a:xfrm flipH="1">
            <a:off x="4727033" y="4158518"/>
            <a:ext cx="2366327" cy="0"/>
          </a:xfrm>
          <a:prstGeom prst="line">
            <a:avLst/>
          </a:prstGeom>
          <a:ln w="28575">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9BAEE588-6E5E-466E-82DC-17249B4FA674}"/>
              </a:ext>
            </a:extLst>
          </p:cNvPr>
          <p:cNvCxnSpPr>
            <a:cxnSpLocks/>
          </p:cNvCxnSpPr>
          <p:nvPr/>
        </p:nvCxnSpPr>
        <p:spPr>
          <a:xfrm flipH="1">
            <a:off x="7093357" y="5556114"/>
            <a:ext cx="586819" cy="0"/>
          </a:xfrm>
          <a:prstGeom prst="line">
            <a:avLst/>
          </a:prstGeom>
          <a:ln w="28575">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コンテンツ プレースホルダー 2">
            <a:extLst>
              <a:ext uri="{FF2B5EF4-FFF2-40B4-BE49-F238E27FC236}">
                <a16:creationId xmlns:a16="http://schemas.microsoft.com/office/drawing/2014/main" id="{BAB6B253-7EBD-42FB-BBC8-4343D9BDD6DF}"/>
              </a:ext>
            </a:extLst>
          </p:cNvPr>
          <p:cNvSpPr txBox="1">
            <a:spLocks/>
          </p:cNvSpPr>
          <p:nvPr/>
        </p:nvSpPr>
        <p:spPr bwMode="auto">
          <a:xfrm>
            <a:off x="480309" y="908720"/>
            <a:ext cx="1137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r>
              <a:rPr lang="zh-CN" altLang="en-US"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包含</a:t>
            </a:r>
            <a:r>
              <a:rPr lang="en-US" altLang="zh-CN"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LSI/</a:t>
            </a:r>
            <a:r>
              <a:rPr lang="zh-CN" altLang="en-US"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分立器件的功率器件驱动电路方案技术支持</a:t>
            </a:r>
            <a:endParaRPr lang="ja-JP" altLang="en-US" b="1" kern="0" dirty="0">
              <a:solidFill>
                <a:srgbClr val="0070C0"/>
              </a:solidFill>
              <a:latin typeface="微软雅黑" panose="020B0503020204020204" pitchFamily="34" charset="-122"/>
              <a:ea typeface="微软雅黑" panose="020B0503020204020204" pitchFamily="34" charset="-122"/>
            </a:endParaRPr>
          </a:p>
        </p:txBody>
      </p:sp>
      <p:pic>
        <p:nvPicPr>
          <p:cNvPr id="46" name="図 45">
            <a:extLst>
              <a:ext uri="{FF2B5EF4-FFF2-40B4-BE49-F238E27FC236}">
                <a16:creationId xmlns:a16="http://schemas.microsoft.com/office/drawing/2014/main" id="{5DDD127A-7E0D-4F67-A21E-67813E5411D8}"/>
              </a:ext>
            </a:extLst>
          </p:cNvPr>
          <p:cNvPicPr/>
          <p:nvPr/>
        </p:nvPicPr>
        <p:blipFill>
          <a:blip r:embed="rId12" cstate="print">
            <a:extLst>
              <a:ext uri="{BEBA8EAE-BF5A-486C-A8C5-ECC9F3942E4B}">
                <a14:imgProps xmlns:a14="http://schemas.microsoft.com/office/drawing/2010/main">
                  <a14:imgLayer r:embed="rId13">
                    <a14:imgEffect>
                      <a14:backgroundRemoval t="3561" b="89911" l="2644" r="98177">
                        <a14:foregroundMark x1="27621" y1="41098" x2="30264" y2="48516"/>
                        <a14:foregroundMark x1="74111" y1="3561" x2="61987" y2="10979"/>
                        <a14:foregroundMark x1="72562" y1="7864" x2="78669" y2="20178"/>
                        <a14:foregroundMark x1="88514" y1="42285" x2="94895" y2="55193"/>
                        <a14:foregroundMark x1="2917" y1="39911" x2="10392" y2="64540"/>
                        <a14:foregroundMark x1="7475" y1="42285" x2="12397" y2="55935"/>
                        <a14:foregroundMark x1="28532" y1="38427" x2="33181" y2="64688"/>
                        <a14:foregroundMark x1="19417" y1="46736" x2="31176" y2="59644"/>
                        <a14:foregroundMark x1="25524" y1="37982" x2="28988" y2="46439"/>
                        <a14:foregroundMark x1="16591" y1="28635" x2="20146" y2="35460"/>
                        <a14:foregroundMark x1="19417" y1="20178" x2="22242" y2="34570"/>
                        <a14:foregroundMark x1="19052" y1="14837" x2="19964" y2="20920"/>
                        <a14:foregroundMark x1="17867" y1="15134" x2="18961" y2="21217"/>
                        <a14:foregroundMark x1="17593" y1="15579" x2="19052" y2="15579"/>
                        <a14:foregroundMark x1="18778" y1="15282" x2="20146" y2="16320"/>
                        <a14:foregroundMark x1="23701" y1="27300" x2="24157" y2="34125"/>
                        <a14:foregroundMark x1="45579" y1="23294" x2="45579" y2="23294"/>
                        <a14:foregroundMark x1="46490" y1="24036" x2="46490" y2="24036"/>
                        <a14:foregroundMark x1="46946" y1="24629" x2="46946" y2="24629"/>
                        <a14:foregroundMark x1="47037" y1="27003" x2="47037" y2="27003"/>
                        <a14:foregroundMark x1="47220" y1="26706" x2="47220" y2="26706"/>
                        <a14:foregroundMark x1="47949" y1="28190" x2="47949" y2="28190"/>
                        <a14:foregroundMark x1="49499" y1="29377" x2="49499" y2="29377"/>
                        <a14:foregroundMark x1="49590" y1="31157" x2="56974" y2="28932"/>
                        <a14:foregroundMark x1="52142" y1="29674" x2="53692" y2="29377"/>
                        <a14:foregroundMark x1="54968" y1="28042" x2="54968" y2="28042"/>
                        <a14:foregroundMark x1="32088" y1="27300" x2="32088" y2="27300"/>
                        <a14:foregroundMark x1="34458" y1="26261" x2="34458" y2="26261"/>
                        <a14:foregroundMark x1="32088" y1="27300" x2="32088" y2="27300"/>
                        <a14:foregroundMark x1="32270" y1="26558" x2="32270" y2="26558"/>
                        <a14:foregroundMark x1="38104" y1="25074" x2="38104" y2="25074"/>
                        <a14:foregroundMark x1="42571" y1="22849" x2="42571" y2="22849"/>
                        <a14:foregroundMark x1="40201" y1="24036" x2="40201" y2="24036"/>
                        <a14:foregroundMark x1="39107" y1="24629" x2="39107" y2="24629"/>
                        <a14:foregroundMark x1="41659" y1="23294" x2="41659" y2="23294"/>
                        <a14:foregroundMark x1="40292" y1="24629" x2="40292" y2="24629"/>
                        <a14:foregroundMark x1="39745" y1="24332" x2="39745" y2="24332"/>
                        <a14:foregroundMark x1="98177" y1="58605" x2="98177" y2="58605"/>
                        <a14:foregroundMark x1="85779" y1="29970" x2="85779" y2="29970"/>
                        <a14:foregroundMark x1="2644" y1="34866" x2="2644" y2="34866"/>
                        <a14:foregroundMark x1="3646" y1="32789" x2="3646" y2="32789"/>
                        <a14:foregroundMark x1="4284" y1="30712" x2="4284" y2="30712"/>
                        <a14:foregroundMark x1="3829" y1="30415" x2="3829" y2="30415"/>
                        <a14:foregroundMark x1="94804" y1="56973" x2="94804" y2="56973"/>
                        <a14:foregroundMark x1="95716" y1="55045" x2="95716" y2="55045"/>
                        <a14:foregroundMark x1="96263" y1="50593" x2="96263" y2="50593"/>
                        <a14:backgroundMark x1="5469" y1="60386" x2="5469" y2="60386"/>
                        <a14:backgroundMark x1="93892" y1="64243" x2="93892" y2="64243"/>
                      </a14:backgroundRemoval>
                    </a14:imgEffect>
                  </a14:imgLayer>
                </a14:imgProps>
              </a:ext>
              <a:ext uri="{28A0092B-C50C-407E-A947-70E740481C1C}">
                <a14:useLocalDpi xmlns:a14="http://schemas.microsoft.com/office/drawing/2010/main"/>
              </a:ext>
            </a:extLst>
          </a:blip>
          <a:stretch>
            <a:fillRect/>
          </a:stretch>
        </p:blipFill>
        <p:spPr>
          <a:xfrm>
            <a:off x="1047607" y="1988840"/>
            <a:ext cx="2967699" cy="1823266"/>
          </a:xfrm>
          <a:prstGeom prst="rect">
            <a:avLst/>
          </a:prstGeom>
        </p:spPr>
      </p:pic>
      <p:graphicFrame>
        <p:nvGraphicFramePr>
          <p:cNvPr id="3" name="表 4">
            <a:extLst>
              <a:ext uri="{FF2B5EF4-FFF2-40B4-BE49-F238E27FC236}">
                <a16:creationId xmlns:a16="http://schemas.microsoft.com/office/drawing/2014/main" id="{29C77511-D6A8-4214-8278-464AB178611D}"/>
              </a:ext>
            </a:extLst>
          </p:cNvPr>
          <p:cNvGraphicFramePr>
            <a:graphicFrameLocks noGrp="1"/>
          </p:cNvGraphicFramePr>
          <p:nvPr/>
        </p:nvGraphicFramePr>
        <p:xfrm>
          <a:off x="4517165" y="2101919"/>
          <a:ext cx="4315606" cy="1140664"/>
        </p:xfrm>
        <a:graphic>
          <a:graphicData uri="http://schemas.openxmlformats.org/drawingml/2006/table">
            <a:tbl>
              <a:tblPr firstRow="1" bandRow="1">
                <a:tableStyleId>{5C22544A-7EE6-4342-B048-85BDC9FD1C3A}</a:tableStyleId>
              </a:tblPr>
              <a:tblGrid>
                <a:gridCol w="1375368">
                  <a:extLst>
                    <a:ext uri="{9D8B030D-6E8A-4147-A177-3AD203B41FA5}">
                      <a16:colId xmlns:a16="http://schemas.microsoft.com/office/drawing/2014/main" val="2910537702"/>
                    </a:ext>
                  </a:extLst>
                </a:gridCol>
                <a:gridCol w="2940238">
                  <a:extLst>
                    <a:ext uri="{9D8B030D-6E8A-4147-A177-3AD203B41FA5}">
                      <a16:colId xmlns:a16="http://schemas.microsoft.com/office/drawing/2014/main" val="3627669394"/>
                    </a:ext>
                  </a:extLst>
                </a:gridCol>
              </a:tblGrid>
              <a:tr h="285166">
                <a:tc>
                  <a:txBody>
                    <a:bodyPr/>
                    <a:lstStyle/>
                    <a:p>
                      <a:r>
                        <a:rPr kumimoji="1" lang="en-US" altLang="ja-JP" sz="1200" b="0" dirty="0">
                          <a:solidFill>
                            <a:schemeClr val="tx2"/>
                          </a:solidFill>
                        </a:rPr>
                        <a:t>Power</a:t>
                      </a:r>
                      <a:r>
                        <a:rPr kumimoji="1" lang="ja-JP" altLang="en-US" sz="1200" b="0" dirty="0">
                          <a:solidFill>
                            <a:schemeClr val="tx2"/>
                          </a:solidFill>
                        </a:rPr>
                        <a:t> </a:t>
                      </a:r>
                      <a:r>
                        <a:rPr kumimoji="1" lang="en-US" altLang="ja-JP" sz="1200" b="0" dirty="0">
                          <a:solidFill>
                            <a:schemeClr val="tx2"/>
                          </a:solidFill>
                        </a:rPr>
                        <a:t>Device</a:t>
                      </a:r>
                      <a:endParaRPr kumimoji="1" lang="ja-JP" altLang="en-US" sz="1200" b="0" dirty="0">
                        <a:solidFill>
                          <a:schemeClr val="tx2"/>
                        </a:solidFill>
                      </a:endParaRPr>
                    </a:p>
                  </a:txBody>
                  <a:tcPr>
                    <a:solidFill>
                      <a:schemeClr val="bg1"/>
                    </a:solidFill>
                  </a:tcPr>
                </a:tc>
                <a:tc>
                  <a:txBody>
                    <a:bodyPr/>
                    <a:lstStyle/>
                    <a:p>
                      <a:r>
                        <a:rPr kumimoji="1" lang="en-US" altLang="ja-JP" sz="1200" b="0" dirty="0">
                          <a:solidFill>
                            <a:schemeClr val="tx2"/>
                          </a:solidFill>
                        </a:rPr>
                        <a:t>SiC MOS SCT4xxx</a:t>
                      </a:r>
                      <a:r>
                        <a:rPr kumimoji="1" lang="ja-JP" altLang="en-US" sz="1200" b="0" dirty="0">
                          <a:solidFill>
                            <a:schemeClr val="tx2"/>
                          </a:solidFill>
                        </a:rPr>
                        <a:t>　シリーズ</a:t>
                      </a:r>
                    </a:p>
                  </a:txBody>
                  <a:tcPr>
                    <a:solidFill>
                      <a:schemeClr val="bg1"/>
                    </a:solidFill>
                  </a:tcPr>
                </a:tc>
                <a:extLst>
                  <a:ext uri="{0D108BD9-81ED-4DB2-BD59-A6C34878D82A}">
                    <a16:rowId xmlns:a16="http://schemas.microsoft.com/office/drawing/2014/main" val="1503115411"/>
                  </a:ext>
                </a:extLst>
              </a:tr>
              <a:tr h="285166">
                <a:tc>
                  <a:txBody>
                    <a:bodyPr/>
                    <a:lstStyle/>
                    <a:p>
                      <a:r>
                        <a:rPr kumimoji="1" lang="en-US" altLang="ja-JP" sz="1200" b="0" dirty="0">
                          <a:solidFill>
                            <a:schemeClr val="tx2"/>
                          </a:solidFill>
                        </a:rPr>
                        <a:t>Gate Driver</a:t>
                      </a:r>
                      <a:endParaRPr kumimoji="1" lang="ja-JP" altLang="en-US" sz="1200" b="0" dirty="0">
                        <a:solidFill>
                          <a:schemeClr val="tx2"/>
                        </a:solidFill>
                      </a:endParaRPr>
                    </a:p>
                  </a:txBody>
                  <a:tcPr>
                    <a:solidFill>
                      <a:schemeClr val="bg1"/>
                    </a:solidFill>
                  </a:tcPr>
                </a:tc>
                <a:tc>
                  <a:txBody>
                    <a:bodyPr/>
                    <a:lstStyle/>
                    <a:p>
                      <a:r>
                        <a:rPr kumimoji="1" lang="en-US" altLang="ja-JP" sz="1200" b="0" dirty="0">
                          <a:solidFill>
                            <a:schemeClr val="tx2"/>
                          </a:solidFill>
                        </a:rPr>
                        <a:t>Isolated Gate Driver (BM61M41RFV-C)</a:t>
                      </a:r>
                      <a:endParaRPr kumimoji="1" lang="ja-JP" altLang="en-US" sz="1200" b="0" dirty="0">
                        <a:solidFill>
                          <a:schemeClr val="tx2"/>
                        </a:solidFill>
                      </a:endParaRPr>
                    </a:p>
                  </a:txBody>
                  <a:tcPr>
                    <a:solidFill>
                      <a:schemeClr val="bg1"/>
                    </a:solidFill>
                  </a:tcPr>
                </a:tc>
                <a:extLst>
                  <a:ext uri="{0D108BD9-81ED-4DB2-BD59-A6C34878D82A}">
                    <a16:rowId xmlns:a16="http://schemas.microsoft.com/office/drawing/2014/main" val="3978015408"/>
                  </a:ext>
                </a:extLst>
              </a:tr>
              <a:tr h="285166">
                <a:tc>
                  <a:txBody>
                    <a:bodyPr/>
                    <a:lstStyle/>
                    <a:p>
                      <a:r>
                        <a:rPr lang="zh-CN" altLang="en-US" sz="1200" dirty="0">
                          <a:solidFill>
                            <a:schemeClr val="tx2"/>
                          </a:solidFill>
                          <a:latin typeface="Microsoft YaHei" panose="020B0503020204020204" pitchFamily="34" charset="-122"/>
                          <a:ea typeface="Microsoft YaHei" panose="020B0503020204020204" pitchFamily="34" charset="-122"/>
                          <a:cs typeface="メイリオ" panose="020B0604030504040204" pitchFamily="50" charset="-128"/>
                        </a:rPr>
                        <a:t>电源电路</a:t>
                      </a:r>
                      <a:endParaRPr kumimoji="1" lang="ja-JP" altLang="en-US" sz="1200" b="0" dirty="0">
                        <a:solidFill>
                          <a:schemeClr val="tx2"/>
                        </a:solidFill>
                      </a:endParaRPr>
                    </a:p>
                  </a:txBody>
                  <a:tcPr>
                    <a:solidFill>
                      <a:schemeClr val="bg1"/>
                    </a:solidFill>
                  </a:tcPr>
                </a:tc>
                <a:tc>
                  <a:txBody>
                    <a:bodyPr/>
                    <a:lstStyle/>
                    <a:p>
                      <a:r>
                        <a:rPr kumimoji="1" lang="zh-CN" altLang="en-US" sz="1200" b="0" dirty="0">
                          <a:solidFill>
                            <a:schemeClr val="tx2"/>
                          </a:solidFill>
                        </a:rPr>
                        <a:t>驱动</a:t>
                      </a:r>
                      <a:r>
                        <a:rPr kumimoji="1" lang="en-US" altLang="ja-JP" sz="1200" b="0" dirty="0">
                          <a:solidFill>
                            <a:schemeClr val="tx2"/>
                          </a:solidFill>
                        </a:rPr>
                        <a:t>IC</a:t>
                      </a:r>
                      <a:r>
                        <a:rPr kumimoji="1" lang="ja-JP" altLang="en-US" sz="1200" b="0" dirty="0">
                          <a:solidFill>
                            <a:schemeClr val="tx2"/>
                          </a:solidFill>
                        </a:rPr>
                        <a:t>用 </a:t>
                      </a:r>
                      <a:r>
                        <a:rPr kumimoji="1" lang="en-US" altLang="ja-JP" sz="1200" b="0" dirty="0">
                          <a:solidFill>
                            <a:schemeClr val="tx2"/>
                          </a:solidFill>
                        </a:rPr>
                        <a:t>5V LDO</a:t>
                      </a:r>
                      <a:r>
                        <a:rPr kumimoji="1" lang="ja-JP" altLang="en-US" sz="1200" b="0" dirty="0">
                          <a:solidFill>
                            <a:schemeClr val="tx2"/>
                          </a:solidFill>
                        </a:rPr>
                        <a:t>、</a:t>
                      </a:r>
                      <a:r>
                        <a:rPr kumimoji="1" lang="en-US" altLang="ja-JP" sz="1200" b="0" dirty="0">
                          <a:solidFill>
                            <a:schemeClr val="tx2"/>
                          </a:solidFill>
                        </a:rPr>
                        <a:t> F</a:t>
                      </a:r>
                      <a:r>
                        <a:rPr kumimoji="1" lang="en-US" altLang="zh-CN" sz="1200" b="0" dirty="0">
                          <a:solidFill>
                            <a:schemeClr val="tx2"/>
                          </a:solidFill>
                        </a:rPr>
                        <a:t>lyback</a:t>
                      </a:r>
                      <a:r>
                        <a:rPr kumimoji="1" lang="zh-CN" altLang="en-US" sz="1200" b="0" dirty="0">
                          <a:solidFill>
                            <a:schemeClr val="tx2"/>
                          </a:solidFill>
                        </a:rPr>
                        <a:t>电源</a:t>
                      </a:r>
                      <a:endParaRPr kumimoji="1" lang="ja-JP" altLang="en-US" sz="1200" b="0" dirty="0">
                        <a:solidFill>
                          <a:schemeClr val="tx2"/>
                        </a:solidFill>
                      </a:endParaRPr>
                    </a:p>
                  </a:txBody>
                  <a:tcPr>
                    <a:solidFill>
                      <a:schemeClr val="bg1"/>
                    </a:solidFill>
                  </a:tcPr>
                </a:tc>
                <a:extLst>
                  <a:ext uri="{0D108BD9-81ED-4DB2-BD59-A6C34878D82A}">
                    <a16:rowId xmlns:a16="http://schemas.microsoft.com/office/drawing/2014/main" val="2624127235"/>
                  </a:ext>
                </a:extLst>
              </a:tr>
              <a:tr h="285166">
                <a:tc>
                  <a:txBody>
                    <a:bodyPr/>
                    <a:lstStyle/>
                    <a:p>
                      <a:r>
                        <a:rPr lang="zh-CN" altLang="en-US" sz="1200" dirty="0">
                          <a:solidFill>
                            <a:schemeClr val="tx2"/>
                          </a:solidFill>
                          <a:latin typeface="Microsoft YaHei" panose="020B0503020204020204" pitchFamily="34" charset="-122"/>
                          <a:ea typeface="Microsoft YaHei" panose="020B0503020204020204" pitchFamily="34" charset="-122"/>
                          <a:cs typeface="メイリオ" panose="020B0604030504040204" pitchFamily="50" charset="-128"/>
                        </a:rPr>
                        <a:t>驱动的周边电路</a:t>
                      </a:r>
                      <a:endParaRPr kumimoji="1" lang="ja-JP" altLang="en-US" sz="1200" b="0" dirty="0">
                        <a:solidFill>
                          <a:schemeClr val="tx2"/>
                        </a:solidFill>
                      </a:endParaRPr>
                    </a:p>
                  </a:txBody>
                  <a:tcPr>
                    <a:solidFill>
                      <a:schemeClr val="bg1"/>
                    </a:solidFill>
                  </a:tcPr>
                </a:tc>
                <a:tc>
                  <a:txBody>
                    <a:bodyPr/>
                    <a:lstStyle/>
                    <a:p>
                      <a:r>
                        <a:rPr kumimoji="1" lang="zh-CN" altLang="en-US" sz="1200" b="0" dirty="0">
                          <a:solidFill>
                            <a:schemeClr val="tx2"/>
                          </a:solidFill>
                        </a:rPr>
                        <a:t>栅极电阻、保护二极管等</a:t>
                      </a:r>
                      <a:endParaRPr kumimoji="1" lang="ja-JP" altLang="en-US" sz="1200" b="0" dirty="0">
                        <a:solidFill>
                          <a:schemeClr val="tx2"/>
                        </a:solidFill>
                      </a:endParaRPr>
                    </a:p>
                  </a:txBody>
                  <a:tcPr>
                    <a:solidFill>
                      <a:schemeClr val="bg1"/>
                    </a:solidFill>
                  </a:tcPr>
                </a:tc>
                <a:extLst>
                  <a:ext uri="{0D108BD9-81ED-4DB2-BD59-A6C34878D82A}">
                    <a16:rowId xmlns:a16="http://schemas.microsoft.com/office/drawing/2014/main" val="4196640656"/>
                  </a:ext>
                </a:extLst>
              </a:tr>
            </a:tbl>
          </a:graphicData>
        </a:graphic>
      </p:graphicFrame>
      <p:grpSp>
        <p:nvGrpSpPr>
          <p:cNvPr id="2" name="グループ化 1">
            <a:extLst>
              <a:ext uri="{FF2B5EF4-FFF2-40B4-BE49-F238E27FC236}">
                <a16:creationId xmlns:a16="http://schemas.microsoft.com/office/drawing/2014/main" id="{5FB5598F-92FD-434C-9EC7-9F457A3DD1D9}"/>
              </a:ext>
            </a:extLst>
          </p:cNvPr>
          <p:cNvGrpSpPr/>
          <p:nvPr/>
        </p:nvGrpSpPr>
        <p:grpSpPr>
          <a:xfrm>
            <a:off x="3587677" y="4022434"/>
            <a:ext cx="960000" cy="227496"/>
            <a:chOff x="2094179" y="4803338"/>
            <a:chExt cx="960000" cy="227496"/>
          </a:xfrm>
        </p:grpSpPr>
        <p:sp>
          <p:nvSpPr>
            <p:cNvPr id="35" name="台形 34">
              <a:extLst>
                <a:ext uri="{FF2B5EF4-FFF2-40B4-BE49-F238E27FC236}">
                  <a16:creationId xmlns:a16="http://schemas.microsoft.com/office/drawing/2014/main" id="{9663AD83-0BF4-4D9D-9BBC-276E01F9340C}"/>
                </a:ext>
              </a:extLst>
            </p:cNvPr>
            <p:cNvSpPr/>
            <p:nvPr/>
          </p:nvSpPr>
          <p:spPr>
            <a:xfrm flipV="1">
              <a:off x="2145760" y="4803338"/>
              <a:ext cx="864000" cy="216000"/>
            </a:xfrm>
            <a:prstGeom prst="trapezoid">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933"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6" name="テキスト ボックス 35">
              <a:extLst>
                <a:ext uri="{FF2B5EF4-FFF2-40B4-BE49-F238E27FC236}">
                  <a16:creationId xmlns:a16="http://schemas.microsoft.com/office/drawing/2014/main" id="{3AB7442B-19B1-403B-AFA2-7B324924E364}"/>
                </a:ext>
              </a:extLst>
            </p:cNvPr>
            <p:cNvSpPr txBox="1"/>
            <p:nvPr/>
          </p:nvSpPr>
          <p:spPr>
            <a:xfrm>
              <a:off x="2094179" y="4814834"/>
              <a:ext cx="960000" cy="216000"/>
            </a:xfrm>
            <a:prstGeom prst="rect">
              <a:avLst/>
            </a:prstGeom>
            <a:noFill/>
          </p:spPr>
          <p:txBody>
            <a:bodyPr wrap="square" lIns="72000" tIns="18000" rIns="72000" bIns="18000" rtlCol="0">
              <a:spAutoFit/>
            </a:bodyPr>
            <a:lstStyle/>
            <a:p>
              <a:pPr algn="ctr">
                <a:lnSpc>
                  <a:spcPts val="667"/>
                </a:lnSpc>
                <a:spcBef>
                  <a:spcPts val="400"/>
                </a:spcBef>
              </a:pPr>
              <a:r>
                <a:rPr lang="en-US" altLang="ja-JP" sz="933" b="1" i="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Under</a:t>
              </a:r>
              <a:br>
                <a:rPr lang="en-US" altLang="ja-JP" sz="933" b="1" i="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br>
              <a:r>
                <a:rPr lang="en-US" altLang="ja-JP" sz="933" b="1" i="1" dirty="0">
                  <a:solidFill>
                    <a:schemeClr val="bg1"/>
                  </a:solidFill>
                  <a:latin typeface="微软雅黑" panose="020B0503020204020204" pitchFamily="34" charset="-122"/>
                  <a:ea typeface="微软雅黑" panose="020B0503020204020204" pitchFamily="34" charset="-122"/>
                  <a:cs typeface="メイリオ" panose="020B0604030504040204" pitchFamily="50" charset="-128"/>
                </a:rPr>
                <a:t>Development</a:t>
              </a:r>
            </a:p>
          </p:txBody>
        </p:sp>
      </p:grpSp>
      <p:sp>
        <p:nvSpPr>
          <p:cNvPr id="48" name="角丸四角形 27">
            <a:extLst>
              <a:ext uri="{FF2B5EF4-FFF2-40B4-BE49-F238E27FC236}">
                <a16:creationId xmlns:a16="http://schemas.microsoft.com/office/drawing/2014/main" id="{3C7F73A6-4D38-4976-B761-FB3B65FFCCA7}"/>
              </a:ext>
            </a:extLst>
          </p:cNvPr>
          <p:cNvSpPr/>
          <p:nvPr/>
        </p:nvSpPr>
        <p:spPr>
          <a:xfrm>
            <a:off x="1800811" y="5751063"/>
            <a:ext cx="8669512" cy="1000036"/>
          </a:xfrm>
          <a:prstGeom prst="round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endParaRPr>
          </a:p>
        </p:txBody>
      </p:sp>
      <p:sp>
        <p:nvSpPr>
          <p:cNvPr id="53" name="テキスト ボックス 52">
            <a:extLst>
              <a:ext uri="{FF2B5EF4-FFF2-40B4-BE49-F238E27FC236}">
                <a16:creationId xmlns:a16="http://schemas.microsoft.com/office/drawing/2014/main" id="{FA37E89F-A655-47C0-BAFC-0059E4BDC070}"/>
              </a:ext>
            </a:extLst>
          </p:cNvPr>
          <p:cNvSpPr txBox="1"/>
          <p:nvPr/>
        </p:nvSpPr>
        <p:spPr>
          <a:xfrm>
            <a:off x="3443613" y="5788899"/>
            <a:ext cx="2723823" cy="369332"/>
          </a:xfrm>
          <a:prstGeom prst="rect">
            <a:avLst/>
          </a:prstGeom>
          <a:noFill/>
        </p:spPr>
        <p:txBody>
          <a:bodyPr wrap="none" rtlCol="0">
            <a:spAutoFit/>
          </a:bodyPr>
          <a:lstStyle/>
          <a:p>
            <a:pPr>
              <a:spcBef>
                <a:spcPts val="400"/>
              </a:spcBef>
            </a:pPr>
            <a:r>
              <a:rPr lang="zh-CN" altLang="en-US" sz="1800" b="1" dirty="0">
                <a:solidFill>
                  <a:schemeClr val="bg1"/>
                </a:solidFill>
                <a:latin typeface="微软雅黑" panose="020B0503020204020204" pitchFamily="34" charset="-122"/>
                <a:ea typeface="微软雅黑" panose="020B0503020204020204" pitchFamily="34" charset="-122"/>
              </a:rPr>
              <a:t>请访问功率器件支持页面</a:t>
            </a:r>
            <a:endParaRPr lang="ja-JP" altLang="en-US" sz="1800" b="1" dirty="0">
              <a:solidFill>
                <a:schemeClr val="bg1"/>
              </a:solidFill>
              <a:latin typeface="微软雅黑" panose="020B0503020204020204" pitchFamily="34" charset="-122"/>
              <a:ea typeface="微软雅黑" panose="020B0503020204020204" pitchFamily="34" charset="-122"/>
            </a:endParaRPr>
          </a:p>
        </p:txBody>
      </p:sp>
      <p:sp>
        <p:nvSpPr>
          <p:cNvPr id="56" name="テキスト ボックス 55">
            <a:extLst>
              <a:ext uri="{FF2B5EF4-FFF2-40B4-BE49-F238E27FC236}">
                <a16:creationId xmlns:a16="http://schemas.microsoft.com/office/drawing/2014/main" id="{6E99B961-8B0F-4C7C-BE16-A16187255C0D}"/>
              </a:ext>
            </a:extLst>
          </p:cNvPr>
          <p:cNvSpPr txBox="1"/>
          <p:nvPr/>
        </p:nvSpPr>
        <p:spPr>
          <a:xfrm>
            <a:off x="3657913" y="6111686"/>
            <a:ext cx="1569660" cy="461665"/>
          </a:xfrm>
          <a:prstGeom prst="rect">
            <a:avLst/>
          </a:prstGeom>
          <a:noFill/>
        </p:spPr>
        <p:txBody>
          <a:bodyPr wrap="none" rtlCol="0">
            <a:spAutoFit/>
          </a:bodyPr>
          <a:lstStyle/>
          <a:p>
            <a:pPr>
              <a:spcBef>
                <a:spcPts val="0"/>
              </a:spcBef>
            </a:pPr>
            <a:r>
              <a:rPr lang="ja-JP" altLang="en-US" sz="1200" b="1"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评估板清单</a:t>
            </a:r>
            <a:endParaRPr lang="en-US" altLang="zh-CN" sz="1200" b="1" dirty="0">
              <a:solidFill>
                <a:schemeClr val="bg1"/>
              </a:solidFill>
              <a:latin typeface="微软雅黑" panose="020B0503020204020204" pitchFamily="34" charset="-122"/>
              <a:ea typeface="微软雅黑" panose="020B0503020204020204" pitchFamily="34" charset="-122"/>
            </a:endParaRPr>
          </a:p>
          <a:p>
            <a:pPr>
              <a:spcBef>
                <a:spcPts val="0"/>
              </a:spcBef>
            </a:pPr>
            <a:r>
              <a:rPr lang="ja-JP" altLang="en-US"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网络商城购买链接</a:t>
            </a:r>
            <a:endParaRPr lang="ja-JP" altLang="en-US" sz="1200" dirty="0">
              <a:solidFill>
                <a:schemeClr val="bg1"/>
              </a:solidFill>
              <a:latin typeface="微软雅黑" panose="020B0503020204020204" pitchFamily="34" charset="-122"/>
              <a:ea typeface="微软雅黑" panose="020B0503020204020204" pitchFamily="34" charset="-122"/>
            </a:endParaRPr>
          </a:p>
        </p:txBody>
      </p:sp>
      <p:sp>
        <p:nvSpPr>
          <p:cNvPr id="82" name="テキスト ボックス 81">
            <a:extLst>
              <a:ext uri="{FF2B5EF4-FFF2-40B4-BE49-F238E27FC236}">
                <a16:creationId xmlns:a16="http://schemas.microsoft.com/office/drawing/2014/main" id="{ED0C7100-CD46-4340-9D41-A778473CE76D}"/>
              </a:ext>
            </a:extLst>
          </p:cNvPr>
          <p:cNvSpPr txBox="1"/>
          <p:nvPr/>
        </p:nvSpPr>
        <p:spPr>
          <a:xfrm>
            <a:off x="1061193" y="5412510"/>
            <a:ext cx="3180679" cy="338554"/>
          </a:xfrm>
          <a:prstGeom prst="rect">
            <a:avLst/>
          </a:prstGeom>
          <a:noFill/>
        </p:spPr>
        <p:txBody>
          <a:bodyPr wrap="none" rtlCol="0">
            <a:spAutoFit/>
          </a:bodyPr>
          <a:lstStyle/>
          <a:p>
            <a:pPr>
              <a:spcBef>
                <a:spcPts val="400"/>
              </a:spcBef>
            </a:pPr>
            <a:r>
              <a:rPr lang="ja-JP"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半桥驱动电路评估板的</a:t>
            </a:r>
            <a:r>
              <a:rPr lang="ja-JP"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入手方法</a:t>
            </a:r>
          </a:p>
        </p:txBody>
      </p:sp>
      <p:pic>
        <p:nvPicPr>
          <p:cNvPr id="47" name="図 46">
            <a:extLst>
              <a:ext uri="{FF2B5EF4-FFF2-40B4-BE49-F238E27FC236}">
                <a16:creationId xmlns:a16="http://schemas.microsoft.com/office/drawing/2014/main" id="{5419C470-9FD0-4085-BF57-57A075E64755}"/>
              </a:ext>
            </a:extLst>
          </p:cNvPr>
          <p:cNvPicPr/>
          <p:nvPr/>
        </p:nvPicPr>
        <p:blipFill>
          <a:blip r:embed="rId12" cstate="print">
            <a:extLst>
              <a:ext uri="{BEBA8EAE-BF5A-486C-A8C5-ECC9F3942E4B}">
                <a14:imgProps xmlns:a14="http://schemas.microsoft.com/office/drawing/2010/main">
                  <a14:imgLayer r:embed="rId13">
                    <a14:imgEffect>
                      <a14:backgroundRemoval t="3561" b="89911" l="2644" r="98177">
                        <a14:foregroundMark x1="27621" y1="41098" x2="30264" y2="48516"/>
                        <a14:foregroundMark x1="74111" y1="3561" x2="61987" y2="10979"/>
                        <a14:foregroundMark x1="72562" y1="7864" x2="78669" y2="20178"/>
                        <a14:foregroundMark x1="88514" y1="42285" x2="94895" y2="55193"/>
                        <a14:foregroundMark x1="2917" y1="39911" x2="10392" y2="64540"/>
                        <a14:foregroundMark x1="7475" y1="42285" x2="12397" y2="55935"/>
                        <a14:foregroundMark x1="28532" y1="38427" x2="33181" y2="64688"/>
                        <a14:foregroundMark x1="19417" y1="46736" x2="31176" y2="59644"/>
                        <a14:foregroundMark x1="25524" y1="37982" x2="28988" y2="46439"/>
                        <a14:foregroundMark x1="16591" y1="28635" x2="20146" y2="35460"/>
                        <a14:foregroundMark x1="19417" y1="20178" x2="22242" y2="34570"/>
                        <a14:foregroundMark x1="19052" y1="14837" x2="19964" y2="20920"/>
                        <a14:foregroundMark x1="17867" y1="15134" x2="18961" y2="21217"/>
                        <a14:foregroundMark x1="17593" y1="15579" x2="19052" y2="15579"/>
                        <a14:foregroundMark x1="18778" y1="15282" x2="20146" y2="16320"/>
                        <a14:foregroundMark x1="23701" y1="27300" x2="24157" y2="34125"/>
                        <a14:foregroundMark x1="45579" y1="23294" x2="45579" y2="23294"/>
                        <a14:foregroundMark x1="46490" y1="24036" x2="46490" y2="24036"/>
                        <a14:foregroundMark x1="46946" y1="24629" x2="46946" y2="24629"/>
                        <a14:foregroundMark x1="47037" y1="27003" x2="47037" y2="27003"/>
                        <a14:foregroundMark x1="47220" y1="26706" x2="47220" y2="26706"/>
                        <a14:foregroundMark x1="47949" y1="28190" x2="47949" y2="28190"/>
                        <a14:foregroundMark x1="49499" y1="29377" x2="49499" y2="29377"/>
                        <a14:foregroundMark x1="49590" y1="31157" x2="56974" y2="28932"/>
                        <a14:foregroundMark x1="52142" y1="29674" x2="53692" y2="29377"/>
                        <a14:foregroundMark x1="54968" y1="28042" x2="54968" y2="28042"/>
                        <a14:foregroundMark x1="32088" y1="27300" x2="32088" y2="27300"/>
                        <a14:foregroundMark x1="34458" y1="26261" x2="34458" y2="26261"/>
                        <a14:foregroundMark x1="32088" y1="27300" x2="32088" y2="27300"/>
                        <a14:foregroundMark x1="32270" y1="26558" x2="32270" y2="26558"/>
                        <a14:foregroundMark x1="38104" y1="25074" x2="38104" y2="25074"/>
                        <a14:foregroundMark x1="42571" y1="22849" x2="42571" y2="22849"/>
                        <a14:foregroundMark x1="40201" y1="24036" x2="40201" y2="24036"/>
                        <a14:foregroundMark x1="39107" y1="24629" x2="39107" y2="24629"/>
                        <a14:foregroundMark x1="41659" y1="23294" x2="41659" y2="23294"/>
                        <a14:foregroundMark x1="40292" y1="24629" x2="40292" y2="24629"/>
                        <a14:foregroundMark x1="39745" y1="24332" x2="39745" y2="24332"/>
                        <a14:foregroundMark x1="98177" y1="58605" x2="98177" y2="58605"/>
                        <a14:foregroundMark x1="85779" y1="29970" x2="85779" y2="29970"/>
                        <a14:foregroundMark x1="2644" y1="34866" x2="2644" y2="34866"/>
                        <a14:foregroundMark x1="3646" y1="32789" x2="3646" y2="32789"/>
                        <a14:foregroundMark x1="4284" y1="30712" x2="4284" y2="30712"/>
                        <a14:foregroundMark x1="3829" y1="30415" x2="3829" y2="30415"/>
                        <a14:foregroundMark x1="94804" y1="56973" x2="94804" y2="56973"/>
                        <a14:foregroundMark x1="95716" y1="55045" x2="95716" y2="55045"/>
                        <a14:foregroundMark x1="96263" y1="50593" x2="96263" y2="50593"/>
                        <a14:backgroundMark x1="5469" y1="60386" x2="5469" y2="60386"/>
                        <a14:backgroundMark x1="93892" y1="64243" x2="93892" y2="64243"/>
                      </a14:backgroundRemoval>
                    </a14:imgEffect>
                  </a14:imgLayer>
                </a14:imgProps>
              </a:ext>
              <a:ext uri="{28A0092B-C50C-407E-A947-70E740481C1C}">
                <a14:useLocalDpi xmlns:a14="http://schemas.microsoft.com/office/drawing/2010/main"/>
              </a:ext>
            </a:extLst>
          </a:blip>
          <a:stretch>
            <a:fillRect/>
          </a:stretch>
        </p:blipFill>
        <p:spPr>
          <a:xfrm>
            <a:off x="5714690" y="6074084"/>
            <a:ext cx="1203238" cy="739234"/>
          </a:xfrm>
          <a:prstGeom prst="rect">
            <a:avLst/>
          </a:prstGeom>
        </p:spPr>
      </p:pic>
      <p:sp>
        <p:nvSpPr>
          <p:cNvPr id="59" name="角丸四角形 49">
            <a:extLst>
              <a:ext uri="{FF2B5EF4-FFF2-40B4-BE49-F238E27FC236}">
                <a16:creationId xmlns:a16="http://schemas.microsoft.com/office/drawing/2014/main" id="{B32923C3-7FD2-43A3-B7CB-EFE68641A698}"/>
              </a:ext>
            </a:extLst>
          </p:cNvPr>
          <p:cNvSpPr/>
          <p:nvPr/>
        </p:nvSpPr>
        <p:spPr>
          <a:xfrm>
            <a:off x="8922564" y="1841837"/>
            <a:ext cx="2838067" cy="1648238"/>
          </a:xfrm>
          <a:prstGeom prst="round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00"/>
              </a:spcBef>
            </a:pPr>
            <a:r>
              <a:rPr lang="ja-JP" altLang="en-US" sz="1067" dirty="0">
                <a:solidFill>
                  <a:schemeClr val="tx2"/>
                </a:solidFill>
                <a:latin typeface="微软雅黑" panose="020B0503020204020204" pitchFamily="34" charset="-122"/>
                <a:ea typeface="微软雅黑" panose="020B0503020204020204" pitchFamily="34" charset="-122"/>
              </a:rPr>
              <a:t>・最大</a:t>
            </a:r>
            <a:r>
              <a:rPr lang="en-US" altLang="ja-JP" sz="1067" dirty="0">
                <a:solidFill>
                  <a:schemeClr val="tx2"/>
                </a:solidFill>
                <a:latin typeface="微软雅黑" panose="020B0503020204020204" pitchFamily="34" charset="-122"/>
                <a:ea typeface="微软雅黑" panose="020B0503020204020204" pitchFamily="34" charset="-122"/>
              </a:rPr>
              <a:t>250A</a:t>
            </a:r>
            <a:r>
              <a:rPr lang="ja-JP" altLang="en-US" sz="1067" dirty="0">
                <a:solidFill>
                  <a:schemeClr val="tx2"/>
                </a:solidFill>
                <a:latin typeface="微软雅黑" panose="020B0503020204020204" pitchFamily="34" charset="-122"/>
                <a:ea typeface="微软雅黑" panose="020B0503020204020204" pitchFamily="34" charset="-122"/>
              </a:rPr>
              <a:t>的双脉冲测试、</a:t>
            </a:r>
          </a:p>
          <a:p>
            <a:pPr>
              <a:spcBef>
                <a:spcPts val="400"/>
              </a:spcBef>
            </a:pPr>
            <a:r>
              <a:rPr lang="ja-JP" altLang="en-US" sz="1067" dirty="0">
                <a:solidFill>
                  <a:schemeClr val="tx2"/>
                </a:solidFill>
                <a:latin typeface="微软雅黑" panose="020B0503020204020204" pitchFamily="34" charset="-122"/>
                <a:ea typeface="微软雅黑" panose="020B0503020204020204" pitchFamily="34" charset="-122"/>
              </a:rPr>
              <a:t>・最多可进行</a:t>
            </a:r>
            <a:r>
              <a:rPr lang="en-US" altLang="ja-JP" sz="1067" dirty="0">
                <a:solidFill>
                  <a:schemeClr val="tx2"/>
                </a:solidFill>
                <a:latin typeface="微软雅黑" panose="020B0503020204020204" pitchFamily="34" charset="-122"/>
                <a:ea typeface="微软雅黑" panose="020B0503020204020204" pitchFamily="34" charset="-122"/>
              </a:rPr>
              <a:t>500kHz</a:t>
            </a:r>
            <a:r>
              <a:rPr lang="ja-JP" altLang="en-US" sz="1067" dirty="0">
                <a:solidFill>
                  <a:schemeClr val="tx2"/>
                </a:solidFill>
                <a:latin typeface="微软雅黑" panose="020B0503020204020204" pitchFamily="34" charset="-122"/>
                <a:ea typeface="微软雅黑" panose="020B0503020204020204" pitchFamily="34" charset="-122"/>
              </a:rPr>
              <a:t>的开关动作</a:t>
            </a:r>
          </a:p>
          <a:p>
            <a:pPr>
              <a:spcBef>
                <a:spcPts val="400"/>
              </a:spcBef>
            </a:pPr>
            <a:r>
              <a:rPr lang="ja-JP" altLang="en-US" sz="1067" dirty="0">
                <a:solidFill>
                  <a:schemeClr val="tx2"/>
                </a:solidFill>
                <a:latin typeface="微软雅黑" panose="020B0503020204020204" pitchFamily="34" charset="-122"/>
                <a:ea typeface="微软雅黑" panose="020B0503020204020204" pitchFamily="34" charset="-122"/>
              </a:rPr>
              <a:t>・支持各种电源拓扑</a:t>
            </a:r>
            <a:br>
              <a:rPr lang="ja-JP" altLang="en-US" sz="1067" dirty="0">
                <a:solidFill>
                  <a:schemeClr val="tx2"/>
                </a:solidFill>
                <a:latin typeface="微软雅黑" panose="020B0503020204020204" pitchFamily="34" charset="-122"/>
                <a:ea typeface="微软雅黑" panose="020B0503020204020204" pitchFamily="34" charset="-122"/>
              </a:rPr>
            </a:br>
            <a:r>
              <a:rPr lang="ja-JP" altLang="en-US" sz="1067" dirty="0">
                <a:solidFill>
                  <a:schemeClr val="tx2"/>
                </a:solidFill>
                <a:latin typeface="微软雅黑" panose="020B0503020204020204" pitchFamily="34" charset="-122"/>
                <a:ea typeface="微软雅黑" panose="020B0503020204020204" pitchFamily="34" charset="-122"/>
              </a:rPr>
              <a:t>（</a:t>
            </a:r>
            <a:r>
              <a:rPr lang="en-US" altLang="ja-JP" sz="1067" dirty="0">
                <a:solidFill>
                  <a:schemeClr val="tx2"/>
                </a:solidFill>
                <a:latin typeface="微软雅黑" panose="020B0503020204020204" pitchFamily="34" charset="-122"/>
                <a:ea typeface="微软雅黑" panose="020B0503020204020204" pitchFamily="34" charset="-122"/>
              </a:rPr>
              <a:t>Buck, Boost, Half-Bridge</a:t>
            </a:r>
            <a:r>
              <a:rPr lang="ja-JP" altLang="en-US" sz="1067" dirty="0">
                <a:solidFill>
                  <a:schemeClr val="tx2"/>
                </a:solidFill>
                <a:latin typeface="微软雅黑" panose="020B0503020204020204" pitchFamily="34" charset="-122"/>
                <a:ea typeface="微软雅黑" panose="020B0503020204020204" pitchFamily="34" charset="-122"/>
              </a:rPr>
              <a:t>）</a:t>
            </a:r>
          </a:p>
          <a:p>
            <a:pPr>
              <a:spcBef>
                <a:spcPts val="400"/>
              </a:spcBef>
            </a:pPr>
            <a:r>
              <a:rPr lang="ja-JP" altLang="en-US" sz="1067" dirty="0">
                <a:solidFill>
                  <a:schemeClr val="tx2"/>
                </a:solidFill>
                <a:latin typeface="微软雅黑" panose="020B0503020204020204" pitchFamily="34" charset="-122"/>
                <a:ea typeface="微软雅黑" panose="020B0503020204020204" pitchFamily="34" charset="-122"/>
              </a:rPr>
              <a:t>・可通过</a:t>
            </a:r>
            <a:r>
              <a:rPr lang="zh-CN" altLang="en-US" sz="1067" dirty="0">
                <a:solidFill>
                  <a:schemeClr val="tx2"/>
                </a:solidFill>
                <a:latin typeface="微软雅黑" panose="020B0503020204020204" pitchFamily="34" charset="-122"/>
                <a:ea typeface="微软雅黑" panose="020B0503020204020204" pitchFamily="34" charset="-122"/>
              </a:rPr>
              <a:t>跳线</a:t>
            </a:r>
            <a:r>
              <a:rPr lang="ja-JP" altLang="en-US" sz="1067" dirty="0">
                <a:solidFill>
                  <a:schemeClr val="tx2"/>
                </a:solidFill>
                <a:latin typeface="微软雅黑" panose="020B0503020204020204" pitchFamily="34" charset="-122"/>
                <a:ea typeface="微软雅黑" panose="020B0503020204020204" pitchFamily="34" charset="-122"/>
              </a:rPr>
              <a:t>端子切换栅极驱动</a:t>
            </a:r>
            <a:r>
              <a:rPr lang="zh-CN" altLang="en-US" sz="1067" dirty="0">
                <a:solidFill>
                  <a:schemeClr val="tx2"/>
                </a:solidFill>
                <a:latin typeface="微软雅黑" panose="020B0503020204020204" pitchFamily="34" charset="-122"/>
                <a:ea typeface="微软雅黑" panose="020B0503020204020204" pitchFamily="34" charset="-122"/>
              </a:rPr>
              <a:t>的</a:t>
            </a:r>
            <a:r>
              <a:rPr lang="ja-JP" altLang="en-US" sz="1067" dirty="0">
                <a:solidFill>
                  <a:schemeClr val="tx2"/>
                </a:solidFill>
                <a:latin typeface="微软雅黑" panose="020B0503020204020204" pitchFamily="34" charset="-122"/>
                <a:ea typeface="微软雅黑" panose="020B0503020204020204" pitchFamily="34" charset="-122"/>
              </a:rPr>
              <a:t>负偏置和零偏置</a:t>
            </a:r>
            <a:br>
              <a:rPr lang="en-US" altLang="ja-JP" sz="1067" dirty="0">
                <a:solidFill>
                  <a:schemeClr val="tx2"/>
                </a:solidFill>
                <a:latin typeface="微软雅黑" panose="020B0503020204020204" pitchFamily="34" charset="-122"/>
                <a:ea typeface="微软雅黑" panose="020B0503020204020204" pitchFamily="34" charset="-122"/>
              </a:rPr>
            </a:br>
            <a:r>
              <a:rPr lang="ja-JP" altLang="en-US" sz="1067" dirty="0">
                <a:solidFill>
                  <a:schemeClr val="tx2"/>
                </a:solidFill>
                <a:latin typeface="微软雅黑" panose="020B0503020204020204" pitchFamily="34" charset="-122"/>
                <a:ea typeface="微软雅黑" panose="020B0503020204020204" pitchFamily="34" charset="-122"/>
              </a:rPr>
              <a:t>・</a:t>
            </a:r>
            <a:r>
              <a:rPr lang="zh-CN" altLang="en-US" sz="1067" dirty="0">
                <a:solidFill>
                  <a:schemeClr val="tx2"/>
                </a:solidFill>
                <a:latin typeface="微软雅黑" panose="020B0503020204020204" pitchFamily="34" charset="-122"/>
                <a:ea typeface="微软雅黑" panose="020B0503020204020204" pitchFamily="34" charset="-122"/>
              </a:rPr>
              <a:t>内置非放电型缓冲电路</a:t>
            </a:r>
            <a:endParaRPr lang="en-US" altLang="zh-CN" sz="1067" dirty="0">
              <a:solidFill>
                <a:schemeClr val="tx2"/>
              </a:solidFill>
              <a:latin typeface="微软雅黑" panose="020B0503020204020204" pitchFamily="34" charset="-122"/>
              <a:ea typeface="微软雅黑" panose="020B0503020204020204" pitchFamily="34" charset="-122"/>
            </a:endParaRPr>
          </a:p>
          <a:p>
            <a:pPr>
              <a:spcBef>
                <a:spcPts val="400"/>
              </a:spcBef>
            </a:pPr>
            <a:r>
              <a:rPr lang="ja-JP" altLang="en-US" sz="1067" dirty="0">
                <a:solidFill>
                  <a:schemeClr val="tx2"/>
                </a:solidFill>
                <a:latin typeface="微软雅黑" panose="020B0503020204020204" pitchFamily="34" charset="-122"/>
                <a:ea typeface="微软雅黑" panose="020B0503020204020204" pitchFamily="34" charset="-122"/>
              </a:rPr>
              <a:t>・</a:t>
            </a:r>
            <a:r>
              <a:rPr lang="en-US" altLang="ja-JP" sz="1067" dirty="0" err="1">
                <a:solidFill>
                  <a:schemeClr val="tx2"/>
                </a:solidFill>
                <a:latin typeface="微软雅黑" panose="020B0503020204020204" pitchFamily="34" charset="-122"/>
                <a:ea typeface="微软雅黑" panose="020B0503020204020204" pitchFamily="34" charset="-122"/>
              </a:rPr>
              <a:t>Rogo</a:t>
            </a:r>
            <a:r>
              <a:rPr lang="en-US" altLang="zh-CN" sz="1067" dirty="0" err="1">
                <a:solidFill>
                  <a:schemeClr val="tx2"/>
                </a:solidFill>
                <a:latin typeface="微软雅黑" panose="020B0503020204020204" pitchFamily="34" charset="-122"/>
                <a:ea typeface="微软雅黑" panose="020B0503020204020204" pitchFamily="34" charset="-122"/>
              </a:rPr>
              <a:t>w</a:t>
            </a:r>
            <a:r>
              <a:rPr lang="en-US" altLang="ja-JP" sz="1067" dirty="0" err="1">
                <a:solidFill>
                  <a:schemeClr val="tx2"/>
                </a:solidFill>
                <a:latin typeface="微软雅黑" panose="020B0503020204020204" pitchFamily="34" charset="-122"/>
                <a:ea typeface="微软雅黑" panose="020B0503020204020204" pitchFamily="34" charset="-122"/>
              </a:rPr>
              <a:t>ski</a:t>
            </a:r>
            <a:r>
              <a:rPr lang="ja-JP" altLang="en-US" sz="1067" dirty="0">
                <a:solidFill>
                  <a:schemeClr val="tx2"/>
                </a:solidFill>
                <a:latin typeface="微软雅黑" panose="020B0503020204020204" pitchFamily="34" charset="-122"/>
                <a:ea typeface="微软雅黑" panose="020B0503020204020204" pitchFamily="34" charset="-122"/>
              </a:rPr>
              <a:t>型电流探头</a:t>
            </a:r>
            <a:r>
              <a:rPr lang="zh-CN" altLang="en-US" sz="1067" dirty="0">
                <a:solidFill>
                  <a:schemeClr val="tx2"/>
                </a:solidFill>
                <a:latin typeface="微软雅黑" panose="020B0503020204020204" pitchFamily="34" charset="-122"/>
                <a:ea typeface="微软雅黑" panose="020B0503020204020204" pitchFamily="34" charset="-122"/>
              </a:rPr>
              <a:t>测量设备</a:t>
            </a:r>
            <a:endParaRPr lang="ja-JP" altLang="en-US" sz="1067" dirty="0">
              <a:solidFill>
                <a:schemeClr val="tx2"/>
              </a:solidFill>
              <a:latin typeface="微软雅黑" panose="020B0503020204020204" pitchFamily="34" charset="-122"/>
              <a:ea typeface="微软雅黑" panose="020B0503020204020204" pitchFamily="34" charset="-122"/>
            </a:endParaRPr>
          </a:p>
        </p:txBody>
      </p:sp>
      <p:sp>
        <p:nvSpPr>
          <p:cNvPr id="83" name="正方形/長方形 82">
            <a:extLst>
              <a:ext uri="{FF2B5EF4-FFF2-40B4-BE49-F238E27FC236}">
                <a16:creationId xmlns:a16="http://schemas.microsoft.com/office/drawing/2014/main" id="{F6864E9B-D911-41EB-B10B-7347A039F86F}"/>
              </a:ext>
            </a:extLst>
          </p:cNvPr>
          <p:cNvSpPr/>
          <p:nvPr/>
        </p:nvSpPr>
        <p:spPr>
          <a:xfrm>
            <a:off x="2583861" y="6529123"/>
            <a:ext cx="3835794" cy="215444"/>
          </a:xfrm>
          <a:prstGeom prst="rect">
            <a:avLst/>
          </a:prstGeom>
        </p:spPr>
        <p:txBody>
          <a:bodyPr wrap="square">
            <a:spAutoFit/>
          </a:bodyPr>
          <a:lstStyle/>
          <a:p>
            <a:r>
              <a:rPr lang="en-US" altLang="ja-JP" sz="800" dirty="0">
                <a:solidFill>
                  <a:schemeClr val="bg1"/>
                </a:solidFill>
                <a:latin typeface="微软雅黑" panose="020B0503020204020204" pitchFamily="34" charset="-122"/>
                <a:ea typeface="微软雅黑" panose="020B0503020204020204" pitchFamily="34" charset="-122"/>
                <a:hlinkClick r:id="rId14">
                  <a:extLst>
                    <a:ext uri="{A12FA001-AC4F-418D-AE19-62706E023703}">
                      <ahyp:hlinkClr xmlns:ahyp="http://schemas.microsoft.com/office/drawing/2018/hyperlinkcolor" val="tx"/>
                    </a:ext>
                  </a:extLst>
                </a:hlinkClick>
              </a:rPr>
              <a:t>https://www.rohm.com.cn/power-device-support</a:t>
            </a:r>
            <a:endParaRPr lang="ja-JP" altLang="en-US" sz="800" dirty="0">
              <a:solidFill>
                <a:schemeClr val="bg1"/>
              </a:solidFill>
              <a:latin typeface="微软雅黑" panose="020B0503020204020204" pitchFamily="34" charset="-122"/>
              <a:ea typeface="微软雅黑" panose="020B0503020204020204" pitchFamily="34" charset="-122"/>
            </a:endParaRPr>
          </a:p>
        </p:txBody>
      </p:sp>
      <p:pic>
        <p:nvPicPr>
          <p:cNvPr id="84" name="図 83" descr="QR コード&#10;&#10;自動的に生成された説明">
            <a:extLst>
              <a:ext uri="{FF2B5EF4-FFF2-40B4-BE49-F238E27FC236}">
                <a16:creationId xmlns:a16="http://schemas.microsoft.com/office/drawing/2014/main" id="{DCED1F15-0B9F-4327-B7BB-9DF9C42A009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87369" y="5823577"/>
            <a:ext cx="720000" cy="720000"/>
          </a:xfrm>
          <a:prstGeom prst="rect">
            <a:avLst/>
          </a:prstGeom>
        </p:spPr>
      </p:pic>
      <p:sp>
        <p:nvSpPr>
          <p:cNvPr id="86" name="テキスト ボックス 85">
            <a:extLst>
              <a:ext uri="{FF2B5EF4-FFF2-40B4-BE49-F238E27FC236}">
                <a16:creationId xmlns:a16="http://schemas.microsoft.com/office/drawing/2014/main" id="{C291AFBB-51A1-464D-9D65-2C1E2EEDAD9A}"/>
              </a:ext>
            </a:extLst>
          </p:cNvPr>
          <p:cNvSpPr txBox="1"/>
          <p:nvPr/>
        </p:nvSpPr>
        <p:spPr>
          <a:xfrm>
            <a:off x="6928785" y="6091658"/>
            <a:ext cx="2081448" cy="461665"/>
          </a:xfrm>
          <a:prstGeom prst="rect">
            <a:avLst/>
          </a:prstGeom>
          <a:noFill/>
        </p:spPr>
        <p:txBody>
          <a:bodyPr wrap="square" rtlCol="0">
            <a:spAutoFit/>
          </a:bodyPr>
          <a:lstStyle/>
          <a:p>
            <a:pPr>
              <a:spcBef>
                <a:spcPts val="0"/>
              </a:spcBef>
            </a:pPr>
            <a:r>
              <a:rPr lang="ja-JP" altLang="en-US" sz="1200"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各种工具</a:t>
            </a:r>
            <a:r>
              <a:rPr lang="ja-JP" altLang="en-US" sz="1200" b="1"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文件</a:t>
            </a:r>
            <a:endParaRPr lang="en-US" altLang="ja-JP" sz="1200" b="1" dirty="0">
              <a:solidFill>
                <a:schemeClr val="bg1"/>
              </a:solidFill>
              <a:latin typeface="微软雅黑" panose="020B0503020204020204" pitchFamily="34" charset="-122"/>
              <a:ea typeface="微软雅黑" panose="020B0503020204020204" pitchFamily="34" charset="-122"/>
            </a:endParaRPr>
          </a:p>
          <a:p>
            <a:pPr>
              <a:spcBef>
                <a:spcPts val="0"/>
              </a:spcBef>
            </a:pPr>
            <a:r>
              <a:rPr lang="ja-JP" altLang="en-US"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应用笔记</a:t>
            </a:r>
            <a:r>
              <a:rPr lang="ja-JP" altLang="en-US"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产品链接</a:t>
            </a:r>
            <a:r>
              <a:rPr lang="ja-JP" altLang="en-US" sz="1200" dirty="0">
                <a:solidFill>
                  <a:schemeClr val="bg1"/>
                </a:solidFill>
                <a:latin typeface="微软雅黑" panose="020B0503020204020204" pitchFamily="34" charset="-122"/>
                <a:ea typeface="微软雅黑" panose="020B0503020204020204" pitchFamily="34" charset="-122"/>
              </a:rPr>
              <a:t>）</a:t>
            </a:r>
          </a:p>
        </p:txBody>
      </p:sp>
      <p:sp>
        <p:nvSpPr>
          <p:cNvPr id="87" name="テキスト ボックス 86">
            <a:extLst>
              <a:ext uri="{FF2B5EF4-FFF2-40B4-BE49-F238E27FC236}">
                <a16:creationId xmlns:a16="http://schemas.microsoft.com/office/drawing/2014/main" id="{D33866C5-8830-4C76-BE92-6FFAE715F5ED}"/>
              </a:ext>
            </a:extLst>
          </p:cNvPr>
          <p:cNvSpPr txBox="1"/>
          <p:nvPr/>
        </p:nvSpPr>
        <p:spPr>
          <a:xfrm>
            <a:off x="8756066" y="6077558"/>
            <a:ext cx="1200970" cy="276999"/>
          </a:xfrm>
          <a:prstGeom prst="rect">
            <a:avLst/>
          </a:prstGeom>
          <a:noFill/>
        </p:spPr>
        <p:txBody>
          <a:bodyPr wrap="none" rtlCol="0">
            <a:spAutoFit/>
          </a:bodyPr>
          <a:lstStyle/>
          <a:p>
            <a:pPr>
              <a:spcBef>
                <a:spcPts val="400"/>
              </a:spcBef>
            </a:pPr>
            <a:r>
              <a:rPr lang="ja-JP" altLang="en-US" sz="1200"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采用</a:t>
            </a:r>
            <a:r>
              <a:rPr lang="ja-JP" altLang="en-US" sz="1200" b="1" dirty="0">
                <a:solidFill>
                  <a:schemeClr val="bg1"/>
                </a:solidFill>
                <a:latin typeface="微软雅黑" panose="020B0503020204020204" pitchFamily="34" charset="-122"/>
                <a:ea typeface="微软雅黑" panose="020B0503020204020204" pitchFamily="34" charset="-122"/>
              </a:rPr>
              <a:t>事例</a:t>
            </a:r>
            <a:r>
              <a:rPr lang="zh-CN" altLang="en-US" sz="1200" b="1" dirty="0">
                <a:solidFill>
                  <a:schemeClr val="bg1"/>
                </a:solidFill>
                <a:latin typeface="微软雅黑" panose="020B0503020204020204" pitchFamily="34" charset="-122"/>
                <a:ea typeface="微软雅黑" panose="020B0503020204020204" pitchFamily="34" charset="-122"/>
              </a:rPr>
              <a:t>介绍</a:t>
            </a:r>
            <a:endParaRPr lang="ja-JP" altLang="en-US" sz="1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5819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E77678EC-F565-45B8-98B0-DFB6231043A8}"/>
              </a:ext>
            </a:extLst>
          </p:cNvPr>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功率器件应用笔记</a:t>
            </a:r>
            <a:endParaRPr kumimoji="1" lang="ja-JP" altLang="en-US" dirty="0">
              <a:latin typeface="微软雅黑" panose="020B0503020204020204" pitchFamily="34" charset="-122"/>
              <a:ea typeface="微软雅黑" panose="020B0503020204020204" pitchFamily="34" charset="-122"/>
            </a:endParaRPr>
          </a:p>
        </p:txBody>
      </p:sp>
      <p:sp>
        <p:nvSpPr>
          <p:cNvPr id="50" name="コンテンツ プレースホルダー 2">
            <a:extLst>
              <a:ext uri="{FF2B5EF4-FFF2-40B4-BE49-F238E27FC236}">
                <a16:creationId xmlns:a16="http://schemas.microsoft.com/office/drawing/2014/main" id="{57763AA7-41B5-4787-AD93-B2D999516354}"/>
              </a:ext>
            </a:extLst>
          </p:cNvPr>
          <p:cNvSpPr txBox="1">
            <a:spLocks/>
          </p:cNvSpPr>
          <p:nvPr/>
        </p:nvSpPr>
        <p:spPr bwMode="auto">
          <a:xfrm>
            <a:off x="407834" y="807119"/>
            <a:ext cx="1137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r>
              <a:rPr lang="zh-CN" altLang="en-US" b="1" kern="0" dirty="0">
                <a:solidFill>
                  <a:srgbClr val="0070C0"/>
                </a:solidFill>
                <a:latin typeface="微软雅黑" panose="020B0503020204020204" pitchFamily="34" charset="-122"/>
                <a:ea typeface="微软雅黑" panose="020B0503020204020204" pitchFamily="34" charset="-122"/>
              </a:rPr>
              <a:t>罗姆准备了包含与产品设计相关知识的应用笔记</a:t>
            </a:r>
            <a:endParaRPr lang="ja-JP" altLang="en-US" b="1" kern="0" dirty="0">
              <a:solidFill>
                <a:srgbClr val="0070C0"/>
              </a:solidFill>
              <a:latin typeface="微软雅黑" panose="020B0503020204020204" pitchFamily="34" charset="-122"/>
              <a:ea typeface="微软雅黑" panose="020B0503020204020204" pitchFamily="34" charset="-122"/>
            </a:endParaRPr>
          </a:p>
        </p:txBody>
      </p:sp>
      <p:sp>
        <p:nvSpPr>
          <p:cNvPr id="28" name="正方形/長方形 27">
            <a:extLst>
              <a:ext uri="{FF2B5EF4-FFF2-40B4-BE49-F238E27FC236}">
                <a16:creationId xmlns:a16="http://schemas.microsoft.com/office/drawing/2014/main" id="{12D13EC9-CA2A-4D22-AFC4-AD4282E86FB4}"/>
              </a:ext>
            </a:extLst>
          </p:cNvPr>
          <p:cNvSpPr/>
          <p:nvPr/>
        </p:nvSpPr>
        <p:spPr>
          <a:xfrm>
            <a:off x="826623" y="1450200"/>
            <a:ext cx="3360000" cy="168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500" dirty="0">
              <a:solidFill>
                <a:schemeClr val="tx1"/>
              </a:solidFill>
              <a:latin typeface="微软雅黑" panose="020B0503020204020204" pitchFamily="34" charset="-122"/>
              <a:ea typeface="微软雅黑" panose="020B0503020204020204" pitchFamily="34" charset="-122"/>
            </a:endParaRPr>
          </a:p>
        </p:txBody>
      </p:sp>
      <p:sp>
        <p:nvSpPr>
          <p:cNvPr id="29" name="テキスト ボックス 53">
            <a:extLst>
              <a:ext uri="{FF2B5EF4-FFF2-40B4-BE49-F238E27FC236}">
                <a16:creationId xmlns:a16="http://schemas.microsoft.com/office/drawing/2014/main" id="{4143C5A9-A34A-4E2C-AC9F-4BD7C67A0BA3}"/>
              </a:ext>
            </a:extLst>
          </p:cNvPr>
          <p:cNvSpPr txBox="1"/>
          <p:nvPr/>
        </p:nvSpPr>
        <p:spPr>
          <a:xfrm>
            <a:off x="807436" y="1438690"/>
            <a:ext cx="3464361" cy="584775"/>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spcBef>
                <a:spcPts val="400"/>
              </a:spcBef>
            </a:pPr>
            <a:r>
              <a:rPr lang="ja-JP" altLang="en-US" sz="1600" b="1" dirty="0">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600" b="1" dirty="0">
                <a:latin typeface="微软雅黑" panose="020B0503020204020204" pitchFamily="34" charset="-122"/>
                <a:ea typeface="微软雅黑" panose="020B0503020204020204" pitchFamily="34" charset="-122"/>
                <a:cs typeface="メイリオ" panose="020B0604030504040204" pitchFamily="50" charset="-128"/>
              </a:rPr>
              <a:t>第</a:t>
            </a:r>
            <a:r>
              <a:rPr lang="en-US" altLang="zh-CN" sz="1600" b="1" dirty="0">
                <a:latin typeface="微软雅黑" panose="020B0503020204020204" pitchFamily="34" charset="-122"/>
                <a:ea typeface="微软雅黑" panose="020B0503020204020204" pitchFamily="34" charset="-122"/>
                <a:cs typeface="メイリオ" panose="020B0604030504040204" pitchFamily="50" charset="-128"/>
              </a:rPr>
              <a:t>4</a:t>
            </a:r>
            <a:r>
              <a:rPr lang="zh-CN" altLang="en-US" sz="1600" b="1" dirty="0">
                <a:latin typeface="微软雅黑" panose="020B0503020204020204" pitchFamily="34" charset="-122"/>
                <a:ea typeface="微软雅黑" panose="020B0503020204020204" pitchFamily="34" charset="-122"/>
                <a:cs typeface="メイリオ" panose="020B0604030504040204" pitchFamily="50" charset="-128"/>
              </a:rPr>
              <a:t>代</a:t>
            </a:r>
            <a:r>
              <a:rPr lang="en-US" altLang="zh-CN" sz="1600" b="1" dirty="0">
                <a:latin typeface="微软雅黑" panose="020B0503020204020204" pitchFamily="34" charset="-122"/>
                <a:ea typeface="微软雅黑" panose="020B0503020204020204" pitchFamily="34" charset="-122"/>
                <a:cs typeface="メイリオ" panose="020B0604030504040204" pitchFamily="50" charset="-128"/>
              </a:rPr>
              <a:t>SiC MOSFET</a:t>
            </a:r>
            <a:r>
              <a:rPr lang="zh-CN" altLang="en-US" sz="1600" b="1" dirty="0">
                <a:latin typeface="微软雅黑" panose="020B0503020204020204" pitchFamily="34" charset="-122"/>
                <a:ea typeface="微软雅黑" panose="020B0503020204020204" pitchFamily="34" charset="-122"/>
                <a:cs typeface="メイリオ" panose="020B0604030504040204" pitchFamily="50" charset="-128"/>
              </a:rPr>
              <a:t>分立封装各特性及电路设计的注意事项</a:t>
            </a:r>
            <a:endParaRPr lang="en-US" altLang="ja-JP" sz="16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0" name="テキスト ボックス 53">
            <a:extLst>
              <a:ext uri="{FF2B5EF4-FFF2-40B4-BE49-F238E27FC236}">
                <a16:creationId xmlns:a16="http://schemas.microsoft.com/office/drawing/2014/main" id="{ADFAAB25-6D06-46BA-AB0D-62A78397E377}"/>
              </a:ext>
            </a:extLst>
          </p:cNvPr>
          <p:cNvSpPr txBox="1"/>
          <p:nvPr/>
        </p:nvSpPr>
        <p:spPr>
          <a:xfrm>
            <a:off x="954717" y="2455919"/>
            <a:ext cx="2103119" cy="646331"/>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对第</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代的特征进行说明，详细说明最大限度地发挥其性能的使用方法。</a:t>
            </a:r>
            <a:endParaRPr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2" name="テキスト ボックス 53">
            <a:extLst>
              <a:ext uri="{FF2B5EF4-FFF2-40B4-BE49-F238E27FC236}">
                <a16:creationId xmlns:a16="http://schemas.microsoft.com/office/drawing/2014/main" id="{F68E2544-7D86-440C-B261-EF5660774ABD}"/>
              </a:ext>
            </a:extLst>
          </p:cNvPr>
          <p:cNvSpPr txBox="1"/>
          <p:nvPr/>
        </p:nvSpPr>
        <p:spPr>
          <a:xfrm rot="18903954">
            <a:off x="514279" y="1395000"/>
            <a:ext cx="576743" cy="276999"/>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spcBef>
                <a:spcPts val="400"/>
              </a:spcBef>
            </a:pPr>
            <a:r>
              <a:rPr lang="en-US" altLang="ja-JP" sz="1200" b="1" dirty="0">
                <a:solidFill>
                  <a:schemeClr val="accent1"/>
                </a:solidFill>
                <a:latin typeface="微软雅黑" panose="020B0503020204020204" pitchFamily="34" charset="-122"/>
                <a:ea typeface="微软雅黑" panose="020B0503020204020204" pitchFamily="34" charset="-122"/>
                <a:cs typeface="メイリオ" panose="020B0604030504040204" pitchFamily="50" charset="-128"/>
              </a:rPr>
              <a:t>New</a:t>
            </a:r>
            <a:endParaRPr lang="ja-JP" altLang="en-US" sz="1200" b="1" dirty="0">
              <a:solidFill>
                <a:schemeClr val="accent1"/>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6" name="正方形/長方形 35">
            <a:extLst>
              <a:ext uri="{FF2B5EF4-FFF2-40B4-BE49-F238E27FC236}">
                <a16:creationId xmlns:a16="http://schemas.microsoft.com/office/drawing/2014/main" id="{48000AB9-8EA5-4698-8E77-3F1E73C51685}"/>
              </a:ext>
            </a:extLst>
          </p:cNvPr>
          <p:cNvSpPr/>
          <p:nvPr/>
        </p:nvSpPr>
        <p:spPr>
          <a:xfrm>
            <a:off x="4275560" y="1439077"/>
            <a:ext cx="3360000" cy="168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500" dirty="0">
              <a:solidFill>
                <a:schemeClr val="tx1"/>
              </a:solidFill>
              <a:latin typeface="微软雅黑" panose="020B0503020204020204" pitchFamily="34" charset="-122"/>
              <a:ea typeface="微软雅黑" panose="020B0503020204020204" pitchFamily="34" charset="-122"/>
            </a:endParaRPr>
          </a:p>
        </p:txBody>
      </p:sp>
      <p:sp>
        <p:nvSpPr>
          <p:cNvPr id="43" name="テキスト ボックス 53">
            <a:extLst>
              <a:ext uri="{FF2B5EF4-FFF2-40B4-BE49-F238E27FC236}">
                <a16:creationId xmlns:a16="http://schemas.microsoft.com/office/drawing/2014/main" id="{4B3F1FD5-2CB0-4B7E-A7F3-3290F1E2C919}"/>
              </a:ext>
            </a:extLst>
          </p:cNvPr>
          <p:cNvSpPr txBox="1"/>
          <p:nvPr/>
        </p:nvSpPr>
        <p:spPr>
          <a:xfrm rot="18903954">
            <a:off x="3963216" y="1383877"/>
            <a:ext cx="576743" cy="276999"/>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spcBef>
                <a:spcPts val="400"/>
              </a:spcBef>
            </a:pPr>
            <a:r>
              <a:rPr lang="en-US" altLang="ja-JP" sz="1200" b="1" dirty="0">
                <a:solidFill>
                  <a:schemeClr val="accent1"/>
                </a:solidFill>
                <a:latin typeface="微软雅黑" panose="020B0503020204020204" pitchFamily="34" charset="-122"/>
                <a:ea typeface="微软雅黑" panose="020B0503020204020204" pitchFamily="34" charset="-122"/>
                <a:cs typeface="メイリオ" panose="020B0604030504040204" pitchFamily="50" charset="-128"/>
              </a:rPr>
              <a:t>New</a:t>
            </a:r>
            <a:endParaRPr lang="ja-JP" altLang="en-US" sz="1200" b="1" dirty="0">
              <a:solidFill>
                <a:schemeClr val="accent1"/>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23" name="図 22">
            <a:extLst>
              <a:ext uri="{FF2B5EF4-FFF2-40B4-BE49-F238E27FC236}">
                <a16:creationId xmlns:a16="http://schemas.microsoft.com/office/drawing/2014/main" id="{C115AE96-9912-4F38-9D33-D8C5898A5B97}"/>
              </a:ext>
            </a:extLst>
          </p:cNvPr>
          <p:cNvPicPr>
            <a:picLocks noChangeAspect="1"/>
          </p:cNvPicPr>
          <p:nvPr/>
        </p:nvPicPr>
        <p:blipFill>
          <a:blip r:embed="rId2"/>
          <a:stretch>
            <a:fillRect/>
          </a:stretch>
        </p:blipFill>
        <p:spPr>
          <a:xfrm>
            <a:off x="6683569" y="1750910"/>
            <a:ext cx="922646" cy="1309968"/>
          </a:xfrm>
          <a:prstGeom prst="rect">
            <a:avLst/>
          </a:prstGeom>
        </p:spPr>
      </p:pic>
      <p:sp>
        <p:nvSpPr>
          <p:cNvPr id="40" name="テキスト ボックス 53">
            <a:extLst>
              <a:ext uri="{FF2B5EF4-FFF2-40B4-BE49-F238E27FC236}">
                <a16:creationId xmlns:a16="http://schemas.microsoft.com/office/drawing/2014/main" id="{6AA80620-3466-4CAE-B93E-2575D122896D}"/>
              </a:ext>
            </a:extLst>
          </p:cNvPr>
          <p:cNvSpPr txBox="1"/>
          <p:nvPr/>
        </p:nvSpPr>
        <p:spPr>
          <a:xfrm>
            <a:off x="4256373" y="1427567"/>
            <a:ext cx="3464361" cy="584775"/>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spcBef>
                <a:spcPts val="400"/>
              </a:spcBef>
            </a:pPr>
            <a:r>
              <a:rPr lang="ja-JP" altLang="en-US" sz="1600" b="1" dirty="0">
                <a:latin typeface="微软雅黑" panose="020B0503020204020204" pitchFamily="34" charset="-122"/>
                <a:ea typeface="微软雅黑" panose="020B0503020204020204" pitchFamily="34" charset="-122"/>
                <a:cs typeface="メイリオ" panose="020B0604030504040204" pitchFamily="50" charset="-128"/>
              </a:rPr>
              <a:t>・使用第</a:t>
            </a:r>
            <a:r>
              <a:rPr lang="en-US" altLang="ja-JP" sz="1600" b="1" dirty="0">
                <a:latin typeface="微软雅黑" panose="020B0503020204020204" pitchFamily="34" charset="-122"/>
                <a:ea typeface="微软雅黑" panose="020B0503020204020204" pitchFamily="34" charset="-122"/>
                <a:cs typeface="メイリオ" panose="020B0604030504040204" pitchFamily="50" charset="-128"/>
              </a:rPr>
              <a:t>4</a:t>
            </a:r>
            <a:r>
              <a:rPr lang="ja-JP" altLang="en-US" sz="1600" b="1" dirty="0">
                <a:latin typeface="微软雅黑" panose="020B0503020204020204" pitchFamily="34" charset="-122"/>
                <a:ea typeface="微软雅黑" panose="020B0503020204020204" pitchFamily="34" charset="-122"/>
                <a:cs typeface="メイリオ" panose="020B0604030504040204" pitchFamily="50" charset="-128"/>
              </a:rPr>
              <a:t>代</a:t>
            </a:r>
            <a:r>
              <a:rPr lang="en-US" altLang="ja-JP" sz="1600" b="1" dirty="0">
                <a:latin typeface="微软雅黑" panose="020B0503020204020204" pitchFamily="34" charset="-122"/>
                <a:ea typeface="微软雅黑" panose="020B0503020204020204" pitchFamily="34" charset="-122"/>
                <a:cs typeface="メイリオ" panose="020B0604030504040204" pitchFamily="50" charset="-128"/>
              </a:rPr>
              <a:t>SiC MOSFET</a:t>
            </a:r>
            <a:r>
              <a:rPr lang="ja-JP" altLang="en-US" sz="1600" b="1" dirty="0">
                <a:latin typeface="微软雅黑" panose="020B0503020204020204" pitchFamily="34" charset="-122"/>
                <a:ea typeface="微软雅黑" panose="020B0503020204020204" pitchFamily="34" charset="-122"/>
                <a:cs typeface="メイリオ" panose="020B0604030504040204" pitchFamily="50" charset="-128"/>
              </a:rPr>
              <a:t>的应用优势</a:t>
            </a:r>
            <a:endParaRPr lang="en-US" altLang="ja-JP" sz="16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7" name="テキスト ボックス 53">
            <a:extLst>
              <a:ext uri="{FF2B5EF4-FFF2-40B4-BE49-F238E27FC236}">
                <a16:creationId xmlns:a16="http://schemas.microsoft.com/office/drawing/2014/main" id="{30EE83CC-8E58-4B03-A7BF-566F936DE0EF}"/>
              </a:ext>
            </a:extLst>
          </p:cNvPr>
          <p:cNvSpPr txBox="1"/>
          <p:nvPr/>
        </p:nvSpPr>
        <p:spPr>
          <a:xfrm>
            <a:off x="4342471" y="2311022"/>
            <a:ext cx="2445071" cy="748923"/>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spcBef>
                <a:spcPts val="400"/>
              </a:spcBef>
            </a:pP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7kW DCDC</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转换器</a:t>
            </a:r>
          </a:p>
          <a:p>
            <a:pPr>
              <a:spcBef>
                <a:spcPts val="400"/>
              </a:spcBef>
            </a:pP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100kW</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牵引逆变器</a:t>
            </a:r>
          </a:p>
          <a:p>
            <a:pPr>
              <a:spcBef>
                <a:spcPts val="400"/>
              </a:spcBef>
            </a:pP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3kW </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图腾柱 </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PFC</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的实机评估结果</a:t>
            </a:r>
            <a:endParaRPr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2" name="正方形/長方形 41">
            <a:extLst>
              <a:ext uri="{FF2B5EF4-FFF2-40B4-BE49-F238E27FC236}">
                <a16:creationId xmlns:a16="http://schemas.microsoft.com/office/drawing/2014/main" id="{75176CE2-5898-4AD6-B463-BA24D376C41A}"/>
              </a:ext>
            </a:extLst>
          </p:cNvPr>
          <p:cNvSpPr/>
          <p:nvPr/>
        </p:nvSpPr>
        <p:spPr>
          <a:xfrm>
            <a:off x="7728181" y="1421960"/>
            <a:ext cx="3360000" cy="168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500" dirty="0">
              <a:solidFill>
                <a:schemeClr val="tx1"/>
              </a:solidFill>
              <a:latin typeface="微软雅黑" panose="020B0503020204020204" pitchFamily="34" charset="-122"/>
              <a:ea typeface="微软雅黑" panose="020B0503020204020204" pitchFamily="34" charset="-122"/>
            </a:endParaRPr>
          </a:p>
        </p:txBody>
      </p:sp>
      <p:pic>
        <p:nvPicPr>
          <p:cNvPr id="8" name="図 7">
            <a:extLst>
              <a:ext uri="{FF2B5EF4-FFF2-40B4-BE49-F238E27FC236}">
                <a16:creationId xmlns:a16="http://schemas.microsoft.com/office/drawing/2014/main" id="{79659669-0956-4DEF-85D4-7F97B83E7557}"/>
              </a:ext>
            </a:extLst>
          </p:cNvPr>
          <p:cNvPicPr>
            <a:picLocks noChangeAspect="1"/>
          </p:cNvPicPr>
          <p:nvPr/>
        </p:nvPicPr>
        <p:blipFill>
          <a:blip r:embed="rId3"/>
          <a:stretch>
            <a:fillRect/>
          </a:stretch>
        </p:blipFill>
        <p:spPr>
          <a:xfrm>
            <a:off x="10099803" y="1772727"/>
            <a:ext cx="921600" cy="1302507"/>
          </a:xfrm>
          <a:prstGeom prst="rect">
            <a:avLst/>
          </a:prstGeom>
        </p:spPr>
      </p:pic>
      <p:sp>
        <p:nvSpPr>
          <p:cNvPr id="44" name="テキスト ボックス 53">
            <a:extLst>
              <a:ext uri="{FF2B5EF4-FFF2-40B4-BE49-F238E27FC236}">
                <a16:creationId xmlns:a16="http://schemas.microsoft.com/office/drawing/2014/main" id="{2DB2B889-37CA-413A-A58F-CB4CC40E2C71}"/>
              </a:ext>
            </a:extLst>
          </p:cNvPr>
          <p:cNvSpPr txBox="1"/>
          <p:nvPr/>
        </p:nvSpPr>
        <p:spPr>
          <a:xfrm>
            <a:off x="7744250" y="1479572"/>
            <a:ext cx="3297564" cy="584775"/>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spcBef>
                <a:spcPts val="400"/>
              </a:spcBef>
            </a:pPr>
            <a:r>
              <a:rPr lang="ja-JP" altLang="en-US" sz="1600" b="1" dirty="0">
                <a:latin typeface="微软雅黑" panose="020B0503020204020204" pitchFamily="34" charset="-122"/>
                <a:ea typeface="微软雅黑" panose="020B0503020204020204" pitchFamily="34" charset="-122"/>
                <a:cs typeface="メイリオ" panose="020B0604030504040204" pitchFamily="50" charset="-128"/>
              </a:rPr>
              <a:t>・使用第</a:t>
            </a:r>
            <a:r>
              <a:rPr lang="en-US" altLang="ja-JP" sz="1600" b="1" dirty="0">
                <a:latin typeface="微软雅黑" panose="020B0503020204020204" pitchFamily="34" charset="-122"/>
                <a:ea typeface="微软雅黑" panose="020B0503020204020204" pitchFamily="34" charset="-122"/>
                <a:cs typeface="メイリオ" panose="020B0604030504040204" pitchFamily="50" charset="-128"/>
              </a:rPr>
              <a:t>4</a:t>
            </a:r>
            <a:r>
              <a:rPr lang="ja-JP" altLang="en-US" sz="1600" b="1" dirty="0">
                <a:latin typeface="微软雅黑" panose="020B0503020204020204" pitchFamily="34" charset="-122"/>
                <a:ea typeface="微软雅黑" panose="020B0503020204020204" pitchFamily="34" charset="-122"/>
                <a:cs typeface="メイリオ" panose="020B0604030504040204" pitchFamily="50" charset="-128"/>
              </a:rPr>
              <a:t>代 </a:t>
            </a:r>
            <a:r>
              <a:rPr lang="en-US" altLang="ja-JP" sz="1600" b="1" dirty="0">
                <a:latin typeface="微软雅黑" panose="020B0503020204020204" pitchFamily="34" charset="-122"/>
                <a:ea typeface="微软雅黑" panose="020B0503020204020204" pitchFamily="34" charset="-122"/>
                <a:cs typeface="メイリオ" panose="020B0604030504040204" pitchFamily="50" charset="-128"/>
              </a:rPr>
              <a:t>SiC MOSFET </a:t>
            </a:r>
            <a:r>
              <a:rPr lang="ja-JP" altLang="en-US" sz="1600" b="1" dirty="0">
                <a:latin typeface="微软雅黑" panose="020B0503020204020204" pitchFamily="34" charset="-122"/>
                <a:ea typeface="微软雅黑" panose="020B0503020204020204" pitchFamily="34" charset="-122"/>
                <a:cs typeface="メイリオ" panose="020B0604030504040204" pitchFamily="50" charset="-128"/>
              </a:rPr>
              <a:t>的</a:t>
            </a:r>
            <a:r>
              <a:rPr lang="en-US" altLang="ja-JP" sz="1600" b="1" dirty="0">
                <a:latin typeface="微软雅黑" panose="020B0503020204020204" pitchFamily="34" charset="-122"/>
                <a:ea typeface="微软雅黑" panose="020B0503020204020204" pitchFamily="34" charset="-122"/>
                <a:cs typeface="メイリオ" panose="020B0604030504040204" pitchFamily="50" charset="-128"/>
              </a:rPr>
              <a:t>5kW </a:t>
            </a:r>
            <a:r>
              <a:rPr lang="ja-JP" altLang="en-US" sz="1600" b="1" dirty="0">
                <a:latin typeface="微软雅黑" panose="020B0503020204020204" pitchFamily="34" charset="-122"/>
                <a:ea typeface="微软雅黑" panose="020B0503020204020204" pitchFamily="34" charset="-122"/>
                <a:cs typeface="メイリオ" panose="020B0604030504040204" pitchFamily="50" charset="-128"/>
              </a:rPr>
              <a:t>逆变电路</a:t>
            </a:r>
          </a:p>
        </p:txBody>
      </p:sp>
      <p:sp>
        <p:nvSpPr>
          <p:cNvPr id="46" name="テキスト ボックス 53">
            <a:extLst>
              <a:ext uri="{FF2B5EF4-FFF2-40B4-BE49-F238E27FC236}">
                <a16:creationId xmlns:a16="http://schemas.microsoft.com/office/drawing/2014/main" id="{F0E42B89-73B0-4F16-B44E-2337FBF5EAFF}"/>
              </a:ext>
            </a:extLst>
          </p:cNvPr>
          <p:cNvSpPr txBox="1"/>
          <p:nvPr/>
        </p:nvSpPr>
        <p:spPr>
          <a:xfrm>
            <a:off x="7816262" y="2294560"/>
            <a:ext cx="2283542" cy="461665"/>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全桥式逆变器电路中第</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3</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代和第</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4</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代的替代评估等</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8" name="テキスト ボックス 53">
            <a:extLst>
              <a:ext uri="{FF2B5EF4-FFF2-40B4-BE49-F238E27FC236}">
                <a16:creationId xmlns:a16="http://schemas.microsoft.com/office/drawing/2014/main" id="{50B0E9BB-769C-4CBB-B81C-FE66C223C652}"/>
              </a:ext>
            </a:extLst>
          </p:cNvPr>
          <p:cNvSpPr txBox="1"/>
          <p:nvPr/>
        </p:nvSpPr>
        <p:spPr>
          <a:xfrm rot="18903954">
            <a:off x="7558038" y="1341073"/>
            <a:ext cx="576743" cy="276999"/>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spcBef>
                <a:spcPts val="400"/>
              </a:spcBef>
            </a:pPr>
            <a:r>
              <a:rPr lang="en-US" altLang="ja-JP" sz="1200" b="1" dirty="0">
                <a:solidFill>
                  <a:schemeClr val="accent1"/>
                </a:solidFill>
                <a:latin typeface="微软雅黑" panose="020B0503020204020204" pitchFamily="34" charset="-122"/>
                <a:ea typeface="微软雅黑" panose="020B0503020204020204" pitchFamily="34" charset="-122"/>
                <a:cs typeface="メイリオ" panose="020B0604030504040204" pitchFamily="50" charset="-128"/>
              </a:rPr>
              <a:t>New</a:t>
            </a:r>
            <a:endParaRPr lang="ja-JP" altLang="en-US" sz="1200" b="1" dirty="0">
              <a:solidFill>
                <a:schemeClr val="accent1"/>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21" name="図 20">
            <a:extLst>
              <a:ext uri="{FF2B5EF4-FFF2-40B4-BE49-F238E27FC236}">
                <a16:creationId xmlns:a16="http://schemas.microsoft.com/office/drawing/2014/main" id="{FE7723C2-554D-4DD8-A7FC-C38B634AA80D}"/>
              </a:ext>
            </a:extLst>
          </p:cNvPr>
          <p:cNvPicPr>
            <a:picLocks noChangeAspect="1"/>
          </p:cNvPicPr>
          <p:nvPr/>
        </p:nvPicPr>
        <p:blipFill>
          <a:blip r:embed="rId4"/>
          <a:stretch>
            <a:fillRect/>
          </a:stretch>
        </p:blipFill>
        <p:spPr>
          <a:xfrm>
            <a:off x="3138836" y="1745603"/>
            <a:ext cx="922204" cy="1310400"/>
          </a:xfrm>
          <a:prstGeom prst="rect">
            <a:avLst/>
          </a:prstGeom>
        </p:spPr>
      </p:pic>
      <p:graphicFrame>
        <p:nvGraphicFramePr>
          <p:cNvPr id="77" name="表 7">
            <a:extLst>
              <a:ext uri="{FF2B5EF4-FFF2-40B4-BE49-F238E27FC236}">
                <a16:creationId xmlns:a16="http://schemas.microsoft.com/office/drawing/2014/main" id="{62EE8C62-FF0F-4B93-9E11-8406E2174254}"/>
              </a:ext>
            </a:extLst>
          </p:cNvPr>
          <p:cNvGraphicFramePr>
            <a:graphicFrameLocks noGrp="1"/>
          </p:cNvGraphicFramePr>
          <p:nvPr/>
        </p:nvGraphicFramePr>
        <p:xfrm>
          <a:off x="845161" y="3502566"/>
          <a:ext cx="10687051" cy="2651760"/>
        </p:xfrm>
        <a:graphic>
          <a:graphicData uri="http://schemas.openxmlformats.org/drawingml/2006/table">
            <a:tbl>
              <a:tblPr firstRow="1" bandRow="1">
                <a:tableStyleId>{0E3FDE45-AF77-4B5C-9715-49D594BDF05E}</a:tableStyleId>
              </a:tblPr>
              <a:tblGrid>
                <a:gridCol w="3709422">
                  <a:extLst>
                    <a:ext uri="{9D8B030D-6E8A-4147-A177-3AD203B41FA5}">
                      <a16:colId xmlns:a16="http://schemas.microsoft.com/office/drawing/2014/main" val="1304797866"/>
                    </a:ext>
                  </a:extLst>
                </a:gridCol>
                <a:gridCol w="5886994">
                  <a:extLst>
                    <a:ext uri="{9D8B030D-6E8A-4147-A177-3AD203B41FA5}">
                      <a16:colId xmlns:a16="http://schemas.microsoft.com/office/drawing/2014/main" val="995484233"/>
                    </a:ext>
                  </a:extLst>
                </a:gridCol>
                <a:gridCol w="1090635">
                  <a:extLst>
                    <a:ext uri="{9D8B030D-6E8A-4147-A177-3AD203B41FA5}">
                      <a16:colId xmlns:a16="http://schemas.microsoft.com/office/drawing/2014/main" val="908170913"/>
                    </a:ext>
                  </a:extLst>
                </a:gridCol>
              </a:tblGrid>
              <a:tr h="213060">
                <a:tc>
                  <a:txBody>
                    <a:bodyPr/>
                    <a:lstStyle/>
                    <a:p>
                      <a:pPr algn="ctr"/>
                      <a:r>
                        <a:rPr kumimoji="1" lang="zh-CN" altLang="en-US" sz="1200" dirty="0">
                          <a:solidFill>
                            <a:schemeClr val="bg1"/>
                          </a:solidFill>
                        </a:rPr>
                        <a:t>标题</a:t>
                      </a:r>
                      <a:endParaRPr kumimoji="1" lang="ja-JP" altLang="en-US" sz="1200" dirty="0">
                        <a:solidFill>
                          <a:schemeClr val="bg1"/>
                        </a:solidFill>
                      </a:endParaRPr>
                    </a:p>
                  </a:txBody>
                  <a:tcP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kumimoji="1" lang="zh-CN" altLang="en-US" sz="1200" dirty="0">
                          <a:solidFill>
                            <a:schemeClr val="bg1"/>
                          </a:solidFill>
                        </a:rPr>
                        <a:t>概要</a:t>
                      </a:r>
                      <a:endParaRPr kumimoji="1" lang="ja-JP" alt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kumimoji="1" lang="zh-CN" altLang="en-US" sz="1200" dirty="0">
                          <a:solidFill>
                            <a:schemeClr val="bg1"/>
                          </a:solidFill>
                        </a:rPr>
                        <a:t>分类</a:t>
                      </a:r>
                      <a:endParaRPr kumimoji="1" lang="ja-JP" alt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830828395"/>
                  </a:ext>
                </a:extLst>
              </a:tr>
              <a:tr h="21306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200" b="1" dirty="0">
                          <a:latin typeface="微软雅黑" panose="020B0503020204020204" pitchFamily="34" charset="-122"/>
                          <a:ea typeface="微软雅黑" panose="020B0503020204020204" pitchFamily="34" charset="-122"/>
                          <a:cs typeface="メイリオ" panose="020B0604030504040204" pitchFamily="50" charset="-128"/>
                        </a:rPr>
                        <a:t>SiC</a:t>
                      </a:r>
                      <a:r>
                        <a:rPr lang="zh-CN" altLang="en-US" sz="1200" b="1" dirty="0">
                          <a:latin typeface="微软雅黑" panose="020B0503020204020204" pitchFamily="34" charset="-122"/>
                          <a:ea typeface="微软雅黑" panose="020B0503020204020204" pitchFamily="34" charset="-122"/>
                          <a:cs typeface="メイリオ" panose="020B0604030504040204" pitchFamily="50" charset="-128"/>
                        </a:rPr>
                        <a:t>功率器件･模块 应用笔记</a:t>
                      </a:r>
                      <a:endParaRPr kumimoji="1" lang="en-US" altLang="ja-JP" sz="1200" b="0" kern="0" dirty="0">
                        <a:solidFill>
                          <a:schemeClr val="tx2"/>
                        </a:solidFill>
                        <a:latin typeface="微软雅黑" panose="020B0503020204020204" pitchFamily="34" charset="-122"/>
                        <a:ea typeface="微软雅黑" panose="020B0503020204020204" pitchFamily="34" charset="-122"/>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bg1">
                        <a:lumMod val="85000"/>
                        <a:alpha val="2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SiC</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半导体特征</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/MOSFET</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SBD</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特征</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分立器件、模块特征</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包括栅极驱动器的电路示例</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可靠性</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bg1">
                        <a:lumMod val="85000"/>
                        <a:alpha val="20000"/>
                      </a:schemeClr>
                    </a:solidFill>
                  </a:tcPr>
                </a:tc>
                <a:tc>
                  <a:txBody>
                    <a:bodyPr/>
                    <a:lstStyle/>
                    <a:p>
                      <a:pPr algn="ctr"/>
                      <a:r>
                        <a:rPr kumimoji="1" lang="zh-CN" altLang="en-US" sz="1200" b="0" dirty="0">
                          <a:latin typeface="微软雅黑" panose="020B0503020204020204" pitchFamily="34" charset="-122"/>
                          <a:ea typeface="微软雅黑" panose="020B0503020204020204" pitchFamily="34" charset="-122"/>
                        </a:rPr>
                        <a:t>常规</a:t>
                      </a:r>
                      <a:endParaRPr kumimoji="1" lang="en-US" altLang="ja-JP"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chemeClr val="bg1">
                        <a:lumMod val="85000"/>
                        <a:alpha val="20000"/>
                      </a:schemeClr>
                    </a:solidFill>
                  </a:tcPr>
                </a:tc>
                <a:extLst>
                  <a:ext uri="{0D108BD9-81ED-4DB2-BD59-A6C34878D82A}">
                    <a16:rowId xmlns:a16="http://schemas.microsoft.com/office/drawing/2014/main" val="595081494"/>
                  </a:ext>
                </a:extLst>
              </a:tr>
              <a:tr h="21306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CN" altLang="en-US" sz="1200" b="1" dirty="0">
                          <a:latin typeface="微软雅黑" panose="020B0503020204020204" pitchFamily="34" charset="-122"/>
                          <a:ea typeface="微软雅黑" panose="020B0503020204020204" pitchFamily="34" charset="-122"/>
                          <a:cs typeface="メイリオ" panose="020B0604030504040204" pitchFamily="50" charset="-128"/>
                        </a:rPr>
                        <a:t>缓冲电路的设计方法</a:t>
                      </a:r>
                      <a:endParaRPr lang="en-US" altLang="ja-JP" sz="1200" b="1" dirty="0">
                        <a:latin typeface="微软雅黑" panose="020B0503020204020204" pitchFamily="34" charset="-122"/>
                        <a:ea typeface="微软雅黑" panose="020B0503020204020204" pitchFamily="34" charset="-122"/>
                        <a:cs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根据漏极</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源极间浪涌理论选择各种缓冲电路及设计方法等</a:t>
                      </a:r>
                      <a:endParaRPr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Bef>
                          <a:spcPts val="400"/>
                        </a:spcBef>
                      </a:pPr>
                      <a:r>
                        <a:rPr lang="zh-CN" altLang="en-US" sz="1200" b="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设计</a:t>
                      </a:r>
                      <a:endParaRPr lang="ja-JP" altLang="en-US" sz="1200" b="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08705319"/>
                  </a:ext>
                </a:extLst>
              </a:tr>
              <a:tr h="21306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CN" altLang="en-US" sz="1200" b="1" dirty="0">
                          <a:latin typeface="微软雅黑" panose="020B0503020204020204" pitchFamily="34" charset="-122"/>
                          <a:ea typeface="微软雅黑" panose="020B0503020204020204" pitchFamily="34" charset="-122"/>
                          <a:cs typeface="メイリオ" panose="020B0604030504040204" pitchFamily="50" charset="-128"/>
                        </a:rPr>
                        <a:t>通过驱动源极端子改善开关损耗</a:t>
                      </a:r>
                      <a:endParaRPr kumimoji="1" lang="en-US" altLang="ja-JP" sz="1200" b="0" kern="0" dirty="0">
                        <a:solidFill>
                          <a:schemeClr val="tx2"/>
                        </a:solidFill>
                        <a:latin typeface="微软雅黑" panose="020B0503020204020204" pitchFamily="34" charset="-122"/>
                        <a:ea typeface="微软雅黑" panose="020B0503020204020204" pitchFamily="34" charset="-122"/>
                        <a:cs typeface="+mn-cs"/>
                      </a:endParaRPr>
                    </a:p>
                  </a:txBody>
                  <a:tcPr anchor="ctr">
                    <a:lnR w="12700" cap="flat" cmpd="sng" algn="ctr">
                      <a:solidFill>
                        <a:schemeClr val="tx1"/>
                      </a:solidFill>
                      <a:prstDash val="solid"/>
                      <a:round/>
                      <a:headEnd type="none" w="med" len="med"/>
                      <a:tailEnd type="none" w="med" len="med"/>
                    </a:lnR>
                    <a:solidFill>
                      <a:schemeClr val="bg1">
                        <a:lumMod val="85000"/>
                        <a:alpha val="20000"/>
                      </a:schemeClr>
                    </a:solidFill>
                  </a:tcPr>
                </a:tc>
                <a:tc>
                  <a:txBody>
                    <a:bodyPr/>
                    <a:lstStyle/>
                    <a:p>
                      <a:pP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带开尔文源极端子的封装的效果和使用时的注意事项等（</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TO-247-4L</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TO-263-7L</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alpha val="20000"/>
                      </a:schemeClr>
                    </a:solidFill>
                  </a:tcPr>
                </a:tc>
                <a:tc>
                  <a:txBody>
                    <a:bodyPr/>
                    <a:lstStyle/>
                    <a:p>
                      <a:pPr algn="ctr">
                        <a:spcBef>
                          <a:spcPts val="400"/>
                        </a:spcBef>
                      </a:pPr>
                      <a:r>
                        <a:rPr lang="zh-CN" altLang="en-US" sz="1200" b="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设计</a:t>
                      </a:r>
                      <a:endParaRPr lang="ja-JP" altLang="en-US" sz="1200" b="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solidFill>
                      <a:schemeClr val="bg1">
                        <a:lumMod val="85000"/>
                        <a:alpha val="20000"/>
                      </a:schemeClr>
                    </a:solidFill>
                  </a:tcPr>
                </a:tc>
                <a:extLst>
                  <a:ext uri="{0D108BD9-81ED-4DB2-BD59-A6C34878D82A}">
                    <a16:rowId xmlns:a16="http://schemas.microsoft.com/office/drawing/2014/main" val="847932709"/>
                  </a:ext>
                </a:extLst>
              </a:tr>
              <a:tr h="21306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CN" altLang="en-US" sz="1200" b="1" dirty="0">
                          <a:latin typeface="微软雅黑" panose="020B0503020204020204" pitchFamily="34" charset="-122"/>
                          <a:ea typeface="微软雅黑" panose="020B0503020204020204" pitchFamily="34" charset="-122"/>
                          <a:cs typeface="メイリオ" panose="020B0604030504040204" pitchFamily="50" charset="-128"/>
                        </a:rPr>
                        <a:t>栅极</a:t>
                      </a:r>
                      <a:r>
                        <a:rPr lang="en-US" altLang="zh-CN" sz="1200" b="1" dirty="0">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200" b="1" dirty="0">
                          <a:latin typeface="微软雅黑" panose="020B0503020204020204" pitchFamily="34" charset="-122"/>
                          <a:ea typeface="微软雅黑" panose="020B0503020204020204" pitchFamily="34" charset="-122"/>
                          <a:cs typeface="メイリオ" panose="020B0604030504040204" pitchFamily="50" charset="-128"/>
                        </a:rPr>
                        <a:t>源极电压的浪涌抑制方法</a:t>
                      </a:r>
                      <a:endParaRPr kumimoji="1" lang="en-US" altLang="ja-JP" sz="1200" b="0" kern="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对栅极源极电压中产生的浪涌采取措施的想法</a:t>
                      </a:r>
                      <a:endParaRPr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Bef>
                          <a:spcPts val="400"/>
                        </a:spcBef>
                      </a:pPr>
                      <a:r>
                        <a:rPr lang="zh-CN" altLang="en-US" sz="1200" b="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设计</a:t>
                      </a:r>
                      <a:endParaRPr lang="ja-JP" altLang="en-US" sz="1200" b="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36870525"/>
                  </a:ext>
                </a:extLst>
              </a:tr>
              <a:tr h="213060">
                <a:tc>
                  <a:txBody>
                    <a:bodyPr/>
                    <a:lstStyle/>
                    <a:p>
                      <a:pPr>
                        <a:spcBef>
                          <a:spcPts val="400"/>
                        </a:spcBef>
                      </a:pPr>
                      <a:r>
                        <a:rPr lang="zh-CN" altLang="en-US" sz="1200" b="1" dirty="0">
                          <a:latin typeface="微软雅黑" panose="020B0503020204020204" pitchFamily="34" charset="-122"/>
                          <a:ea typeface="微软雅黑" panose="020B0503020204020204" pitchFamily="34" charset="-122"/>
                          <a:cs typeface="メイリオ" panose="020B0604030504040204" pitchFamily="50" charset="-128"/>
                        </a:rPr>
                        <a:t>栅极 </a:t>
                      </a:r>
                      <a:r>
                        <a:rPr lang="en-US" altLang="zh-CN" sz="1200" b="1" dirty="0">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200" b="1" dirty="0">
                          <a:latin typeface="微软雅黑" panose="020B0503020204020204" pitchFamily="34" charset="-122"/>
                          <a:ea typeface="微软雅黑" panose="020B0503020204020204" pitchFamily="34" charset="-122"/>
                          <a:cs typeface="メイリオ" panose="020B0604030504040204" pitchFamily="50" charset="-128"/>
                        </a:rPr>
                        <a:t>源极间电压的动作</a:t>
                      </a:r>
                      <a:endParaRPr lang="ja-JP" altLang="en-US" sz="1200" b="1" dirty="0">
                        <a:latin typeface="微软雅黑" panose="020B0503020204020204" pitchFamily="34" charset="-122"/>
                        <a:ea typeface="微软雅黑" panose="020B0503020204020204" pitchFamily="34" charset="-122"/>
                        <a:cs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solidFill>
                      <a:schemeClr val="bg1">
                        <a:lumMod val="85000"/>
                        <a:alpha val="20000"/>
                      </a:schemeClr>
                    </a:solidFill>
                  </a:tcPr>
                </a:tc>
                <a:tc>
                  <a:txBody>
                    <a:bodyPr/>
                    <a:lstStyle/>
                    <a:p>
                      <a:pP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介绍桥式结构中栅极驱动电路的基础，以及关于开通、关断时电流和电压的动作</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alpha val="20000"/>
                      </a:schemeClr>
                    </a:solidFill>
                  </a:tcPr>
                </a:tc>
                <a:tc>
                  <a:txBody>
                    <a:bodyPr/>
                    <a:lstStyle/>
                    <a:p>
                      <a:pPr algn="ctr">
                        <a:spcBef>
                          <a:spcPts val="400"/>
                        </a:spcBef>
                      </a:pPr>
                      <a:r>
                        <a:rPr lang="zh-CN" altLang="en-US" sz="1200" b="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设计</a:t>
                      </a:r>
                      <a:endParaRPr lang="ja-JP" altLang="en-US" sz="1200" b="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solidFill>
                      <a:schemeClr val="bg1">
                        <a:lumMod val="85000"/>
                        <a:alpha val="20000"/>
                      </a:schemeClr>
                    </a:solidFill>
                  </a:tcPr>
                </a:tc>
                <a:extLst>
                  <a:ext uri="{0D108BD9-81ED-4DB2-BD59-A6C34878D82A}">
                    <a16:rowId xmlns:a16="http://schemas.microsoft.com/office/drawing/2014/main" val="4061509019"/>
                  </a:ext>
                </a:extLst>
              </a:tr>
              <a:tr h="21306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CN" altLang="en-US" sz="1200" b="1" dirty="0">
                          <a:latin typeface="微软雅黑" panose="020B0503020204020204" pitchFamily="34" charset="-122"/>
                          <a:ea typeface="微软雅黑" panose="020B0503020204020204" pitchFamily="34" charset="-122"/>
                          <a:cs typeface="メイリオ" panose="020B0604030504040204" pitchFamily="50" charset="-128"/>
                        </a:rPr>
                        <a:t>成功实现功率器件热设计的</a:t>
                      </a:r>
                      <a:r>
                        <a:rPr lang="en-US" altLang="zh-CN" sz="1200" b="1" dirty="0">
                          <a:latin typeface="微软雅黑" panose="020B0503020204020204" pitchFamily="34" charset="-122"/>
                          <a:ea typeface="微软雅黑" panose="020B0503020204020204" pitchFamily="34" charset="-122"/>
                          <a:cs typeface="メイリオ" panose="020B0604030504040204" pitchFamily="50" charset="-128"/>
                        </a:rPr>
                        <a:t>4</a:t>
                      </a:r>
                      <a:r>
                        <a:rPr lang="zh-CN" altLang="en-US" sz="1200" b="1" dirty="0">
                          <a:latin typeface="微软雅黑" panose="020B0503020204020204" pitchFamily="34" charset="-122"/>
                          <a:ea typeface="微软雅黑" panose="020B0503020204020204" pitchFamily="34" charset="-122"/>
                          <a:cs typeface="メイリオ" panose="020B0604030504040204" pitchFamily="50" charset="-128"/>
                        </a:rPr>
                        <a:t>大步骤</a:t>
                      </a:r>
                      <a:endParaRPr lang="ja-JP" altLang="en-US" sz="1200" b="1" dirty="0">
                        <a:latin typeface="微软雅黑" panose="020B0503020204020204" pitchFamily="34" charset="-122"/>
                        <a:ea typeface="微软雅黑" panose="020B0503020204020204" pitchFamily="34" charset="-122"/>
                        <a:cs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按照设计步骤汇总可作为热设计参考的应用笔记</a:t>
                      </a:r>
                      <a:endParaRPr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zh-CN" altLang="en-US" sz="1200" b="0" dirty="0">
                          <a:latin typeface="微软雅黑" panose="020B0503020204020204" pitchFamily="34" charset="-122"/>
                          <a:ea typeface="微软雅黑" panose="020B0503020204020204" pitchFamily="34" charset="-122"/>
                        </a:rPr>
                        <a:t>热设计</a:t>
                      </a:r>
                      <a:endParaRPr kumimoji="1" lang="ja-JP"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86467406"/>
                  </a:ext>
                </a:extLst>
              </a:tr>
              <a:tr h="17511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CN" altLang="en-US" sz="1200" b="1" dirty="0">
                          <a:latin typeface="微软雅黑" panose="020B0503020204020204" pitchFamily="34" charset="-122"/>
                          <a:ea typeface="微软雅黑" panose="020B0503020204020204" pitchFamily="34" charset="-122"/>
                          <a:cs typeface="メイリオ" panose="020B0604030504040204" pitchFamily="50" charset="-128"/>
                        </a:rPr>
                        <a:t>测量栅极源极电压时的注意事项</a:t>
                      </a:r>
                      <a:endParaRPr lang="en-US" altLang="ja-JP" sz="1200" b="1" dirty="0">
                        <a:latin typeface="微软雅黑" panose="020B0503020204020204" pitchFamily="34" charset="-122"/>
                        <a:ea typeface="微软雅黑" panose="020B0503020204020204" pitchFamily="34" charset="-122"/>
                        <a:cs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solidFill>
                      <a:schemeClr val="bg1">
                        <a:lumMod val="85000"/>
                        <a:alpha val="20000"/>
                      </a:schemeClr>
                    </a:solidFill>
                  </a:tcPr>
                </a:tc>
                <a:tc>
                  <a:txBody>
                    <a:bodyPr/>
                    <a:lstStyle/>
                    <a:p>
                      <a:pP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栅极源极间浪涌电压的正确测量方法。探头安装位置。注意事项等</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alpha val="20000"/>
                      </a:schemeClr>
                    </a:solidFill>
                  </a:tcPr>
                </a:tc>
                <a:tc>
                  <a:txBody>
                    <a:bodyPr/>
                    <a:lstStyle/>
                    <a:p>
                      <a:pPr algn="ctr"/>
                      <a:r>
                        <a:rPr kumimoji="1" lang="zh-CN" altLang="en-US" sz="1200" b="0" dirty="0">
                          <a:latin typeface="微软雅黑" panose="020B0503020204020204" pitchFamily="34" charset="-122"/>
                          <a:ea typeface="微软雅黑" panose="020B0503020204020204" pitchFamily="34" charset="-122"/>
                        </a:rPr>
                        <a:t>测试</a:t>
                      </a:r>
                      <a:endParaRPr kumimoji="1" lang="ja-JP"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solidFill>
                      <a:schemeClr val="bg1">
                        <a:lumMod val="85000"/>
                        <a:alpha val="20000"/>
                      </a:schemeClr>
                    </a:solidFill>
                  </a:tcPr>
                </a:tc>
                <a:extLst>
                  <a:ext uri="{0D108BD9-81ED-4DB2-BD59-A6C34878D82A}">
                    <a16:rowId xmlns:a16="http://schemas.microsoft.com/office/drawing/2014/main" val="492403696"/>
                  </a:ext>
                </a:extLst>
              </a:tr>
              <a:tr h="26617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CN" altLang="en-US" sz="1200" b="1" dirty="0">
                          <a:latin typeface="微软雅黑" panose="020B0503020204020204" pitchFamily="34" charset="-122"/>
                          <a:ea typeface="微软雅黑" panose="020B0503020204020204" pitchFamily="34" charset="-122"/>
                          <a:cs typeface="メイリオ" panose="020B0604030504040204" pitchFamily="50" charset="-128"/>
                        </a:rPr>
                        <a:t>功率测量中探针校正的重要性 倾斜校正篇</a:t>
                      </a:r>
                      <a:endParaRPr kumimoji="1" lang="en-US" altLang="ja-JP" sz="1200" b="0" kern="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zh-CN" altLang="en-US" sz="1200" b="0" kern="0" dirty="0">
                          <a:solidFill>
                            <a:schemeClr val="tx2"/>
                          </a:solidFill>
                          <a:latin typeface="微软雅黑" panose="020B0503020204020204" pitchFamily="34" charset="-122"/>
                          <a:ea typeface="微软雅黑" panose="020B0503020204020204" pitchFamily="34" charset="-122"/>
                          <a:cs typeface="+mn-cs"/>
                        </a:rPr>
                        <a:t>如果不对测量环境进行校正，就会得到错误的结果。对探针校正的重要性进行说明</a:t>
                      </a:r>
                      <a:endParaRPr kumimoji="1" lang="en-US" altLang="ja-JP" sz="1200" b="0" kern="0" dirty="0">
                        <a:solidFill>
                          <a:schemeClr val="tx2"/>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ctr"/>
                      <a:r>
                        <a:rPr kumimoji="1" lang="zh-CN" altLang="en-US" sz="1200" b="0" dirty="0">
                          <a:latin typeface="微软雅黑" panose="020B0503020204020204" pitchFamily="34" charset="-122"/>
                          <a:ea typeface="微软雅黑" panose="020B0503020204020204" pitchFamily="34" charset="-122"/>
                        </a:rPr>
                        <a:t>测试</a:t>
                      </a:r>
                      <a:endParaRPr kumimoji="1" lang="ja-JP"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94267355"/>
                  </a:ext>
                </a:extLst>
              </a:tr>
            </a:tbl>
          </a:graphicData>
        </a:graphic>
      </p:graphicFrame>
      <p:sp>
        <p:nvSpPr>
          <p:cNvPr id="78" name="テキスト ボックス 77">
            <a:extLst>
              <a:ext uri="{FF2B5EF4-FFF2-40B4-BE49-F238E27FC236}">
                <a16:creationId xmlns:a16="http://schemas.microsoft.com/office/drawing/2014/main" id="{6C892FDC-8EDA-4FED-97DD-2E9D99C4BBBE}"/>
              </a:ext>
            </a:extLst>
          </p:cNvPr>
          <p:cNvSpPr txBox="1"/>
          <p:nvPr/>
        </p:nvSpPr>
        <p:spPr>
          <a:xfrm>
            <a:off x="4064149" y="6456020"/>
            <a:ext cx="6022111" cy="307777"/>
          </a:xfrm>
          <a:prstGeom prst="rect">
            <a:avLst/>
          </a:prstGeom>
          <a:noFill/>
        </p:spPr>
        <p:txBody>
          <a:bodyPr wrap="square">
            <a:spAutoFit/>
          </a:bodyPr>
          <a:lstStyle/>
          <a:p>
            <a:r>
              <a:rPr lang="en-US" altLang="ja-JP" sz="1400" dirty="0">
                <a:latin typeface="微软雅黑" panose="020B0503020204020204" pitchFamily="34" charset="-122"/>
                <a:ea typeface="微软雅黑" panose="020B0503020204020204" pitchFamily="34" charset="-122"/>
                <a:hlinkClick r:id="rId5"/>
              </a:rPr>
              <a:t>SiC MOSFET – </a:t>
            </a:r>
            <a:r>
              <a:rPr lang="zh-CN" altLang="en-US" sz="1400" dirty="0">
                <a:latin typeface="微软雅黑" panose="020B0503020204020204" pitchFamily="34" charset="-122"/>
                <a:ea typeface="微软雅黑" panose="020B0503020204020204" pitchFamily="34" charset="-122"/>
                <a:hlinkClick r:id="rId5"/>
              </a:rPr>
              <a:t>产品检索结果</a:t>
            </a:r>
            <a:r>
              <a:rPr lang="en-US" altLang="ja-JP" sz="1400" dirty="0">
                <a:latin typeface="微软雅黑" panose="020B0503020204020204" pitchFamily="34" charset="-122"/>
                <a:ea typeface="微软雅黑" panose="020B0503020204020204" pitchFamily="34" charset="-122"/>
                <a:hlinkClick r:id="rId5"/>
              </a:rPr>
              <a:t>| </a:t>
            </a:r>
            <a:r>
              <a:rPr lang="zh-CN" altLang="en-US" sz="1400" dirty="0">
                <a:latin typeface="微软雅黑" panose="020B0503020204020204" pitchFamily="34" charset="-122"/>
                <a:ea typeface="微软雅黑" panose="020B0503020204020204" pitchFamily="34" charset="-122"/>
                <a:hlinkClick r:id="rId5"/>
              </a:rPr>
              <a:t>罗姆半导体集团</a:t>
            </a:r>
            <a:r>
              <a:rPr lang="en-US" altLang="ja-JP" sz="1400" dirty="0">
                <a:latin typeface="微软雅黑" panose="020B0503020204020204" pitchFamily="34" charset="-122"/>
                <a:ea typeface="微软雅黑" panose="020B0503020204020204" pitchFamily="34" charset="-122"/>
                <a:hlinkClick r:id="rId5"/>
              </a:rPr>
              <a:t>- ROHM Semiconductor</a:t>
            </a:r>
            <a:endParaRPr lang="ja-JP" altLang="en-US" sz="1400" dirty="0">
              <a:latin typeface="微软雅黑" panose="020B0503020204020204" pitchFamily="34" charset="-122"/>
              <a:ea typeface="微软雅黑" panose="020B0503020204020204" pitchFamily="34" charset="-122"/>
            </a:endParaRPr>
          </a:p>
        </p:txBody>
      </p:sp>
      <p:sp>
        <p:nvSpPr>
          <p:cNvPr id="79" name="テキスト ボックス 78">
            <a:extLst>
              <a:ext uri="{FF2B5EF4-FFF2-40B4-BE49-F238E27FC236}">
                <a16:creationId xmlns:a16="http://schemas.microsoft.com/office/drawing/2014/main" id="{5A149FF5-3164-4617-B67B-D5B343D66CE3}"/>
              </a:ext>
            </a:extLst>
          </p:cNvPr>
          <p:cNvSpPr txBox="1"/>
          <p:nvPr/>
        </p:nvSpPr>
        <p:spPr>
          <a:xfrm>
            <a:off x="1428163" y="6425242"/>
            <a:ext cx="2466975" cy="369332"/>
          </a:xfrm>
          <a:prstGeom prst="rect">
            <a:avLst/>
          </a:prstGeom>
          <a:noFill/>
        </p:spPr>
        <p:txBody>
          <a:bodyPr wrap="square" rtlCol="0">
            <a:spAutoFit/>
          </a:bodyPr>
          <a:lstStyle/>
          <a:p>
            <a:pPr algn="r">
              <a:spcBef>
                <a:spcPts val="400"/>
              </a:spcBef>
            </a:pPr>
            <a:r>
              <a:rPr lang="zh-CN" altLang="en-US"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从这里下载</a:t>
            </a: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0" name="二等辺三角形 79">
            <a:extLst>
              <a:ext uri="{FF2B5EF4-FFF2-40B4-BE49-F238E27FC236}">
                <a16:creationId xmlns:a16="http://schemas.microsoft.com/office/drawing/2014/main" id="{AD7C6F6E-116D-41DB-A956-BB9547740806}"/>
              </a:ext>
            </a:extLst>
          </p:cNvPr>
          <p:cNvSpPr/>
          <p:nvPr/>
        </p:nvSpPr>
        <p:spPr>
          <a:xfrm rot="5400000">
            <a:off x="3871877" y="6522226"/>
            <a:ext cx="288000" cy="180000"/>
          </a:xfrm>
          <a:prstGeom prst="triangl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4" name="テキスト ボックス 33">
            <a:extLst>
              <a:ext uri="{FF2B5EF4-FFF2-40B4-BE49-F238E27FC236}">
                <a16:creationId xmlns:a16="http://schemas.microsoft.com/office/drawing/2014/main" id="{FE6B50DC-FA2E-4C76-809F-689217B3951D}"/>
              </a:ext>
            </a:extLst>
          </p:cNvPr>
          <p:cNvSpPr txBox="1"/>
          <p:nvPr/>
        </p:nvSpPr>
        <p:spPr>
          <a:xfrm>
            <a:off x="3765343" y="2878279"/>
            <a:ext cx="380480" cy="221018"/>
          </a:xfrm>
          <a:prstGeom prst="rect">
            <a:avLst/>
          </a:prstGeom>
          <a:solidFill>
            <a:schemeClr val="bg1">
              <a:lumMod val="85000"/>
            </a:schemeClr>
          </a:solidFill>
        </p:spPr>
        <p:txBody>
          <a:bodyPr wrap="none" lIns="36000" tIns="18000" rIns="36000" bIns="18000" rtlCol="0">
            <a:spAutoFit/>
          </a:bodyPr>
          <a:lstStyle/>
          <a:p>
            <a:pPr>
              <a:spcBef>
                <a:spcPts val="400"/>
              </a:spcBef>
            </a:pPr>
            <a:r>
              <a:rPr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常规</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1" name="テキスト ボックス 80">
            <a:extLst>
              <a:ext uri="{FF2B5EF4-FFF2-40B4-BE49-F238E27FC236}">
                <a16:creationId xmlns:a16="http://schemas.microsoft.com/office/drawing/2014/main" id="{0C403EC5-57E0-4912-88F7-04AF2510E10A}"/>
              </a:ext>
            </a:extLst>
          </p:cNvPr>
          <p:cNvSpPr txBox="1"/>
          <p:nvPr/>
        </p:nvSpPr>
        <p:spPr>
          <a:xfrm>
            <a:off x="913031" y="2268371"/>
            <a:ext cx="483072" cy="221018"/>
          </a:xfrm>
          <a:prstGeom prst="rect">
            <a:avLst/>
          </a:prstGeom>
          <a:noFill/>
        </p:spPr>
        <p:txBody>
          <a:bodyPr wrap="none" lIns="36000" tIns="18000" rIns="36000" bIns="18000" rtlCol="0">
            <a:spAutoFit/>
          </a:bodyPr>
          <a:lstStyle/>
          <a:p>
            <a:pPr>
              <a:spcBef>
                <a:spcPts val="400"/>
              </a:spcBef>
            </a:pP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概要</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2" name="テキスト ボックス 81">
            <a:extLst>
              <a:ext uri="{FF2B5EF4-FFF2-40B4-BE49-F238E27FC236}">
                <a16:creationId xmlns:a16="http://schemas.microsoft.com/office/drawing/2014/main" id="{0E1D1F8D-A199-4343-8E84-67EC29309F9A}"/>
              </a:ext>
            </a:extLst>
          </p:cNvPr>
          <p:cNvSpPr txBox="1"/>
          <p:nvPr/>
        </p:nvSpPr>
        <p:spPr>
          <a:xfrm>
            <a:off x="4320982" y="2111913"/>
            <a:ext cx="483072" cy="221018"/>
          </a:xfrm>
          <a:prstGeom prst="rect">
            <a:avLst/>
          </a:prstGeom>
          <a:noFill/>
        </p:spPr>
        <p:txBody>
          <a:bodyPr wrap="none" lIns="36000" tIns="18000" rIns="36000" bIns="18000" rtlCol="0">
            <a:spAutoFit/>
          </a:bodyPr>
          <a:lstStyle/>
          <a:p>
            <a:pPr>
              <a:spcBef>
                <a:spcPts val="400"/>
              </a:spcBef>
            </a:pP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概要</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3" name="テキスト ボックス 82">
            <a:extLst>
              <a:ext uri="{FF2B5EF4-FFF2-40B4-BE49-F238E27FC236}">
                <a16:creationId xmlns:a16="http://schemas.microsoft.com/office/drawing/2014/main" id="{85ABFF39-69B9-4C0E-810A-9480A15E53F4}"/>
              </a:ext>
            </a:extLst>
          </p:cNvPr>
          <p:cNvSpPr txBox="1"/>
          <p:nvPr/>
        </p:nvSpPr>
        <p:spPr>
          <a:xfrm>
            <a:off x="7189868" y="2862430"/>
            <a:ext cx="380480" cy="221018"/>
          </a:xfrm>
          <a:prstGeom prst="rect">
            <a:avLst/>
          </a:prstGeom>
          <a:solidFill>
            <a:schemeClr val="bg1">
              <a:lumMod val="85000"/>
            </a:schemeClr>
          </a:solidFill>
        </p:spPr>
        <p:txBody>
          <a:bodyPr wrap="none" lIns="36000" tIns="18000" rIns="36000" bIns="18000" rtlCol="0">
            <a:spAutoFit/>
          </a:bodyPr>
          <a:lstStyle/>
          <a:p>
            <a:pPr>
              <a:spcBef>
                <a:spcPts val="400"/>
              </a:spcBef>
            </a:pPr>
            <a:r>
              <a:rPr kumimoji="1" lang="zh-CN"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设计</a:t>
            </a:r>
            <a:endParaRPr kumimoji="1"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4" name="テキスト ボックス 83">
            <a:extLst>
              <a:ext uri="{FF2B5EF4-FFF2-40B4-BE49-F238E27FC236}">
                <a16:creationId xmlns:a16="http://schemas.microsoft.com/office/drawing/2014/main" id="{A606D3B1-8E60-4725-9757-DF3FA2A0C79E}"/>
              </a:ext>
            </a:extLst>
          </p:cNvPr>
          <p:cNvSpPr txBox="1"/>
          <p:nvPr/>
        </p:nvSpPr>
        <p:spPr>
          <a:xfrm>
            <a:off x="10650249" y="2849322"/>
            <a:ext cx="380480" cy="221018"/>
          </a:xfrm>
          <a:prstGeom prst="rect">
            <a:avLst/>
          </a:prstGeom>
          <a:solidFill>
            <a:schemeClr val="bg1">
              <a:lumMod val="85000"/>
            </a:schemeClr>
          </a:solidFill>
        </p:spPr>
        <p:txBody>
          <a:bodyPr wrap="none" lIns="36000" tIns="18000" rIns="36000" bIns="18000" rtlCol="0">
            <a:spAutoFit/>
          </a:bodyPr>
          <a:lstStyle/>
          <a:p>
            <a:pPr>
              <a:spcBef>
                <a:spcPts val="400"/>
              </a:spcBef>
            </a:pPr>
            <a:r>
              <a:rPr lang="zh-CN"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设计</a:t>
            </a:r>
            <a:endParaRPr lang="ja-JP" altLang="en-US" sz="1200"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5" name="テキスト ボックス 84">
            <a:extLst>
              <a:ext uri="{FF2B5EF4-FFF2-40B4-BE49-F238E27FC236}">
                <a16:creationId xmlns:a16="http://schemas.microsoft.com/office/drawing/2014/main" id="{755E1949-EB7E-483C-A565-32D59BB5D7CF}"/>
              </a:ext>
            </a:extLst>
          </p:cNvPr>
          <p:cNvSpPr txBox="1"/>
          <p:nvPr/>
        </p:nvSpPr>
        <p:spPr>
          <a:xfrm>
            <a:off x="7816261" y="2080027"/>
            <a:ext cx="483072" cy="221018"/>
          </a:xfrm>
          <a:prstGeom prst="rect">
            <a:avLst/>
          </a:prstGeom>
          <a:noFill/>
        </p:spPr>
        <p:txBody>
          <a:bodyPr wrap="none" lIns="36000" tIns="18000" rIns="36000" bIns="18000" rtlCol="0">
            <a:spAutoFit/>
          </a:bodyPr>
          <a:lstStyle/>
          <a:p>
            <a:pPr>
              <a:spcBef>
                <a:spcPts val="400"/>
              </a:spcBef>
            </a:pP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概要</a:t>
            </a:r>
            <a:r>
              <a:rPr kumimoji="1"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6" name="テキスト ボックス 85">
            <a:extLst>
              <a:ext uri="{FF2B5EF4-FFF2-40B4-BE49-F238E27FC236}">
                <a16:creationId xmlns:a16="http://schemas.microsoft.com/office/drawing/2014/main" id="{8A24B809-FD26-4A4B-886B-D6185BEDAC65}"/>
              </a:ext>
            </a:extLst>
          </p:cNvPr>
          <p:cNvSpPr txBox="1"/>
          <p:nvPr/>
        </p:nvSpPr>
        <p:spPr>
          <a:xfrm>
            <a:off x="802650" y="3182217"/>
            <a:ext cx="6283950" cy="369332"/>
          </a:xfrm>
          <a:prstGeom prst="rect">
            <a:avLst/>
          </a:prstGeom>
          <a:noFill/>
        </p:spPr>
        <p:txBody>
          <a:bodyPr wrap="square" rtlCol="0">
            <a:spAutoFit/>
          </a:bodyPr>
          <a:lstStyle/>
          <a:p>
            <a:pPr>
              <a:spcBef>
                <a:spcPts val="400"/>
              </a:spcBef>
            </a:pPr>
            <a:r>
              <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请浏览众多的的应用笔记</a:t>
            </a:r>
            <a:r>
              <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3217260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7" name="タイトル 1">
            <a:extLst>
              <a:ext uri="{FF2B5EF4-FFF2-40B4-BE49-F238E27FC236}">
                <a16:creationId xmlns:a16="http://schemas.microsoft.com/office/drawing/2014/main" id="{712ADD09-24E2-488B-A863-833E28355A68}"/>
              </a:ext>
            </a:extLst>
          </p:cNvPr>
          <p:cNvSpPr>
            <a:spLocks noGrp="1"/>
          </p:cNvSpPr>
          <p:nvPr>
            <p:ph type="title"/>
          </p:nvPr>
        </p:nvSpPr>
        <p:spPr/>
        <p:txBody>
          <a:bodyPr/>
          <a:lstStyle/>
          <a:p>
            <a:pPr>
              <a:spcBef>
                <a:spcPts val="400"/>
              </a:spcBef>
              <a:defRPr/>
            </a:pPr>
            <a:r>
              <a:rPr lang="zh-CN" altLang="en-US" dirty="0">
                <a:latin typeface="微软雅黑" panose="020B0503020204020204" pitchFamily="34" charset="-122"/>
                <a:ea typeface="微软雅黑" panose="020B0503020204020204" pitchFamily="34" charset="-122"/>
              </a:rPr>
              <a:t>栅极驱动器</a:t>
            </a:r>
            <a:r>
              <a:rPr lang="en-US" altLang="zh-CN" dirty="0">
                <a:latin typeface="微软雅黑" panose="020B0503020204020204" pitchFamily="34" charset="-122"/>
                <a:ea typeface="微软雅黑" panose="020B0503020204020204" pitchFamily="34" charset="-122"/>
              </a:rPr>
              <a:t>IC</a:t>
            </a:r>
            <a:r>
              <a:rPr lang="zh-CN" altLang="en-US" dirty="0">
                <a:latin typeface="微软雅黑" panose="020B0503020204020204" pitchFamily="34" charset="-122"/>
                <a:ea typeface="微软雅黑" panose="020B0503020204020204" pitchFamily="34" charset="-122"/>
              </a:rPr>
              <a:t>用评估板、仿真模型</a:t>
            </a:r>
            <a:endParaRPr lang="en-US" altLang="ja-JP" dirty="0">
              <a:latin typeface="微软雅黑" panose="020B0503020204020204" pitchFamily="34" charset="-122"/>
              <a:ea typeface="微软雅黑" panose="020B0503020204020204" pitchFamily="34" charset="-122"/>
            </a:endParaRPr>
          </a:p>
        </p:txBody>
      </p:sp>
      <p:sp>
        <p:nvSpPr>
          <p:cNvPr id="58386" name="正方形/長方形 4">
            <a:extLst>
              <a:ext uri="{FF2B5EF4-FFF2-40B4-BE49-F238E27FC236}">
                <a16:creationId xmlns:a16="http://schemas.microsoft.com/office/drawing/2014/main" id="{8440C475-D33B-4100-BC3C-BDCF0B26C607}"/>
              </a:ext>
            </a:extLst>
          </p:cNvPr>
          <p:cNvSpPr>
            <a:spLocks noChangeArrowheads="1"/>
          </p:cNvSpPr>
          <p:nvPr/>
        </p:nvSpPr>
        <p:spPr bwMode="auto">
          <a:xfrm>
            <a:off x="1295467" y="2010907"/>
            <a:ext cx="99851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defRPr kumimoji="1">
                <a:solidFill>
                  <a:schemeClr val="tx2"/>
                </a:solidFill>
                <a:latin typeface="Calibri" panose="020F0502020204030204" pitchFamily="34" charset="0"/>
                <a:ea typeface="Meiryo UI" panose="020B0604030504040204" pitchFamily="50" charset="-128"/>
                <a:cs typeface="Meiryo UI" panose="020B0604030504040204" pitchFamily="50" charset="-128"/>
              </a:defRPr>
            </a:lvl1pPr>
            <a:lvl2pPr marL="742950" indent="-285750">
              <a:spcBef>
                <a:spcPct val="20000"/>
              </a:spcBef>
              <a:buChar char="–"/>
              <a:defRPr kumimoji="1" sz="140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defRPr>
            </a:lvl2pPr>
            <a:lvl3pPr marL="1143000" indent="-228600">
              <a:spcBef>
                <a:spcPct val="20000"/>
              </a:spcBef>
              <a:buChar char="•"/>
              <a:defRPr kumimoji="1" sz="100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defRPr>
            </a:lvl3pPr>
            <a:lvl4pPr marL="1600200" indent="-228600">
              <a:spcBef>
                <a:spcPct val="20000"/>
              </a:spcBef>
              <a:buChar char="–"/>
              <a:defRPr kumimoji="1" sz="80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defRPr>
            </a:lvl4pPr>
            <a:lvl5pPr marL="2057400" indent="-228600">
              <a:spcBef>
                <a:spcPct val="20000"/>
              </a:spcBef>
              <a:buChar char="»"/>
              <a:defRPr kumimoji="1" sz="60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defRPr>
            </a:lvl5pPr>
            <a:lvl6pPr marL="2514600" indent="-228600" eaLnBrk="0" fontAlgn="base" hangingPunct="0">
              <a:spcBef>
                <a:spcPct val="20000"/>
              </a:spcBef>
              <a:spcAft>
                <a:spcPct val="0"/>
              </a:spcAft>
              <a:buChar char="»"/>
              <a:defRPr kumimoji="1" sz="60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defRPr>
            </a:lvl6pPr>
            <a:lvl7pPr marL="2971800" indent="-228600" eaLnBrk="0" fontAlgn="base" hangingPunct="0">
              <a:spcBef>
                <a:spcPct val="20000"/>
              </a:spcBef>
              <a:spcAft>
                <a:spcPct val="0"/>
              </a:spcAft>
              <a:buChar char="»"/>
              <a:defRPr kumimoji="1" sz="60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defRPr>
            </a:lvl7pPr>
            <a:lvl8pPr marL="3429000" indent="-228600" eaLnBrk="0" fontAlgn="base" hangingPunct="0">
              <a:spcBef>
                <a:spcPct val="20000"/>
              </a:spcBef>
              <a:spcAft>
                <a:spcPct val="0"/>
              </a:spcAft>
              <a:buChar char="»"/>
              <a:defRPr kumimoji="1" sz="60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defRPr>
            </a:lvl8pPr>
            <a:lvl9pPr marL="3886200" indent="-228600" eaLnBrk="0" fontAlgn="base" hangingPunct="0">
              <a:spcBef>
                <a:spcPct val="20000"/>
              </a:spcBef>
              <a:spcAft>
                <a:spcPct val="0"/>
              </a:spcAft>
              <a:buChar char="»"/>
              <a:defRPr kumimoji="1" sz="60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defRPr>
            </a:lvl9pPr>
          </a:lstStyle>
          <a:p>
            <a:pPr>
              <a:spcBef>
                <a:spcPct val="0"/>
              </a:spcBef>
              <a:defRPr/>
            </a:pPr>
            <a:r>
              <a:rPr lang="zh-CN" altLang="en-US" sz="1600" dirty="0">
                <a:solidFill>
                  <a:schemeClr val="tx1"/>
                </a:solidFill>
                <a:latin typeface="微软雅黑" panose="020B0503020204020204" pitchFamily="34" charset="-122"/>
                <a:ea typeface="微软雅黑" panose="020B0503020204020204" pitchFamily="34" charset="-122"/>
              </a:rPr>
              <a:t>为了能与客户的电路板电源设备容易连接并得到评估，将基板小型化，并提供仿真模型</a:t>
            </a:r>
            <a:endParaRPr lang="ja-JP" altLang="en-US" sz="1600" dirty="0">
              <a:solidFill>
                <a:schemeClr val="tx1"/>
              </a:solidFill>
              <a:latin typeface="微软雅黑" panose="020B0503020204020204" pitchFamily="34" charset="-122"/>
              <a:ea typeface="微软雅黑" panose="020B0503020204020204" pitchFamily="34" charset="-122"/>
            </a:endParaRPr>
          </a:p>
        </p:txBody>
      </p:sp>
      <p:pic>
        <p:nvPicPr>
          <p:cNvPr id="83975" name="図 63" descr="C:\Users\Takeshi\AppData\Local\Microsoft\Windows\INetCache\Content.Word\No.4_Top.jpg">
            <a:extLst>
              <a:ext uri="{FF2B5EF4-FFF2-40B4-BE49-F238E27FC236}">
                <a16:creationId xmlns:a16="http://schemas.microsoft.com/office/drawing/2014/main" id="{BD69AD30-2EF2-4488-B810-B1B18577E17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27540" y="3836857"/>
            <a:ext cx="1119187"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テキスト ボックス 37">
            <a:extLst>
              <a:ext uri="{FF2B5EF4-FFF2-40B4-BE49-F238E27FC236}">
                <a16:creationId xmlns:a16="http://schemas.microsoft.com/office/drawing/2014/main" id="{4A757BF5-9E80-4B4B-80C4-44D3AC975C6A}"/>
              </a:ext>
            </a:extLst>
          </p:cNvPr>
          <p:cNvSpPr txBox="1"/>
          <p:nvPr/>
        </p:nvSpPr>
        <p:spPr>
          <a:xfrm>
            <a:off x="2603500" y="3494320"/>
            <a:ext cx="1620957" cy="307777"/>
          </a:xfrm>
          <a:prstGeom prst="rect">
            <a:avLst/>
          </a:prstGeom>
          <a:noFill/>
        </p:spPr>
        <p:txBody>
          <a:bodyPr wrap="none">
            <a:spAutoFit/>
          </a:bodyPr>
          <a:lstStyle/>
          <a:p>
            <a:pPr>
              <a:spcBef>
                <a:spcPts val="400"/>
              </a:spcBef>
              <a:defRPr/>
            </a:pPr>
            <a:r>
              <a:rPr lang="zh-CN" altLang="en-US" sz="1400" u="sng" dirty="0">
                <a:solidFill>
                  <a:schemeClr val="tx2"/>
                </a:solidFill>
                <a:latin typeface="微软雅黑" panose="020B0503020204020204" pitchFamily="34" charset="-122"/>
                <a:ea typeface="微软雅黑" panose="020B0503020204020204" pitchFamily="34" charset="-122"/>
                <a:cs typeface="Calibri" panose="020F0502020204030204" pitchFamily="34" charset="0"/>
              </a:rPr>
              <a:t>两通道栅极驱动板</a:t>
            </a:r>
            <a:endParaRPr lang="en-IE" sz="1400" u="sng" dirty="0">
              <a:solidFill>
                <a:schemeClr val="tx2"/>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39" name="角丸四角形 38">
            <a:extLst>
              <a:ext uri="{FF2B5EF4-FFF2-40B4-BE49-F238E27FC236}">
                <a16:creationId xmlns:a16="http://schemas.microsoft.com/office/drawing/2014/main" id="{D56D1936-8647-4A9D-A18F-1AC4E829DC0A}"/>
              </a:ext>
            </a:extLst>
          </p:cNvPr>
          <p:cNvSpPr/>
          <p:nvPr/>
        </p:nvSpPr>
        <p:spPr>
          <a:xfrm>
            <a:off x="3260727" y="4343269"/>
            <a:ext cx="792163" cy="215900"/>
          </a:xfrm>
          <a:prstGeom prst="roundRect">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spcBef>
                <a:spcPts val="400"/>
              </a:spcBef>
              <a:defRPr/>
            </a:pPr>
            <a:r>
              <a:rPr lang="en-US" sz="1200" dirty="0">
                <a:solidFill>
                  <a:schemeClr val="tx2"/>
                </a:solidFill>
                <a:latin typeface="微软雅黑" panose="020B0503020204020204" pitchFamily="34" charset="-122"/>
                <a:ea typeface="微软雅黑" panose="020B0503020204020204" pitchFamily="34" charset="-122"/>
                <a:cs typeface="Calibri" panose="020F0502020204030204" pitchFamily="34" charset="0"/>
              </a:rPr>
              <a:t>Controller</a:t>
            </a:r>
            <a:endParaRPr lang="en-IE" sz="1200" dirty="0">
              <a:solidFill>
                <a:schemeClr val="tx2"/>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40" name="右矢印 39">
            <a:extLst>
              <a:ext uri="{FF2B5EF4-FFF2-40B4-BE49-F238E27FC236}">
                <a16:creationId xmlns:a16="http://schemas.microsoft.com/office/drawing/2014/main" id="{644AEFE5-1E0E-4093-9CFD-5AC6AE9E117E}"/>
              </a:ext>
            </a:extLst>
          </p:cNvPr>
          <p:cNvSpPr/>
          <p:nvPr/>
        </p:nvSpPr>
        <p:spPr>
          <a:xfrm>
            <a:off x="4097338" y="4360732"/>
            <a:ext cx="296863" cy="138113"/>
          </a:xfrm>
          <a:prstGeom prst="rightArrow">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Bef>
                <a:spcPts val="400"/>
              </a:spcBef>
              <a:defRPr/>
            </a:pPr>
            <a:endParaRPr lang="en-IE" dirty="0">
              <a:solidFill>
                <a:schemeClr val="tx2"/>
              </a:solidFill>
              <a:latin typeface="微软雅黑" panose="020B0503020204020204" pitchFamily="34" charset="-122"/>
              <a:ea typeface="微软雅黑" panose="020B0503020204020204" pitchFamily="34" charset="-122"/>
              <a:cs typeface="Calibri" panose="020F0502020204030204" pitchFamily="34" charset="0"/>
            </a:endParaRPr>
          </a:p>
        </p:txBody>
      </p:sp>
      <p:pic>
        <p:nvPicPr>
          <p:cNvPr id="83979" name="図 74">
            <a:extLst>
              <a:ext uri="{FF2B5EF4-FFF2-40B4-BE49-F238E27FC236}">
                <a16:creationId xmlns:a16="http://schemas.microsoft.com/office/drawing/2014/main" id="{B0BB7A40-FFFB-4944-843B-85D837804B2D}"/>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472114" y="3813043"/>
            <a:ext cx="4556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0" name="図 75">
            <a:extLst>
              <a:ext uri="{FF2B5EF4-FFF2-40B4-BE49-F238E27FC236}">
                <a16:creationId xmlns:a16="http://schemas.microsoft.com/office/drawing/2014/main" id="{6E788764-E71A-4E06-9B15-0175561D7E6C}"/>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478463" y="4352792"/>
            <a:ext cx="4556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直線コネクタ 42">
            <a:extLst>
              <a:ext uri="{FF2B5EF4-FFF2-40B4-BE49-F238E27FC236}">
                <a16:creationId xmlns:a16="http://schemas.microsoft.com/office/drawing/2014/main" id="{66080FBA-C526-4437-A7E6-17CB31ACE3EA}"/>
              </a:ext>
            </a:extLst>
          </p:cNvPr>
          <p:cNvCxnSpPr/>
          <p:nvPr/>
        </p:nvCxnSpPr>
        <p:spPr>
          <a:xfrm>
            <a:off x="5795963" y="4276593"/>
            <a:ext cx="0" cy="936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3982" name="図 77">
            <a:extLst>
              <a:ext uri="{FF2B5EF4-FFF2-40B4-BE49-F238E27FC236}">
                <a16:creationId xmlns:a16="http://schemas.microsoft.com/office/drawing/2014/main" id="{3C1CCF88-AEA5-4B86-A5EC-0C69713423A0}"/>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735637" y="4879845"/>
            <a:ext cx="120651"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直線コネクタ 44">
            <a:extLst>
              <a:ext uri="{FF2B5EF4-FFF2-40B4-BE49-F238E27FC236}">
                <a16:creationId xmlns:a16="http://schemas.microsoft.com/office/drawing/2014/main" id="{003D9C2D-5142-45A1-B98A-6AC63F66394F}"/>
              </a:ext>
            </a:extLst>
          </p:cNvPr>
          <p:cNvCxnSpPr/>
          <p:nvPr/>
        </p:nvCxnSpPr>
        <p:spPr>
          <a:xfrm>
            <a:off x="5672141" y="3828917"/>
            <a:ext cx="2111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E3324263-52AA-4A41-BC12-3A29358C0747}"/>
              </a:ext>
            </a:extLst>
          </p:cNvPr>
          <p:cNvCxnSpPr/>
          <p:nvPr/>
        </p:nvCxnSpPr>
        <p:spPr>
          <a:xfrm>
            <a:off x="5735639" y="4917943"/>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95F5AC92-694B-41E4-AFBA-52047E768B2A}"/>
              </a:ext>
            </a:extLst>
          </p:cNvPr>
          <p:cNvCxnSpPr/>
          <p:nvPr/>
        </p:nvCxnSpPr>
        <p:spPr>
          <a:xfrm>
            <a:off x="5792790" y="4833807"/>
            <a:ext cx="3175" cy="11112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3986" name="Picture 1" descr="No">
            <a:extLst>
              <a:ext uri="{FF2B5EF4-FFF2-40B4-BE49-F238E27FC236}">
                <a16:creationId xmlns:a16="http://schemas.microsoft.com/office/drawing/2014/main" id="{F2D2AD0B-48E3-4D30-B0E2-B92CE4E7676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06901" y="2858294"/>
            <a:ext cx="1155700" cy="56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角丸四角形 55">
            <a:extLst>
              <a:ext uri="{FF2B5EF4-FFF2-40B4-BE49-F238E27FC236}">
                <a16:creationId xmlns:a16="http://schemas.microsoft.com/office/drawing/2014/main" id="{13972732-032B-4976-AAF6-E4BEF78D52BB}"/>
              </a:ext>
            </a:extLst>
          </p:cNvPr>
          <p:cNvSpPr/>
          <p:nvPr/>
        </p:nvSpPr>
        <p:spPr>
          <a:xfrm>
            <a:off x="3359152" y="3071019"/>
            <a:ext cx="792163" cy="215900"/>
          </a:xfrm>
          <a:prstGeom prst="roundRect">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spcBef>
                <a:spcPts val="400"/>
              </a:spcBef>
              <a:defRPr/>
            </a:pPr>
            <a:r>
              <a:rPr lang="en-US" sz="1200" dirty="0">
                <a:solidFill>
                  <a:schemeClr val="tx2"/>
                </a:solidFill>
                <a:latin typeface="微软雅黑" panose="020B0503020204020204" pitchFamily="34" charset="-122"/>
                <a:ea typeface="微软雅黑" panose="020B0503020204020204" pitchFamily="34" charset="-122"/>
                <a:cs typeface="Calibri" panose="020F0502020204030204" pitchFamily="34" charset="0"/>
              </a:rPr>
              <a:t>Controller</a:t>
            </a:r>
            <a:endParaRPr lang="en-IE" sz="1200" dirty="0">
              <a:solidFill>
                <a:schemeClr val="tx2"/>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57" name="右矢印 56">
            <a:extLst>
              <a:ext uri="{FF2B5EF4-FFF2-40B4-BE49-F238E27FC236}">
                <a16:creationId xmlns:a16="http://schemas.microsoft.com/office/drawing/2014/main" id="{114EBDD4-C892-476D-9BD5-3B37DF120D31}"/>
              </a:ext>
            </a:extLst>
          </p:cNvPr>
          <p:cNvSpPr/>
          <p:nvPr/>
        </p:nvSpPr>
        <p:spPr>
          <a:xfrm>
            <a:off x="4170363" y="3067846"/>
            <a:ext cx="214312" cy="161925"/>
          </a:xfrm>
          <a:prstGeom prst="rightArrow">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Bef>
                <a:spcPts val="400"/>
              </a:spcBef>
              <a:defRPr/>
            </a:pPr>
            <a:endParaRPr lang="en-IE" dirty="0">
              <a:solidFill>
                <a:schemeClr val="tx2"/>
              </a:solidFill>
              <a:latin typeface="微软雅黑" panose="020B0503020204020204" pitchFamily="34" charset="-122"/>
              <a:ea typeface="微软雅黑" panose="020B0503020204020204" pitchFamily="34" charset="-122"/>
              <a:cs typeface="Calibri" panose="020F0502020204030204" pitchFamily="34" charset="0"/>
            </a:endParaRPr>
          </a:p>
        </p:txBody>
      </p:sp>
      <p:pic>
        <p:nvPicPr>
          <p:cNvPr id="83989" name="図 1041">
            <a:extLst>
              <a:ext uri="{FF2B5EF4-FFF2-40B4-BE49-F238E27FC236}">
                <a16:creationId xmlns:a16="http://schemas.microsoft.com/office/drawing/2014/main" id="{AC74E22A-2557-4C1A-B12F-C8FC892773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9101" y="2740819"/>
            <a:ext cx="5746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0" name="直線コネクタ 59">
            <a:extLst>
              <a:ext uri="{FF2B5EF4-FFF2-40B4-BE49-F238E27FC236}">
                <a16:creationId xmlns:a16="http://schemas.microsoft.com/office/drawing/2014/main" id="{9D0E7071-C4ED-4F91-B09D-70C22B98A8AA}"/>
              </a:ext>
            </a:extLst>
          </p:cNvPr>
          <p:cNvCxnSpPr/>
          <p:nvPr/>
        </p:nvCxnSpPr>
        <p:spPr>
          <a:xfrm>
            <a:off x="5795964" y="2493169"/>
            <a:ext cx="2127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3991" name="図 1047">
            <a:extLst>
              <a:ext uri="{FF2B5EF4-FFF2-40B4-BE49-F238E27FC236}">
                <a16:creationId xmlns:a16="http://schemas.microsoft.com/office/drawing/2014/main" id="{91AB4A17-ABD4-4B79-A010-2934779230A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826126" y="3334544"/>
            <a:ext cx="158751"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正方形/長方形 62">
            <a:extLst>
              <a:ext uri="{FF2B5EF4-FFF2-40B4-BE49-F238E27FC236}">
                <a16:creationId xmlns:a16="http://schemas.microsoft.com/office/drawing/2014/main" id="{AA15F48C-E85C-409F-9D8C-FD662ADED4DC}"/>
              </a:ext>
            </a:extLst>
          </p:cNvPr>
          <p:cNvSpPr/>
          <p:nvPr/>
        </p:nvSpPr>
        <p:spPr>
          <a:xfrm>
            <a:off x="5870575" y="2658272"/>
            <a:ext cx="63500" cy="109537"/>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Bef>
                <a:spcPts val="400"/>
              </a:spcBef>
              <a:defRPr/>
            </a:pPr>
            <a:endParaRPr lang="en-IE" dirty="0">
              <a:solidFill>
                <a:schemeClr val="tx2"/>
              </a:solidFill>
              <a:latin typeface="微软雅黑" panose="020B0503020204020204" pitchFamily="34" charset="-122"/>
              <a:ea typeface="微软雅黑" panose="020B0503020204020204" pitchFamily="34" charset="-122"/>
              <a:cs typeface="Calibri" panose="020F0502020204030204" pitchFamily="34" charset="0"/>
            </a:endParaRPr>
          </a:p>
        </p:txBody>
      </p:sp>
      <p:cxnSp>
        <p:nvCxnSpPr>
          <p:cNvPr id="64" name="直線コネクタ 63">
            <a:extLst>
              <a:ext uri="{FF2B5EF4-FFF2-40B4-BE49-F238E27FC236}">
                <a16:creationId xmlns:a16="http://schemas.microsoft.com/office/drawing/2014/main" id="{08759FDA-3AAC-44D6-B891-3FCB94C3BA94}"/>
              </a:ext>
            </a:extLst>
          </p:cNvPr>
          <p:cNvCxnSpPr>
            <a:endCxn id="63" idx="0"/>
          </p:cNvCxnSpPr>
          <p:nvPr/>
        </p:nvCxnSpPr>
        <p:spPr>
          <a:xfrm>
            <a:off x="5900739" y="2564609"/>
            <a:ext cx="0" cy="936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3994" name="図 132" descr="C:\Users\tnakaya\Downloads\完成\写真\No.3_Top.JPG">
            <a:extLst>
              <a:ext uri="{FF2B5EF4-FFF2-40B4-BE49-F238E27FC236}">
                <a16:creationId xmlns:a16="http://schemas.microsoft.com/office/drawing/2014/main" id="{5A8D9520-A8B8-4E50-A99B-FBCAD8126EF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27950" y="3151983"/>
            <a:ext cx="844551"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角丸四角形 67">
            <a:extLst>
              <a:ext uri="{FF2B5EF4-FFF2-40B4-BE49-F238E27FC236}">
                <a16:creationId xmlns:a16="http://schemas.microsoft.com/office/drawing/2014/main" id="{26D0E7D8-C249-4EE9-A1E3-40CF6E599F39}"/>
              </a:ext>
            </a:extLst>
          </p:cNvPr>
          <p:cNvSpPr/>
          <p:nvPr/>
        </p:nvSpPr>
        <p:spPr>
          <a:xfrm>
            <a:off x="6678613" y="4166395"/>
            <a:ext cx="792163" cy="215900"/>
          </a:xfrm>
          <a:prstGeom prst="roundRect">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spcBef>
                <a:spcPts val="400"/>
              </a:spcBef>
              <a:defRPr/>
            </a:pPr>
            <a:r>
              <a:rPr lang="en-US" sz="1200" dirty="0">
                <a:solidFill>
                  <a:schemeClr val="tx2"/>
                </a:solidFill>
                <a:latin typeface="微软雅黑" panose="020B0503020204020204" pitchFamily="34" charset="-122"/>
                <a:ea typeface="微软雅黑" panose="020B0503020204020204" pitchFamily="34" charset="-122"/>
                <a:cs typeface="Calibri" panose="020F0502020204030204" pitchFamily="34" charset="0"/>
              </a:rPr>
              <a:t>Controller</a:t>
            </a:r>
            <a:endParaRPr lang="en-IE" sz="1200" dirty="0">
              <a:solidFill>
                <a:schemeClr val="tx2"/>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69" name="右矢印 68">
            <a:extLst>
              <a:ext uri="{FF2B5EF4-FFF2-40B4-BE49-F238E27FC236}">
                <a16:creationId xmlns:a16="http://schemas.microsoft.com/office/drawing/2014/main" id="{5B509BFC-6EDE-4C97-A656-1D4D05F15DF5}"/>
              </a:ext>
            </a:extLst>
          </p:cNvPr>
          <p:cNvSpPr/>
          <p:nvPr/>
        </p:nvSpPr>
        <p:spPr>
          <a:xfrm>
            <a:off x="7491414" y="4179095"/>
            <a:ext cx="209551" cy="139700"/>
          </a:xfrm>
          <a:prstGeom prst="rightArrow">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Bef>
                <a:spcPts val="400"/>
              </a:spcBef>
              <a:defRPr/>
            </a:pPr>
            <a:endParaRPr lang="en-IE" dirty="0">
              <a:solidFill>
                <a:schemeClr val="tx2"/>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70" name="テキスト ボックス 69">
            <a:extLst>
              <a:ext uri="{FF2B5EF4-FFF2-40B4-BE49-F238E27FC236}">
                <a16:creationId xmlns:a16="http://schemas.microsoft.com/office/drawing/2014/main" id="{105A80A9-B00C-49F1-BBC4-10E675410382}"/>
              </a:ext>
            </a:extLst>
          </p:cNvPr>
          <p:cNvSpPr txBox="1"/>
          <p:nvPr/>
        </p:nvSpPr>
        <p:spPr>
          <a:xfrm>
            <a:off x="6116639" y="2537621"/>
            <a:ext cx="2480166" cy="307777"/>
          </a:xfrm>
          <a:prstGeom prst="rect">
            <a:avLst/>
          </a:prstGeom>
          <a:noFill/>
        </p:spPr>
        <p:txBody>
          <a:bodyPr wrap="none">
            <a:spAutoFit/>
          </a:bodyPr>
          <a:lstStyle/>
          <a:p>
            <a:pPr>
              <a:spcBef>
                <a:spcPts val="400"/>
              </a:spcBef>
              <a:defRPr/>
            </a:pPr>
            <a:r>
              <a:rPr lang="en-US" altLang="ja-JP" sz="1400" u="sng" dirty="0">
                <a:solidFill>
                  <a:schemeClr val="tx2"/>
                </a:solidFill>
                <a:latin typeface="微软雅黑" panose="020B0503020204020204" pitchFamily="34" charset="-122"/>
                <a:ea typeface="微软雅黑" panose="020B0503020204020204" pitchFamily="34" charset="-122"/>
                <a:cs typeface="Calibri" panose="020F0502020204030204" pitchFamily="34" charset="0"/>
              </a:rPr>
              <a:t>H-side &amp; L-side </a:t>
            </a:r>
            <a:r>
              <a:rPr lang="zh-CN" altLang="en-US" sz="1400" u="sng" dirty="0">
                <a:solidFill>
                  <a:schemeClr val="tx2"/>
                </a:solidFill>
                <a:latin typeface="微软雅黑" panose="020B0503020204020204" pitchFamily="34" charset="-122"/>
                <a:ea typeface="微软雅黑" panose="020B0503020204020204" pitchFamily="34" charset="-122"/>
                <a:cs typeface="Calibri" panose="020F0502020204030204" pitchFamily="34" charset="0"/>
              </a:rPr>
              <a:t>栅极驱动板</a:t>
            </a:r>
            <a:endParaRPr lang="en-IE" altLang="ja-JP" sz="1400" u="sng" dirty="0">
              <a:solidFill>
                <a:schemeClr val="tx2"/>
              </a:solidFill>
              <a:latin typeface="微软雅黑" panose="020B0503020204020204" pitchFamily="34" charset="-122"/>
              <a:ea typeface="微软雅黑" panose="020B0503020204020204" pitchFamily="34" charset="-122"/>
              <a:cs typeface="Calibri" panose="020F0502020204030204" pitchFamily="34" charset="0"/>
            </a:endParaRPr>
          </a:p>
        </p:txBody>
      </p:sp>
      <p:pic>
        <p:nvPicPr>
          <p:cNvPr id="83998" name="図 127">
            <a:extLst>
              <a:ext uri="{FF2B5EF4-FFF2-40B4-BE49-F238E27FC236}">
                <a16:creationId xmlns:a16="http://schemas.microsoft.com/office/drawing/2014/main" id="{F94A569C-2B3B-4CA9-9CF2-0AEFA03D4EB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964615" y="4406107"/>
            <a:ext cx="1555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直線コネクタ 72">
            <a:extLst>
              <a:ext uri="{FF2B5EF4-FFF2-40B4-BE49-F238E27FC236}">
                <a16:creationId xmlns:a16="http://schemas.microsoft.com/office/drawing/2014/main" id="{F9BE2B58-D9A5-4B49-BC79-71851CC7F1E5}"/>
              </a:ext>
            </a:extLst>
          </p:cNvPr>
          <p:cNvCxnSpPr/>
          <p:nvPr/>
        </p:nvCxnSpPr>
        <p:spPr>
          <a:xfrm>
            <a:off x="8920163" y="3088481"/>
            <a:ext cx="2095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3BCDFCDB-FFB7-4A9D-8FC2-AB23C07DCF48}"/>
              </a:ext>
            </a:extLst>
          </p:cNvPr>
          <p:cNvCxnSpPr/>
          <p:nvPr/>
        </p:nvCxnSpPr>
        <p:spPr>
          <a:xfrm>
            <a:off x="8991600" y="4421981"/>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DE59947F-592B-4C59-AD8A-CA05F7BF8A96}"/>
              </a:ext>
            </a:extLst>
          </p:cNvPr>
          <p:cNvCxnSpPr/>
          <p:nvPr/>
        </p:nvCxnSpPr>
        <p:spPr>
          <a:xfrm flipH="1" flipV="1">
            <a:off x="8453441" y="3399634"/>
            <a:ext cx="352425" cy="3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FBCD76B0-C98E-4B6C-A4D1-B765338E7DFF}"/>
              </a:ext>
            </a:extLst>
          </p:cNvPr>
          <p:cNvCxnSpPr/>
          <p:nvPr/>
        </p:nvCxnSpPr>
        <p:spPr>
          <a:xfrm flipH="1" flipV="1">
            <a:off x="8461375" y="4247357"/>
            <a:ext cx="344488" cy="63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4003" name="図 79">
            <a:extLst>
              <a:ext uri="{FF2B5EF4-FFF2-40B4-BE49-F238E27FC236}">
                <a16:creationId xmlns:a16="http://schemas.microsoft.com/office/drawing/2014/main" id="{30507893-1759-4D46-81CD-D5DE2F5ABAC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88402" y="3172619"/>
            <a:ext cx="3921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4" name="図 80">
            <a:extLst>
              <a:ext uri="{FF2B5EF4-FFF2-40B4-BE49-F238E27FC236}">
                <a16:creationId xmlns:a16="http://schemas.microsoft.com/office/drawing/2014/main" id="{79E9589A-17D2-4737-A671-AFFF291FF28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82053" y="4020345"/>
            <a:ext cx="3921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直線コネクタ 81">
            <a:extLst>
              <a:ext uri="{FF2B5EF4-FFF2-40B4-BE49-F238E27FC236}">
                <a16:creationId xmlns:a16="http://schemas.microsoft.com/office/drawing/2014/main" id="{ACB6A985-B619-47B4-9AE5-C2D6709EB3D8}"/>
              </a:ext>
            </a:extLst>
          </p:cNvPr>
          <p:cNvCxnSpPr/>
          <p:nvPr/>
        </p:nvCxnSpPr>
        <p:spPr>
          <a:xfrm flipV="1">
            <a:off x="9048751" y="3567908"/>
            <a:ext cx="0" cy="4619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348044CD-0C7A-4C98-8EC9-872AE6FCFC47}"/>
              </a:ext>
            </a:extLst>
          </p:cNvPr>
          <p:cNvCxnSpPr/>
          <p:nvPr/>
        </p:nvCxnSpPr>
        <p:spPr>
          <a:xfrm flipV="1">
            <a:off x="9051925" y="3088484"/>
            <a:ext cx="0" cy="873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AB9A15C6-483C-440E-BE9D-28E1A2C5E492}"/>
              </a:ext>
            </a:extLst>
          </p:cNvPr>
          <p:cNvSpPr txBox="1"/>
          <p:nvPr/>
        </p:nvSpPr>
        <p:spPr>
          <a:xfrm>
            <a:off x="2582864" y="2531272"/>
            <a:ext cx="1620957" cy="307777"/>
          </a:xfrm>
          <a:prstGeom prst="rect">
            <a:avLst/>
          </a:prstGeom>
          <a:noFill/>
        </p:spPr>
        <p:txBody>
          <a:bodyPr wrap="none">
            <a:spAutoFit/>
          </a:bodyPr>
          <a:lstStyle/>
          <a:p>
            <a:pPr>
              <a:spcBef>
                <a:spcPts val="400"/>
              </a:spcBef>
              <a:defRPr/>
            </a:pPr>
            <a:r>
              <a:rPr lang="zh-CN" altLang="en-US" sz="1400" u="sng" dirty="0">
                <a:solidFill>
                  <a:schemeClr val="tx2"/>
                </a:solidFill>
                <a:latin typeface="微软雅黑" panose="020B0503020204020204" pitchFamily="34" charset="-122"/>
                <a:ea typeface="微软雅黑" panose="020B0503020204020204" pitchFamily="34" charset="-122"/>
                <a:cs typeface="Calibri" panose="020F0502020204030204" pitchFamily="34" charset="0"/>
              </a:rPr>
              <a:t>单通道栅极驱动板</a:t>
            </a:r>
            <a:endParaRPr lang="en-IE" sz="1400" u="sng" dirty="0">
              <a:solidFill>
                <a:schemeClr val="tx2"/>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85" name="テキスト ボックス 84">
            <a:extLst>
              <a:ext uri="{FF2B5EF4-FFF2-40B4-BE49-F238E27FC236}">
                <a16:creationId xmlns:a16="http://schemas.microsoft.com/office/drawing/2014/main" id="{C66A3326-AB8D-44A9-87E0-D2EFB911FAFA}"/>
              </a:ext>
            </a:extLst>
          </p:cNvPr>
          <p:cNvSpPr txBox="1"/>
          <p:nvPr/>
        </p:nvSpPr>
        <p:spPr>
          <a:xfrm>
            <a:off x="2063553" y="5069137"/>
            <a:ext cx="4035425" cy="276999"/>
          </a:xfrm>
          <a:prstGeom prst="rect">
            <a:avLst/>
          </a:prstGeom>
          <a:noFill/>
        </p:spPr>
        <p:txBody>
          <a:bodyPr>
            <a:spAutoFit/>
          </a:bodyPr>
          <a:lstStyle/>
          <a:p>
            <a:pPr>
              <a:spcBef>
                <a:spcPts val="400"/>
              </a:spcBef>
              <a:defRPr/>
            </a:pPr>
            <a:r>
              <a:rPr lang="en-US" altLang="ja-JP" sz="1200" dirty="0">
                <a:solidFill>
                  <a:schemeClr val="tx2"/>
                </a:solidFill>
                <a:latin typeface="微软雅黑" panose="020B0503020204020204" pitchFamily="34" charset="-122"/>
                <a:ea typeface="微软雅黑" panose="020B0503020204020204" pitchFamily="34" charset="-122"/>
                <a:cs typeface="Calibri" panose="020F0502020204030204" pitchFamily="34" charset="0"/>
              </a:rPr>
              <a:t>BM61S40RFV-C, BM61S41RFV-C, BM61M41RFV-C</a:t>
            </a:r>
            <a:endParaRPr lang="en-IE" altLang="ja-JP" sz="1200" dirty="0">
              <a:solidFill>
                <a:schemeClr val="tx2"/>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86" name="テキスト ボックス 85">
            <a:extLst>
              <a:ext uri="{FF2B5EF4-FFF2-40B4-BE49-F238E27FC236}">
                <a16:creationId xmlns:a16="http://schemas.microsoft.com/office/drawing/2014/main" id="{1251A0F6-8BF7-4CC3-8655-026687FAC358}"/>
              </a:ext>
            </a:extLst>
          </p:cNvPr>
          <p:cNvSpPr txBox="1"/>
          <p:nvPr/>
        </p:nvSpPr>
        <p:spPr>
          <a:xfrm>
            <a:off x="6672265" y="5061182"/>
            <a:ext cx="2530475" cy="276999"/>
          </a:xfrm>
          <a:prstGeom prst="rect">
            <a:avLst/>
          </a:prstGeom>
          <a:noFill/>
        </p:spPr>
        <p:txBody>
          <a:bodyPr>
            <a:spAutoFit/>
          </a:bodyPr>
          <a:lstStyle/>
          <a:p>
            <a:pPr>
              <a:spcBef>
                <a:spcPts val="400"/>
              </a:spcBef>
              <a:defRPr/>
            </a:pPr>
            <a:r>
              <a:rPr lang="en-US" altLang="ja-JP" sz="1200" dirty="0">
                <a:solidFill>
                  <a:schemeClr val="tx2"/>
                </a:solidFill>
                <a:latin typeface="微软雅黑" panose="020B0503020204020204" pitchFamily="34" charset="-122"/>
                <a:ea typeface="微软雅黑" panose="020B0503020204020204" pitchFamily="34" charset="-122"/>
                <a:cs typeface="Calibri" panose="020F0502020204030204" pitchFamily="34" charset="0"/>
              </a:rPr>
              <a:t>BM60212FV-C, BM60213FV-C</a:t>
            </a:r>
            <a:endParaRPr lang="en-IE" altLang="ja-JP" sz="1200" dirty="0">
              <a:solidFill>
                <a:schemeClr val="tx2"/>
              </a:solidFill>
              <a:latin typeface="微软雅黑" panose="020B0503020204020204" pitchFamily="34" charset="-122"/>
              <a:ea typeface="微软雅黑" panose="020B0503020204020204" pitchFamily="34" charset="-122"/>
              <a:cs typeface="Calibri" panose="020F0502020204030204" pitchFamily="34" charset="0"/>
            </a:endParaRPr>
          </a:p>
        </p:txBody>
      </p:sp>
      <p:cxnSp>
        <p:nvCxnSpPr>
          <p:cNvPr id="8" name="直線コネクタ 7">
            <a:extLst>
              <a:ext uri="{FF2B5EF4-FFF2-40B4-BE49-F238E27FC236}">
                <a16:creationId xmlns:a16="http://schemas.microsoft.com/office/drawing/2014/main" id="{7D8B29DA-1595-4CA4-8FA0-12F0487B8E17}"/>
              </a:ext>
            </a:extLst>
          </p:cNvPr>
          <p:cNvCxnSpPr/>
          <p:nvPr/>
        </p:nvCxnSpPr>
        <p:spPr>
          <a:xfrm flipH="1">
            <a:off x="6116639" y="2540794"/>
            <a:ext cx="0" cy="319246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17E5B90B-3284-418A-B30F-183A5A539C5C}"/>
              </a:ext>
            </a:extLst>
          </p:cNvPr>
          <p:cNvCxnSpPr/>
          <p:nvPr/>
        </p:nvCxnSpPr>
        <p:spPr>
          <a:xfrm flipV="1">
            <a:off x="2700341" y="5061181"/>
            <a:ext cx="6789737"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14">
            <a:extLst>
              <a:ext uri="{FF2B5EF4-FFF2-40B4-BE49-F238E27FC236}">
                <a16:creationId xmlns:a16="http://schemas.microsoft.com/office/drawing/2014/main" id="{229BD216-A56B-4354-8230-340C5C89DABB}"/>
              </a:ext>
            </a:extLst>
          </p:cNvPr>
          <p:cNvSpPr txBox="1">
            <a:spLocks noChangeArrowheads="1"/>
          </p:cNvSpPr>
          <p:nvPr/>
        </p:nvSpPr>
        <p:spPr bwMode="auto">
          <a:xfrm>
            <a:off x="1919536" y="5445224"/>
            <a:ext cx="32784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defRPr kumimoji="1">
                <a:solidFill>
                  <a:schemeClr val="tx2"/>
                </a:solidFill>
                <a:latin typeface="Calibri" panose="020F0502020204030204" pitchFamily="34" charset="0"/>
                <a:ea typeface="Meiryo UI" panose="020B0604030504040204" pitchFamily="50" charset="-128"/>
                <a:cs typeface="Meiryo UI" panose="020B0604030504040204" pitchFamily="50" charset="-128"/>
              </a:defRPr>
            </a:lvl1pPr>
            <a:lvl2pPr marL="742950" indent="-285750">
              <a:spcBef>
                <a:spcPct val="20000"/>
              </a:spcBef>
              <a:buChar char="–"/>
              <a:defRPr kumimoji="1" sz="140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defRPr>
            </a:lvl2pPr>
            <a:lvl3pPr marL="1143000" indent="-228600">
              <a:spcBef>
                <a:spcPct val="20000"/>
              </a:spcBef>
              <a:buChar char="•"/>
              <a:defRPr kumimoji="1" sz="100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defRPr>
            </a:lvl3pPr>
            <a:lvl4pPr marL="1600200" indent="-228600">
              <a:spcBef>
                <a:spcPct val="20000"/>
              </a:spcBef>
              <a:buChar char="–"/>
              <a:defRPr kumimoji="1" sz="80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defRPr>
            </a:lvl4pPr>
            <a:lvl5pPr marL="2057400" indent="-228600">
              <a:spcBef>
                <a:spcPct val="20000"/>
              </a:spcBef>
              <a:buChar char="»"/>
              <a:defRPr kumimoji="1" sz="60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defRPr>
            </a:lvl5pPr>
            <a:lvl6pPr marL="2514600" indent="-228600" eaLnBrk="0" fontAlgn="base" hangingPunct="0">
              <a:spcBef>
                <a:spcPct val="20000"/>
              </a:spcBef>
              <a:spcAft>
                <a:spcPct val="0"/>
              </a:spcAft>
              <a:buChar char="»"/>
              <a:defRPr kumimoji="1" sz="60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defRPr>
            </a:lvl6pPr>
            <a:lvl7pPr marL="2971800" indent="-228600" eaLnBrk="0" fontAlgn="base" hangingPunct="0">
              <a:spcBef>
                <a:spcPct val="20000"/>
              </a:spcBef>
              <a:spcAft>
                <a:spcPct val="0"/>
              </a:spcAft>
              <a:buChar char="»"/>
              <a:defRPr kumimoji="1" sz="60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defRPr>
            </a:lvl7pPr>
            <a:lvl8pPr marL="3429000" indent="-228600" eaLnBrk="0" fontAlgn="base" hangingPunct="0">
              <a:spcBef>
                <a:spcPct val="20000"/>
              </a:spcBef>
              <a:spcAft>
                <a:spcPct val="0"/>
              </a:spcAft>
              <a:buChar char="»"/>
              <a:defRPr kumimoji="1" sz="60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defRPr>
            </a:lvl8pPr>
            <a:lvl9pPr marL="3886200" indent="-228600" eaLnBrk="0" fontAlgn="base" hangingPunct="0">
              <a:spcBef>
                <a:spcPct val="20000"/>
              </a:spcBef>
              <a:spcAft>
                <a:spcPct val="0"/>
              </a:spcAft>
              <a:buChar char="»"/>
              <a:defRPr kumimoji="1" sz="60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defRPr>
            </a:lvl9pPr>
          </a:lstStyle>
          <a:p>
            <a:pPr>
              <a:defRPr/>
            </a:pPr>
            <a:r>
              <a:rPr lang="ja-JP" altLang="en-US"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栅极驱动器</a:t>
            </a:r>
            <a:r>
              <a:rPr lang="en-US" altLang="zh-CN" sz="1600" dirty="0">
                <a:latin typeface="微软雅黑" panose="020B0503020204020204" pitchFamily="34" charset="-122"/>
                <a:ea typeface="微软雅黑" panose="020B0503020204020204" pitchFamily="34" charset="-122"/>
              </a:rPr>
              <a:t>IC</a:t>
            </a:r>
            <a:r>
              <a:rPr lang="zh-CN" altLang="en-US" sz="1600" dirty="0">
                <a:latin typeface="微软雅黑" panose="020B0503020204020204" pitchFamily="34" charset="-122"/>
                <a:ea typeface="微软雅黑" panose="020B0503020204020204" pitchFamily="34" charset="-122"/>
              </a:rPr>
              <a:t>评估板的入手方法</a:t>
            </a:r>
            <a:endParaRPr lang="ja-JP" altLang="en-US" sz="1600" dirty="0">
              <a:latin typeface="微软雅黑" panose="020B0503020204020204" pitchFamily="34" charset="-122"/>
              <a:ea typeface="微软雅黑" panose="020B0503020204020204" pitchFamily="34" charset="-122"/>
            </a:endParaRPr>
          </a:p>
        </p:txBody>
      </p:sp>
      <p:sp>
        <p:nvSpPr>
          <p:cNvPr id="51" name="角丸四角形 27">
            <a:extLst>
              <a:ext uri="{FF2B5EF4-FFF2-40B4-BE49-F238E27FC236}">
                <a16:creationId xmlns:a16="http://schemas.microsoft.com/office/drawing/2014/main" id="{08A612D8-FBF3-4D84-A866-459BE8D476D1}"/>
              </a:ext>
            </a:extLst>
          </p:cNvPr>
          <p:cNvSpPr/>
          <p:nvPr/>
        </p:nvSpPr>
        <p:spPr>
          <a:xfrm>
            <a:off x="2603501" y="5783361"/>
            <a:ext cx="7668964" cy="1000036"/>
          </a:xfrm>
          <a:prstGeom prst="round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endParaRPr>
          </a:p>
        </p:txBody>
      </p:sp>
      <p:sp>
        <p:nvSpPr>
          <p:cNvPr id="52" name="正方形/長方形 51">
            <a:extLst>
              <a:ext uri="{FF2B5EF4-FFF2-40B4-BE49-F238E27FC236}">
                <a16:creationId xmlns:a16="http://schemas.microsoft.com/office/drawing/2014/main" id="{39DB4979-C561-4E2B-8354-AF2FE0BED419}"/>
              </a:ext>
            </a:extLst>
          </p:cNvPr>
          <p:cNvSpPr/>
          <p:nvPr/>
        </p:nvSpPr>
        <p:spPr>
          <a:xfrm>
            <a:off x="3071665" y="6575448"/>
            <a:ext cx="6794716" cy="215444"/>
          </a:xfrm>
          <a:prstGeom prst="rect">
            <a:avLst/>
          </a:prstGeom>
        </p:spPr>
        <p:txBody>
          <a:bodyPr wrap="square">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lgn="just">
              <a:spcAft>
                <a:spcPts val="0"/>
              </a:spcAft>
              <a:defRPr/>
            </a:pPr>
            <a:r>
              <a:rPr lang="en-US" altLang="ja-JP" sz="800" u="sng" dirty="0">
                <a:solidFill>
                  <a:schemeClr val="bg1"/>
                </a:solidFill>
                <a:latin typeface="微软雅黑" panose="020B0503020204020204" pitchFamily="34" charset="-122"/>
                <a:ea typeface="微软雅黑" panose="020B0503020204020204" pitchFamily="34" charset="-122"/>
                <a:cs typeface="Arial" panose="020B0604020202020204" pitchFamily="34" charset="0"/>
                <a:hlinkClick r:id="rId8">
                  <a:extLst>
                    <a:ext uri="{A12FA001-AC4F-418D-AE19-62706E023703}">
                      <ahyp:hlinkClr xmlns:ahyp="http://schemas.microsoft.com/office/drawing/2018/hyperlinkcolor" val="tx"/>
                    </a:ext>
                  </a:extLst>
                </a:hlinkClick>
              </a:rPr>
              <a:t>https://www.rohm.co.jp/products/power-management/gate-drivers/evk#tabLink1</a:t>
            </a:r>
            <a:endParaRPr lang="ja-JP" altLang="en-US" sz="800" u="sng"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テキスト ボックス 52">
            <a:extLst>
              <a:ext uri="{FF2B5EF4-FFF2-40B4-BE49-F238E27FC236}">
                <a16:creationId xmlns:a16="http://schemas.microsoft.com/office/drawing/2014/main" id="{71A0383F-8D35-4862-86B4-5EB64514D62E}"/>
              </a:ext>
            </a:extLst>
          </p:cNvPr>
          <p:cNvSpPr txBox="1"/>
          <p:nvPr/>
        </p:nvSpPr>
        <p:spPr>
          <a:xfrm>
            <a:off x="3773815" y="5821196"/>
            <a:ext cx="3877985" cy="369332"/>
          </a:xfrm>
          <a:prstGeom prst="rect">
            <a:avLst/>
          </a:prstGeom>
          <a:noFill/>
        </p:spPr>
        <p:txBody>
          <a:bodyPr wrap="none" rtlCol="0">
            <a:spAutoFit/>
          </a:bodyPr>
          <a:lstStyle/>
          <a:p>
            <a:pPr>
              <a:spcBef>
                <a:spcPts val="400"/>
              </a:spcBef>
            </a:pPr>
            <a:r>
              <a:rPr lang="zh-CN" altLang="en-US" sz="1800" b="1" dirty="0">
                <a:solidFill>
                  <a:schemeClr val="bg1"/>
                </a:solidFill>
                <a:latin typeface="微软雅黑" panose="020B0503020204020204" pitchFamily="34" charset="-122"/>
                <a:ea typeface="微软雅黑" panose="020B0503020204020204" pitchFamily="34" charset="-122"/>
              </a:rPr>
              <a:t>可以从罗姆的网站访问网上商社购买</a:t>
            </a:r>
            <a:endParaRPr lang="ja-JP" altLang="en-US" sz="1800" b="1" dirty="0">
              <a:solidFill>
                <a:schemeClr val="bg1"/>
              </a:solidFill>
              <a:latin typeface="微软雅黑" panose="020B0503020204020204" pitchFamily="34" charset="-122"/>
              <a:ea typeface="微软雅黑" panose="020B0503020204020204" pitchFamily="34" charset="-122"/>
            </a:endParaRPr>
          </a:p>
        </p:txBody>
      </p:sp>
      <p:sp>
        <p:nvSpPr>
          <p:cNvPr id="54" name="テキスト ボックス 53">
            <a:extLst>
              <a:ext uri="{FF2B5EF4-FFF2-40B4-BE49-F238E27FC236}">
                <a16:creationId xmlns:a16="http://schemas.microsoft.com/office/drawing/2014/main" id="{65349B66-55CB-4F25-A67E-E63D62E490F0}"/>
              </a:ext>
            </a:extLst>
          </p:cNvPr>
          <p:cNvSpPr txBox="1"/>
          <p:nvPr/>
        </p:nvSpPr>
        <p:spPr>
          <a:xfrm>
            <a:off x="4036731" y="6165322"/>
            <a:ext cx="1569660" cy="461665"/>
          </a:xfrm>
          <a:prstGeom prst="rect">
            <a:avLst/>
          </a:prstGeom>
          <a:noFill/>
        </p:spPr>
        <p:txBody>
          <a:bodyPr wrap="none" rtlCol="0">
            <a:spAutoFit/>
          </a:bodyPr>
          <a:lstStyle/>
          <a:p>
            <a:pPr>
              <a:spcBef>
                <a:spcPts val="0"/>
              </a:spcBef>
            </a:pPr>
            <a:r>
              <a:rPr lang="ja-JP" altLang="en-US" sz="1200" b="1"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评估版产品阵容</a:t>
            </a:r>
            <a:endParaRPr lang="en-US" altLang="ja-JP" sz="1200" b="1" dirty="0">
              <a:solidFill>
                <a:schemeClr val="bg1"/>
              </a:solidFill>
              <a:latin typeface="微软雅黑" panose="020B0503020204020204" pitchFamily="34" charset="-122"/>
              <a:ea typeface="微软雅黑" panose="020B0503020204020204" pitchFamily="34" charset="-122"/>
            </a:endParaRPr>
          </a:p>
          <a:p>
            <a:pPr>
              <a:spcBef>
                <a:spcPts val="0"/>
              </a:spcBef>
            </a:pPr>
            <a:r>
              <a:rPr lang="ja-JP" altLang="en-US"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线上商社购买链接</a:t>
            </a:r>
            <a:endParaRPr lang="ja-JP" altLang="en-US" sz="1200" dirty="0">
              <a:solidFill>
                <a:schemeClr val="bg1"/>
              </a:solidFill>
              <a:latin typeface="微软雅黑" panose="020B0503020204020204" pitchFamily="34" charset="-122"/>
              <a:ea typeface="微软雅黑" panose="020B0503020204020204" pitchFamily="34" charset="-122"/>
            </a:endParaRPr>
          </a:p>
        </p:txBody>
      </p:sp>
      <p:sp>
        <p:nvSpPr>
          <p:cNvPr id="55" name="テキスト ボックス 54">
            <a:extLst>
              <a:ext uri="{FF2B5EF4-FFF2-40B4-BE49-F238E27FC236}">
                <a16:creationId xmlns:a16="http://schemas.microsoft.com/office/drawing/2014/main" id="{376402DB-5105-440B-A1DC-527555444AF5}"/>
              </a:ext>
            </a:extLst>
          </p:cNvPr>
          <p:cNvSpPr txBox="1"/>
          <p:nvPr/>
        </p:nvSpPr>
        <p:spPr>
          <a:xfrm>
            <a:off x="6803133" y="6136580"/>
            <a:ext cx="1877437" cy="461665"/>
          </a:xfrm>
          <a:prstGeom prst="rect">
            <a:avLst/>
          </a:prstGeom>
          <a:noFill/>
        </p:spPr>
        <p:txBody>
          <a:bodyPr wrap="none" rtlCol="0">
            <a:spAutoFit/>
          </a:bodyPr>
          <a:lstStyle/>
          <a:p>
            <a:pPr>
              <a:spcBef>
                <a:spcPts val="0"/>
              </a:spcBef>
            </a:pPr>
            <a:r>
              <a:rPr lang="ja-JP" altLang="en-US" sz="1200"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各种文档</a:t>
            </a:r>
            <a:endParaRPr lang="en-US" altLang="zh-CN" sz="1200" b="1" dirty="0">
              <a:solidFill>
                <a:schemeClr val="bg1"/>
              </a:solidFill>
              <a:latin typeface="微软雅黑" panose="020B0503020204020204" pitchFamily="34" charset="-122"/>
              <a:ea typeface="微软雅黑" panose="020B0503020204020204" pitchFamily="34" charset="-122"/>
            </a:endParaRPr>
          </a:p>
          <a:p>
            <a:pPr>
              <a:spcBef>
                <a:spcPts val="0"/>
              </a:spcBef>
            </a:pPr>
            <a:r>
              <a:rPr lang="ja-JP" altLang="en-US"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应用笔记、产品链接</a:t>
            </a:r>
            <a:r>
              <a:rPr lang="ja-JP" altLang="en-US" sz="1200" dirty="0">
                <a:solidFill>
                  <a:schemeClr val="bg1"/>
                </a:solidFill>
                <a:latin typeface="微软雅黑" panose="020B0503020204020204" pitchFamily="34" charset="-122"/>
                <a:ea typeface="微软雅黑" panose="020B0503020204020204" pitchFamily="34" charset="-122"/>
              </a:rPr>
              <a:t>）</a:t>
            </a:r>
          </a:p>
        </p:txBody>
      </p:sp>
      <p:pic>
        <p:nvPicPr>
          <p:cNvPr id="59" name="Picture 1" descr="No">
            <a:extLst>
              <a:ext uri="{FF2B5EF4-FFF2-40B4-BE49-F238E27FC236}">
                <a16:creationId xmlns:a16="http://schemas.microsoft.com/office/drawing/2014/main" id="{E809E0F8-767D-4492-A3F9-A2BD76B513E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51985" y="6169241"/>
            <a:ext cx="830675" cy="40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図 60">
            <a:extLst>
              <a:ext uri="{FF2B5EF4-FFF2-40B4-BE49-F238E27FC236}">
                <a16:creationId xmlns:a16="http://schemas.microsoft.com/office/drawing/2014/main" id="{2BDF98F5-58BE-41D8-BA6F-1C653E5E90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75733" y="5895835"/>
            <a:ext cx="720000" cy="720000"/>
          </a:xfrm>
          <a:prstGeom prst="rect">
            <a:avLst/>
          </a:prstGeom>
        </p:spPr>
      </p:pic>
      <p:sp>
        <p:nvSpPr>
          <p:cNvPr id="58" name="コンテンツ プレースホルダー 2">
            <a:extLst>
              <a:ext uri="{FF2B5EF4-FFF2-40B4-BE49-F238E27FC236}">
                <a16:creationId xmlns:a16="http://schemas.microsoft.com/office/drawing/2014/main" id="{9A7A9147-87F9-4D90-B571-EBB1F99F18F6}"/>
              </a:ext>
            </a:extLst>
          </p:cNvPr>
          <p:cNvSpPr txBox="1">
            <a:spLocks/>
          </p:cNvSpPr>
          <p:nvPr/>
        </p:nvSpPr>
        <p:spPr bwMode="auto">
          <a:xfrm>
            <a:off x="480309" y="879103"/>
            <a:ext cx="1137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r>
              <a:rPr lang="zh-CN" altLang="en-US" b="1" kern="0" dirty="0">
                <a:solidFill>
                  <a:srgbClr val="0070C0"/>
                </a:solidFill>
                <a:latin typeface="微软雅黑" panose="020B0503020204020204" pitchFamily="34" charset="-122"/>
                <a:ea typeface="微软雅黑" panose="020B0503020204020204" pitchFamily="34" charset="-122"/>
              </a:rPr>
              <a:t>小型的评估版和仿真模型，加速在客户产品上的评估</a:t>
            </a:r>
            <a:endParaRPr lang="ja-JP" altLang="en-US" b="1" kern="0" dirty="0">
              <a:solidFill>
                <a:srgbClr val="0070C0"/>
              </a:solidFill>
              <a:latin typeface="微软雅黑" panose="020B0503020204020204" pitchFamily="34" charset="-122"/>
              <a:ea typeface="微软雅黑" panose="020B0503020204020204" pitchFamily="34" charset="-122"/>
            </a:endParaRPr>
          </a:p>
        </p:txBody>
      </p:sp>
      <p:sp>
        <p:nvSpPr>
          <p:cNvPr id="62" name="正方形/長方形 61">
            <a:extLst>
              <a:ext uri="{FF2B5EF4-FFF2-40B4-BE49-F238E27FC236}">
                <a16:creationId xmlns:a16="http://schemas.microsoft.com/office/drawing/2014/main" id="{A0483BE8-5F43-4AF8-903F-836414FEDCD8}"/>
              </a:ext>
            </a:extLst>
          </p:cNvPr>
          <p:cNvSpPr/>
          <p:nvPr/>
        </p:nvSpPr>
        <p:spPr>
          <a:xfrm>
            <a:off x="719403" y="1613613"/>
            <a:ext cx="180000" cy="384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65" name="直線コネクタ 64">
            <a:extLst>
              <a:ext uri="{FF2B5EF4-FFF2-40B4-BE49-F238E27FC236}">
                <a16:creationId xmlns:a16="http://schemas.microsoft.com/office/drawing/2014/main" id="{64971BE4-301C-4498-A22F-9274F84876B5}"/>
              </a:ext>
            </a:extLst>
          </p:cNvPr>
          <p:cNvCxnSpPr>
            <a:cxnSpLocks/>
          </p:cNvCxnSpPr>
          <p:nvPr/>
        </p:nvCxnSpPr>
        <p:spPr>
          <a:xfrm>
            <a:off x="858915" y="1978381"/>
            <a:ext cx="3456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CAAE3D91-492C-4ED9-A2A7-8F83666426B9}"/>
              </a:ext>
            </a:extLst>
          </p:cNvPr>
          <p:cNvSpPr txBox="1"/>
          <p:nvPr/>
        </p:nvSpPr>
        <p:spPr>
          <a:xfrm>
            <a:off x="912508" y="1635575"/>
            <a:ext cx="2441694" cy="338554"/>
          </a:xfrm>
          <a:prstGeom prst="rect">
            <a:avLst/>
          </a:prstGeom>
          <a:noFill/>
        </p:spPr>
        <p:txBody>
          <a:bodyPr wrap="none" rtlCol="0" anchor="b">
            <a:spAutoFit/>
          </a:bodyPr>
          <a:lstStyle/>
          <a:p>
            <a:pPr>
              <a:spcBef>
                <a:spcPts val="400"/>
              </a:spcBef>
            </a:pPr>
            <a:r>
              <a:rPr lang="zh-CN" altLang="en-US" sz="1600" b="1" dirty="0">
                <a:latin typeface="微软雅黑" panose="020B0503020204020204" pitchFamily="34" charset="-122"/>
                <a:ea typeface="微软雅黑" panose="020B0503020204020204" pitchFamily="34" charset="-122"/>
                <a:cs typeface="メイリオ" panose="020B0604030504040204" pitchFamily="50" charset="-128"/>
              </a:rPr>
              <a:t>栅极驱动器评估板的特征</a:t>
            </a:r>
            <a:endParaRPr lang="ja-JP" altLang="en-US" sz="1600" b="1" dirty="0">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843882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図 309"/>
          <p:cNvPicPr>
            <a:picLocks noChangeAspect="1"/>
          </p:cNvPicPr>
          <p:nvPr/>
        </p:nvPicPr>
        <p:blipFill rotWithShape="1">
          <a:blip r:embed="rId2" cstate="print">
            <a:extLst>
              <a:ext uri="{28A0092B-C50C-407E-A947-70E740481C1C}">
                <a14:useLocalDpi xmlns:a14="http://schemas.microsoft.com/office/drawing/2010/main" val="0"/>
              </a:ext>
            </a:extLst>
          </a:blip>
          <a:srcRect l="56544" t="7567" b="47443"/>
          <a:stretch/>
        </p:blipFill>
        <p:spPr>
          <a:xfrm>
            <a:off x="6309035" y="5490744"/>
            <a:ext cx="853396" cy="492219"/>
          </a:xfrm>
          <a:prstGeom prst="rect">
            <a:avLst/>
          </a:prstGeom>
        </p:spPr>
      </p:pic>
      <p:pic>
        <p:nvPicPr>
          <p:cNvPr id="311" name="図 310"/>
          <p:cNvPicPr>
            <a:picLocks noChangeAspect="1"/>
          </p:cNvPicPr>
          <p:nvPr/>
        </p:nvPicPr>
        <p:blipFill rotWithShape="1">
          <a:blip r:embed="rId3" cstate="print">
            <a:extLst>
              <a:ext uri="{28A0092B-C50C-407E-A947-70E740481C1C}">
                <a14:useLocalDpi xmlns:a14="http://schemas.microsoft.com/office/drawing/2010/main" val="0"/>
              </a:ext>
            </a:extLst>
          </a:blip>
          <a:srcRect l="55772" t="6658" b="48767"/>
          <a:stretch/>
        </p:blipFill>
        <p:spPr>
          <a:xfrm>
            <a:off x="7260455" y="5490745"/>
            <a:ext cx="864096" cy="504056"/>
          </a:xfrm>
          <a:prstGeom prst="rect">
            <a:avLst/>
          </a:prstGeom>
        </p:spPr>
      </p:pic>
      <p:sp>
        <p:nvSpPr>
          <p:cNvPr id="2" name="タイトル 1"/>
          <p:cNvSpPr>
            <a:spLocks noGrp="1"/>
          </p:cNvSpPr>
          <p:nvPr>
            <p:ph type="title"/>
          </p:nvPr>
        </p:nvSpPr>
        <p:spPr/>
        <p:txBody>
          <a:bodyPr/>
          <a:lstStyle/>
          <a:p>
            <a:pPr>
              <a:spcBef>
                <a:spcPts val="400"/>
              </a:spcBef>
            </a:pPr>
            <a:r>
              <a:rPr lang="zh-CN" altLang="en-US" dirty="0">
                <a:latin typeface="微软雅黑" panose="020B0503020204020204" pitchFamily="34" charset="-122"/>
                <a:ea typeface="微软雅黑" panose="020B0503020204020204" pitchFamily="34" charset="-122"/>
                <a:cs typeface="メイリオ" panose="020B0604030504040204" pitchFamily="50" charset="-128"/>
              </a:rPr>
              <a:t>热设计支持</a:t>
            </a:r>
            <a:endParaRPr lang="en-US" altLang="ja-JP"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6" name="テキスト ボックス 85"/>
          <p:cNvSpPr txBox="1"/>
          <p:nvPr/>
        </p:nvSpPr>
        <p:spPr>
          <a:xfrm>
            <a:off x="1504457" y="2339293"/>
            <a:ext cx="3319404" cy="276999"/>
          </a:xfrm>
          <a:prstGeom prst="rect">
            <a:avLst/>
          </a:prstGeom>
          <a:noFill/>
        </p:spPr>
        <p:txBody>
          <a:bodyPr wrap="square" rtlCol="0">
            <a:spAutoFit/>
          </a:bodyPr>
          <a:lstStyle/>
          <a:p>
            <a:pP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提供给自行实施热仿真的客户</a:t>
            </a:r>
          </a:p>
        </p:txBody>
      </p:sp>
      <p:sp>
        <p:nvSpPr>
          <p:cNvPr id="98" name="テキスト ボックス 97"/>
          <p:cNvSpPr txBox="1"/>
          <p:nvPr/>
        </p:nvSpPr>
        <p:spPr>
          <a:xfrm>
            <a:off x="8825061" y="3909054"/>
            <a:ext cx="2263495" cy="254044"/>
          </a:xfrm>
          <a:prstGeom prst="rect">
            <a:avLst/>
          </a:prstGeom>
          <a:noFill/>
        </p:spPr>
        <p:txBody>
          <a:bodyPr wrap="square" rtlCol="0">
            <a:spAutoFit/>
          </a:bodyPr>
          <a:lstStyle/>
          <a:p>
            <a:pPr algn="ctr">
              <a:spcBef>
                <a:spcPts val="400"/>
              </a:spcBef>
            </a:pPr>
            <a:r>
              <a:rPr lang="en-US" altLang="ja-JP"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Heatsink</a:t>
            </a:r>
            <a:r>
              <a:rPr lang="zh-CN" altLang="en-US"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实装状态下进行仿真</a:t>
            </a:r>
            <a:endParaRPr lang="en-US" altLang="ja-JP"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99" name="図 98"/>
          <p:cNvPicPr>
            <a:picLocks noChangeAspect="1"/>
          </p:cNvPicPr>
          <p:nvPr/>
        </p:nvPicPr>
        <p:blipFill>
          <a:blip r:embed="rId4"/>
          <a:stretch>
            <a:fillRect/>
          </a:stretch>
        </p:blipFill>
        <p:spPr>
          <a:xfrm>
            <a:off x="8984197" y="2897819"/>
            <a:ext cx="1902696" cy="1014615"/>
          </a:xfrm>
          <a:prstGeom prst="rect">
            <a:avLst/>
          </a:prstGeom>
        </p:spPr>
      </p:pic>
      <p:sp>
        <p:nvSpPr>
          <p:cNvPr id="100" name="テキスト ボックス 99"/>
          <p:cNvSpPr txBox="1"/>
          <p:nvPr/>
        </p:nvSpPr>
        <p:spPr>
          <a:xfrm>
            <a:off x="8856308" y="2321757"/>
            <a:ext cx="2191485" cy="276999"/>
          </a:xfrm>
          <a:prstGeom prst="rect">
            <a:avLst/>
          </a:prstGeom>
          <a:noFill/>
        </p:spPr>
        <p:txBody>
          <a:bodyPr wrap="square" rtlCol="0">
            <a:spAutoFit/>
          </a:bodyPr>
          <a:lstStyle/>
          <a:p>
            <a:pP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使用借用的</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heatsink</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信息</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02" name="図 101"/>
          <p:cNvPicPr>
            <a:picLocks noChangeAspect="1"/>
          </p:cNvPicPr>
          <p:nvPr/>
        </p:nvPicPr>
        <p:blipFill rotWithShape="1">
          <a:blip r:embed="rId5"/>
          <a:srcRect l="39713" t="26701" r="14795" b="15068"/>
          <a:stretch/>
        </p:blipFill>
        <p:spPr>
          <a:xfrm>
            <a:off x="7103029" y="3083830"/>
            <a:ext cx="710484" cy="702853"/>
          </a:xfrm>
          <a:prstGeom prst="rect">
            <a:avLst/>
          </a:prstGeom>
        </p:spPr>
      </p:pic>
      <p:pic>
        <p:nvPicPr>
          <p:cNvPr id="104" name="図 103"/>
          <p:cNvPicPr>
            <a:picLocks noChangeAspect="1"/>
          </p:cNvPicPr>
          <p:nvPr/>
        </p:nvPicPr>
        <p:blipFill rotWithShape="1">
          <a:blip r:embed="rId6"/>
          <a:srcRect l="46213" t="19945" r="19702" b="36085"/>
          <a:stretch/>
        </p:blipFill>
        <p:spPr>
          <a:xfrm>
            <a:off x="7898502" y="3082569"/>
            <a:ext cx="707356" cy="707356"/>
          </a:xfrm>
          <a:prstGeom prst="rect">
            <a:avLst/>
          </a:prstGeom>
        </p:spPr>
      </p:pic>
      <p:sp>
        <p:nvSpPr>
          <p:cNvPr id="105" name="テキスト ボックス 104"/>
          <p:cNvSpPr txBox="1"/>
          <p:nvPr/>
        </p:nvSpPr>
        <p:spPr>
          <a:xfrm>
            <a:off x="6674508" y="3910864"/>
            <a:ext cx="1545615" cy="254044"/>
          </a:xfrm>
          <a:prstGeom prst="rect">
            <a:avLst/>
          </a:prstGeom>
          <a:noFill/>
        </p:spPr>
        <p:txBody>
          <a:bodyPr wrap="none" rtlCol="0">
            <a:spAutoFit/>
          </a:bodyPr>
          <a:lstStyle/>
          <a:p>
            <a:pPr algn="ctr">
              <a:spcBef>
                <a:spcPts val="400"/>
              </a:spcBef>
            </a:pPr>
            <a:r>
              <a:rPr lang="zh-CN" altLang="en-US"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导入</a:t>
            </a:r>
            <a:r>
              <a:rPr lang="en-US" altLang="zh-CN"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CAD</a:t>
            </a:r>
            <a:r>
              <a:rPr lang="zh-CN" altLang="en-US"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数据进行仿真</a:t>
            </a:r>
            <a:endParaRPr lang="en-US" altLang="ja-JP"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6" name="テキスト ボックス 105"/>
          <p:cNvSpPr txBox="1"/>
          <p:nvPr/>
        </p:nvSpPr>
        <p:spPr>
          <a:xfrm>
            <a:off x="6373611" y="2323417"/>
            <a:ext cx="2602709" cy="276999"/>
          </a:xfrm>
          <a:prstGeom prst="rect">
            <a:avLst/>
          </a:prstGeom>
          <a:noFill/>
        </p:spPr>
        <p:txBody>
          <a:bodyPr wrap="square" rtlCol="0">
            <a:spAutoFit/>
          </a:bodyPr>
          <a:lstStyle/>
          <a:p>
            <a:pP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使用借用基板数据</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07" name="図 106"/>
          <p:cNvPicPr>
            <a:picLocks noChangeAspect="1"/>
          </p:cNvPicPr>
          <p:nvPr/>
        </p:nvPicPr>
        <p:blipFill rotWithShape="1">
          <a:blip r:embed="rId7"/>
          <a:srcRect l="38846" t="23830" r="27029" b="13709"/>
          <a:stretch/>
        </p:blipFill>
        <p:spPr>
          <a:xfrm>
            <a:off x="6287785" y="3069178"/>
            <a:ext cx="724675" cy="718473"/>
          </a:xfrm>
          <a:prstGeom prst="rect">
            <a:avLst/>
          </a:prstGeom>
        </p:spPr>
      </p:pic>
      <p:sp>
        <p:nvSpPr>
          <p:cNvPr id="108" name="右矢印 107"/>
          <p:cNvSpPr/>
          <p:nvPr/>
        </p:nvSpPr>
        <p:spPr>
          <a:xfrm>
            <a:off x="6988631" y="3322798"/>
            <a:ext cx="167163" cy="284873"/>
          </a:xfrm>
          <a:prstGeom prst="rightArrow">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9" name="右矢印 108"/>
          <p:cNvSpPr/>
          <p:nvPr/>
        </p:nvSpPr>
        <p:spPr>
          <a:xfrm>
            <a:off x="7783325" y="3322798"/>
            <a:ext cx="167163" cy="284873"/>
          </a:xfrm>
          <a:prstGeom prst="rightArrow">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12" name="図 111"/>
          <p:cNvPicPr>
            <a:picLocks noChangeAspect="1"/>
          </p:cNvPicPr>
          <p:nvPr/>
        </p:nvPicPr>
        <p:blipFill rotWithShape="1">
          <a:blip r:embed="rId8"/>
          <a:srcRect l="14317" t="13699" r="15533" b="24880"/>
          <a:stretch/>
        </p:blipFill>
        <p:spPr>
          <a:xfrm>
            <a:off x="8160231" y="5097986"/>
            <a:ext cx="1367323" cy="920359"/>
          </a:xfrm>
          <a:prstGeom prst="rect">
            <a:avLst/>
          </a:prstGeom>
        </p:spPr>
      </p:pic>
      <p:pic>
        <p:nvPicPr>
          <p:cNvPr id="113" name="図 112"/>
          <p:cNvPicPr>
            <a:picLocks noChangeAspect="1"/>
          </p:cNvPicPr>
          <p:nvPr/>
        </p:nvPicPr>
        <p:blipFill rotWithShape="1">
          <a:blip r:embed="rId9"/>
          <a:srcRect l="14819" t="22054" r="15063" b="14435"/>
          <a:stretch/>
        </p:blipFill>
        <p:spPr>
          <a:xfrm>
            <a:off x="9151850" y="5391156"/>
            <a:ext cx="1312637" cy="913987"/>
          </a:xfrm>
          <a:prstGeom prst="rect">
            <a:avLst/>
          </a:prstGeom>
        </p:spPr>
      </p:pic>
      <p:sp>
        <p:nvSpPr>
          <p:cNvPr id="118" name="テキスト ボックス 117"/>
          <p:cNvSpPr txBox="1"/>
          <p:nvPr/>
        </p:nvSpPr>
        <p:spPr>
          <a:xfrm>
            <a:off x="6576053" y="6312572"/>
            <a:ext cx="1168910" cy="254044"/>
          </a:xfrm>
          <a:prstGeom prst="rect">
            <a:avLst/>
          </a:prstGeom>
          <a:noFill/>
        </p:spPr>
        <p:txBody>
          <a:bodyPr wrap="none" rtlCol="0">
            <a:spAutoFit/>
          </a:bodyPr>
          <a:lstStyle/>
          <a:p>
            <a:pPr>
              <a:spcBef>
                <a:spcPts val="400"/>
              </a:spcBef>
            </a:pPr>
            <a:r>
              <a:rPr lang="en-US" altLang="zh-CN"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Layout</a:t>
            </a:r>
            <a:r>
              <a:rPr lang="zh-CN" altLang="en-US"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变更提案</a:t>
            </a:r>
            <a:endParaRPr lang="en-US" altLang="ja-JP"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19" name="テキスト ボックス 118"/>
          <p:cNvSpPr txBox="1"/>
          <p:nvPr/>
        </p:nvSpPr>
        <p:spPr>
          <a:xfrm>
            <a:off x="8777094" y="6306223"/>
            <a:ext cx="1109599" cy="254044"/>
          </a:xfrm>
          <a:prstGeom prst="rect">
            <a:avLst/>
          </a:prstGeom>
          <a:noFill/>
        </p:spPr>
        <p:txBody>
          <a:bodyPr wrap="none" rtlCol="0">
            <a:spAutoFit/>
          </a:bodyPr>
          <a:lstStyle/>
          <a:p>
            <a:pPr>
              <a:spcBef>
                <a:spcPts val="400"/>
              </a:spcBef>
            </a:pPr>
            <a:r>
              <a:rPr lang="zh-CN" altLang="en-US"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改善确认</a:t>
            </a:r>
            <a:r>
              <a:rPr lang="en-US" altLang="zh-CN"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&amp;</a:t>
            </a:r>
            <a:r>
              <a:rPr lang="zh-CN" altLang="en-US"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报告</a:t>
            </a:r>
            <a:endParaRPr lang="en-US" altLang="ja-JP"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74" name="図 173"/>
          <p:cNvPicPr>
            <a:picLocks noChangeAspect="1"/>
          </p:cNvPicPr>
          <p:nvPr/>
        </p:nvPicPr>
        <p:blipFill rotWithShape="1">
          <a:blip r:embed="rId10" cstate="print">
            <a:extLst>
              <a:ext uri="{28A0092B-C50C-407E-A947-70E740481C1C}">
                <a14:useLocalDpi xmlns:a14="http://schemas.microsoft.com/office/drawing/2010/main" val="0"/>
              </a:ext>
            </a:extLst>
          </a:blip>
          <a:srcRect l="18500" t="8657" r="20075" b="44094"/>
          <a:stretch/>
        </p:blipFill>
        <p:spPr>
          <a:xfrm>
            <a:off x="1380759" y="5158481"/>
            <a:ext cx="1139367" cy="1168583"/>
          </a:xfrm>
          <a:prstGeom prst="rect">
            <a:avLst/>
          </a:prstGeom>
        </p:spPr>
      </p:pic>
      <p:sp>
        <p:nvSpPr>
          <p:cNvPr id="175" name="テキスト ボックス 174"/>
          <p:cNvSpPr txBox="1"/>
          <p:nvPr/>
        </p:nvSpPr>
        <p:spPr>
          <a:xfrm>
            <a:off x="1643740" y="6311804"/>
            <a:ext cx="453970" cy="254044"/>
          </a:xfrm>
          <a:prstGeom prst="rect">
            <a:avLst/>
          </a:prstGeom>
          <a:noFill/>
        </p:spPr>
        <p:txBody>
          <a:bodyPr wrap="none" rtlCol="0">
            <a:spAutoFit/>
          </a:bodyPr>
          <a:lstStyle/>
          <a:p>
            <a:pPr algn="ctr">
              <a:spcBef>
                <a:spcPts val="400"/>
              </a:spcBef>
            </a:pPr>
            <a:r>
              <a:rPr lang="zh-CN" altLang="en-US"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环境</a:t>
            </a:r>
            <a:endParaRPr lang="en-US" altLang="ja-JP"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77" name="テキスト ボックス 176"/>
          <p:cNvSpPr txBox="1"/>
          <p:nvPr/>
        </p:nvSpPr>
        <p:spPr>
          <a:xfrm>
            <a:off x="3904318" y="6309320"/>
            <a:ext cx="723275" cy="254044"/>
          </a:xfrm>
          <a:prstGeom prst="rect">
            <a:avLst/>
          </a:prstGeom>
          <a:noFill/>
        </p:spPr>
        <p:txBody>
          <a:bodyPr wrap="none" rtlCol="0">
            <a:spAutoFit/>
          </a:bodyPr>
          <a:lstStyle/>
          <a:p>
            <a:pPr algn="ctr">
              <a:spcBef>
                <a:spcPts val="400"/>
              </a:spcBef>
            </a:pPr>
            <a:r>
              <a:rPr lang="zh-CN" altLang="en-US"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测试结果</a:t>
            </a:r>
            <a:endParaRPr lang="en-US" altLang="ja-JP" sz="1051" u="sng"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78" name="図 177"/>
          <p:cNvPicPr>
            <a:picLocks noChangeAspect="1"/>
          </p:cNvPicPr>
          <p:nvPr/>
        </p:nvPicPr>
        <p:blipFill>
          <a:blip r:embed="rId11"/>
          <a:stretch>
            <a:fillRect/>
          </a:stretch>
        </p:blipFill>
        <p:spPr>
          <a:xfrm>
            <a:off x="4331992" y="5490746"/>
            <a:ext cx="1379965" cy="857196"/>
          </a:xfrm>
          <a:prstGeom prst="rect">
            <a:avLst/>
          </a:prstGeom>
        </p:spPr>
      </p:pic>
      <p:sp>
        <p:nvSpPr>
          <p:cNvPr id="230" name="二等辺三角形 229"/>
          <p:cNvSpPr/>
          <p:nvPr/>
        </p:nvSpPr>
        <p:spPr>
          <a:xfrm rot="16200000">
            <a:off x="2563319" y="1843814"/>
            <a:ext cx="1055864" cy="3161469"/>
          </a:xfrm>
          <a:prstGeom prst="triangle">
            <a:avLst>
              <a:gd name="adj" fmla="val 0"/>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231" name="図 230"/>
          <p:cNvPicPr>
            <a:picLocks noChangeAspect="1"/>
          </p:cNvPicPr>
          <p:nvPr/>
        </p:nvPicPr>
        <p:blipFill rotWithShape="1">
          <a:blip r:embed="rId12"/>
          <a:srcRect l="50087" t="36225" r="24537" b="34610"/>
          <a:stretch/>
        </p:blipFill>
        <p:spPr>
          <a:xfrm>
            <a:off x="4065653" y="2861379"/>
            <a:ext cx="460811" cy="352295"/>
          </a:xfrm>
          <a:prstGeom prst="rect">
            <a:avLst/>
          </a:prstGeom>
        </p:spPr>
      </p:pic>
      <p:sp>
        <p:nvSpPr>
          <p:cNvPr id="232" name="Text Box 275"/>
          <p:cNvSpPr txBox="1">
            <a:spLocks noChangeArrowheads="1"/>
          </p:cNvSpPr>
          <p:nvPr/>
        </p:nvSpPr>
        <p:spPr bwMode="auto">
          <a:xfrm>
            <a:off x="4006958" y="2693673"/>
            <a:ext cx="572039" cy="2176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spcBef>
                <a:spcPct val="20000"/>
              </a:spcBef>
              <a:buChar char="•"/>
              <a:defRPr kumimoji="1" sz="3200">
                <a:solidFill>
                  <a:srgbClr val="444F58"/>
                </a:solidFill>
                <a:latin typeface="Arial" pitchFamily="34" charset="0"/>
                <a:ea typeface="ＭＳ ゴシック" pitchFamily="49" charset="-128"/>
              </a:defRPr>
            </a:lvl1pPr>
            <a:lvl2pPr marL="742950" indent="-285750" eaLnBrk="0" hangingPunct="0">
              <a:spcBef>
                <a:spcPct val="20000"/>
              </a:spcBef>
              <a:buChar char="–"/>
              <a:defRPr kumimoji="1" sz="2800">
                <a:solidFill>
                  <a:srgbClr val="444F58"/>
                </a:solidFill>
                <a:latin typeface="Arial" pitchFamily="34" charset="0"/>
                <a:ea typeface="ＭＳ ゴシック" pitchFamily="49" charset="-128"/>
              </a:defRPr>
            </a:lvl2pPr>
            <a:lvl3pPr marL="1143000" indent="-228600" eaLnBrk="0" hangingPunct="0">
              <a:spcBef>
                <a:spcPct val="20000"/>
              </a:spcBef>
              <a:buChar char="•"/>
              <a:defRPr kumimoji="1" sz="2200">
                <a:solidFill>
                  <a:srgbClr val="444F58"/>
                </a:solidFill>
                <a:latin typeface="Arial" pitchFamily="34" charset="0"/>
                <a:ea typeface="ＭＳ ゴシック" pitchFamily="49" charset="-128"/>
              </a:defRPr>
            </a:lvl3pPr>
            <a:lvl4pPr marL="1600200" indent="-228600" eaLnBrk="0" hangingPunct="0">
              <a:spcBef>
                <a:spcPct val="20000"/>
              </a:spcBef>
              <a:buChar char="–"/>
              <a:defRPr kumimoji="1" sz="1400">
                <a:solidFill>
                  <a:srgbClr val="444F58"/>
                </a:solidFill>
                <a:latin typeface="Arial" pitchFamily="34" charset="0"/>
                <a:ea typeface="ＭＳ ゴシック" pitchFamily="49" charset="-128"/>
              </a:defRPr>
            </a:lvl4pPr>
            <a:lvl5pPr marL="2057400" indent="-228600" eaLnBrk="0" hangingPunct="0">
              <a:spcBef>
                <a:spcPct val="20000"/>
              </a:spcBef>
              <a:buChar char="»"/>
              <a:defRPr kumimoji="1" sz="1000">
                <a:solidFill>
                  <a:srgbClr val="444F58"/>
                </a:solidFill>
                <a:latin typeface="Arial" pitchFamily="34" charset="0"/>
                <a:ea typeface="ＭＳ ゴシック" pitchFamily="49"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9pPr>
          </a:lstStyle>
          <a:p>
            <a:pPr algn="ctr" eaLnBrk="1" hangingPunct="1">
              <a:spcBef>
                <a:spcPct val="0"/>
              </a:spcBef>
              <a:buFontTx/>
              <a:buNone/>
            </a:pPr>
            <a:r>
              <a:rPr lang="en-US" altLang="ja-JP" sz="800" b="1" dirty="0">
                <a:solidFill>
                  <a:schemeClr val="tx2"/>
                </a:solidFill>
                <a:latin typeface="微软雅黑" panose="020B0503020204020204" pitchFamily="34" charset="-122"/>
                <a:ea typeface="微软雅黑" panose="020B0503020204020204" pitchFamily="34" charset="-122"/>
              </a:rPr>
              <a:t>Detail</a:t>
            </a:r>
          </a:p>
        </p:txBody>
      </p:sp>
      <p:sp>
        <p:nvSpPr>
          <p:cNvPr id="233" name="Text Box 275"/>
          <p:cNvSpPr txBox="1">
            <a:spLocks noChangeArrowheads="1"/>
          </p:cNvSpPr>
          <p:nvPr/>
        </p:nvSpPr>
        <p:spPr bwMode="auto">
          <a:xfrm>
            <a:off x="2383243" y="2926864"/>
            <a:ext cx="825423" cy="2176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spcBef>
                <a:spcPct val="20000"/>
              </a:spcBef>
              <a:buChar char="•"/>
              <a:defRPr kumimoji="1" sz="3200">
                <a:solidFill>
                  <a:srgbClr val="444F58"/>
                </a:solidFill>
                <a:latin typeface="Arial" pitchFamily="34" charset="0"/>
                <a:ea typeface="ＭＳ ゴシック" pitchFamily="49" charset="-128"/>
              </a:defRPr>
            </a:lvl1pPr>
            <a:lvl2pPr marL="742950" indent="-285750" eaLnBrk="0" hangingPunct="0">
              <a:spcBef>
                <a:spcPct val="20000"/>
              </a:spcBef>
              <a:buChar char="–"/>
              <a:defRPr kumimoji="1" sz="2800">
                <a:solidFill>
                  <a:srgbClr val="444F58"/>
                </a:solidFill>
                <a:latin typeface="Arial" pitchFamily="34" charset="0"/>
                <a:ea typeface="ＭＳ ゴシック" pitchFamily="49" charset="-128"/>
              </a:defRPr>
            </a:lvl2pPr>
            <a:lvl3pPr marL="1143000" indent="-228600" eaLnBrk="0" hangingPunct="0">
              <a:spcBef>
                <a:spcPct val="20000"/>
              </a:spcBef>
              <a:buChar char="•"/>
              <a:defRPr kumimoji="1" sz="2200">
                <a:solidFill>
                  <a:srgbClr val="444F58"/>
                </a:solidFill>
                <a:latin typeface="Arial" pitchFamily="34" charset="0"/>
                <a:ea typeface="ＭＳ ゴシック" pitchFamily="49" charset="-128"/>
              </a:defRPr>
            </a:lvl3pPr>
            <a:lvl4pPr marL="1600200" indent="-228600" eaLnBrk="0" hangingPunct="0">
              <a:spcBef>
                <a:spcPct val="20000"/>
              </a:spcBef>
              <a:buChar char="–"/>
              <a:defRPr kumimoji="1" sz="1400">
                <a:solidFill>
                  <a:srgbClr val="444F58"/>
                </a:solidFill>
                <a:latin typeface="Arial" pitchFamily="34" charset="0"/>
                <a:ea typeface="ＭＳ ゴシック" pitchFamily="49" charset="-128"/>
              </a:defRPr>
            </a:lvl4pPr>
            <a:lvl5pPr marL="2057400" indent="-228600" eaLnBrk="0" hangingPunct="0">
              <a:spcBef>
                <a:spcPct val="20000"/>
              </a:spcBef>
              <a:buChar char="»"/>
              <a:defRPr kumimoji="1" sz="1000">
                <a:solidFill>
                  <a:srgbClr val="444F58"/>
                </a:solidFill>
                <a:latin typeface="Arial" pitchFamily="34" charset="0"/>
                <a:ea typeface="ＭＳ ゴシック" pitchFamily="49"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9pPr>
          </a:lstStyle>
          <a:p>
            <a:pPr algn="ctr" eaLnBrk="1" hangingPunct="1">
              <a:spcBef>
                <a:spcPct val="0"/>
              </a:spcBef>
              <a:buFontTx/>
              <a:buNone/>
            </a:pPr>
            <a:r>
              <a:rPr lang="en-US" altLang="ja-JP" sz="800" b="1" dirty="0">
                <a:solidFill>
                  <a:schemeClr val="tx2"/>
                </a:solidFill>
                <a:latin typeface="微软雅黑" panose="020B0503020204020204" pitchFamily="34" charset="-122"/>
                <a:ea typeface="微软雅黑" panose="020B0503020204020204" pitchFamily="34" charset="-122"/>
              </a:rPr>
              <a:t>DELPHI</a:t>
            </a:r>
          </a:p>
        </p:txBody>
      </p:sp>
      <p:sp>
        <p:nvSpPr>
          <p:cNvPr id="234" name="Text Box 275"/>
          <p:cNvSpPr txBox="1">
            <a:spLocks noChangeArrowheads="1"/>
          </p:cNvSpPr>
          <p:nvPr/>
        </p:nvSpPr>
        <p:spPr bwMode="auto">
          <a:xfrm>
            <a:off x="1426104" y="3249281"/>
            <a:ext cx="1022337" cy="2176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spcBef>
                <a:spcPct val="20000"/>
              </a:spcBef>
              <a:buChar char="•"/>
              <a:defRPr kumimoji="1" sz="3200">
                <a:solidFill>
                  <a:srgbClr val="444F58"/>
                </a:solidFill>
                <a:latin typeface="Arial" pitchFamily="34" charset="0"/>
                <a:ea typeface="ＭＳ ゴシック" pitchFamily="49" charset="-128"/>
              </a:defRPr>
            </a:lvl1pPr>
            <a:lvl2pPr marL="742950" indent="-285750" eaLnBrk="0" hangingPunct="0">
              <a:spcBef>
                <a:spcPct val="20000"/>
              </a:spcBef>
              <a:buChar char="–"/>
              <a:defRPr kumimoji="1" sz="2800">
                <a:solidFill>
                  <a:srgbClr val="444F58"/>
                </a:solidFill>
                <a:latin typeface="Arial" pitchFamily="34" charset="0"/>
                <a:ea typeface="ＭＳ ゴシック" pitchFamily="49" charset="-128"/>
              </a:defRPr>
            </a:lvl2pPr>
            <a:lvl3pPr marL="1143000" indent="-228600" eaLnBrk="0" hangingPunct="0">
              <a:spcBef>
                <a:spcPct val="20000"/>
              </a:spcBef>
              <a:buChar char="•"/>
              <a:defRPr kumimoji="1" sz="2200">
                <a:solidFill>
                  <a:srgbClr val="444F58"/>
                </a:solidFill>
                <a:latin typeface="Arial" pitchFamily="34" charset="0"/>
                <a:ea typeface="ＭＳ ゴシック" pitchFamily="49" charset="-128"/>
              </a:defRPr>
            </a:lvl3pPr>
            <a:lvl4pPr marL="1600200" indent="-228600" eaLnBrk="0" hangingPunct="0">
              <a:spcBef>
                <a:spcPct val="20000"/>
              </a:spcBef>
              <a:buChar char="–"/>
              <a:defRPr kumimoji="1" sz="1400">
                <a:solidFill>
                  <a:srgbClr val="444F58"/>
                </a:solidFill>
                <a:latin typeface="Arial" pitchFamily="34" charset="0"/>
                <a:ea typeface="ＭＳ ゴシック" pitchFamily="49" charset="-128"/>
              </a:defRPr>
            </a:lvl4pPr>
            <a:lvl5pPr marL="2057400" indent="-228600" eaLnBrk="0" hangingPunct="0">
              <a:spcBef>
                <a:spcPct val="20000"/>
              </a:spcBef>
              <a:buChar char="»"/>
              <a:defRPr kumimoji="1" sz="1000">
                <a:solidFill>
                  <a:srgbClr val="444F58"/>
                </a:solidFill>
                <a:latin typeface="Arial" pitchFamily="34" charset="0"/>
                <a:ea typeface="ＭＳ ゴシック" pitchFamily="49"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9pPr>
          </a:lstStyle>
          <a:p>
            <a:pPr algn="ctr" eaLnBrk="1" hangingPunct="1">
              <a:spcBef>
                <a:spcPct val="0"/>
              </a:spcBef>
              <a:buFontTx/>
              <a:buNone/>
            </a:pPr>
            <a:r>
              <a:rPr lang="en-US" altLang="ja-JP" sz="800" b="1" dirty="0">
                <a:solidFill>
                  <a:schemeClr val="tx2"/>
                </a:solidFill>
                <a:latin typeface="微软雅黑" panose="020B0503020204020204" pitchFamily="34" charset="-122"/>
                <a:ea typeface="微软雅黑" panose="020B0503020204020204" pitchFamily="34" charset="-122"/>
              </a:rPr>
              <a:t>Two-Resistor</a:t>
            </a:r>
          </a:p>
        </p:txBody>
      </p:sp>
      <p:sp>
        <p:nvSpPr>
          <p:cNvPr id="235" name="Text Box 275"/>
          <p:cNvSpPr txBox="1">
            <a:spLocks noChangeArrowheads="1"/>
          </p:cNvSpPr>
          <p:nvPr/>
        </p:nvSpPr>
        <p:spPr bwMode="auto">
          <a:xfrm rot="16200000">
            <a:off x="1047242" y="3249181"/>
            <a:ext cx="714079" cy="2176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spcBef>
                <a:spcPct val="20000"/>
              </a:spcBef>
              <a:buChar char="•"/>
              <a:defRPr kumimoji="1" sz="3200">
                <a:solidFill>
                  <a:srgbClr val="444F58"/>
                </a:solidFill>
                <a:latin typeface="Arial" pitchFamily="34" charset="0"/>
                <a:ea typeface="ＭＳ ゴシック" pitchFamily="49" charset="-128"/>
              </a:defRPr>
            </a:lvl1pPr>
            <a:lvl2pPr marL="742950" indent="-285750" eaLnBrk="0" hangingPunct="0">
              <a:spcBef>
                <a:spcPct val="20000"/>
              </a:spcBef>
              <a:buChar char="–"/>
              <a:defRPr kumimoji="1" sz="2800">
                <a:solidFill>
                  <a:srgbClr val="444F58"/>
                </a:solidFill>
                <a:latin typeface="Arial" pitchFamily="34" charset="0"/>
                <a:ea typeface="ＭＳ ゴシック" pitchFamily="49" charset="-128"/>
              </a:defRPr>
            </a:lvl2pPr>
            <a:lvl3pPr marL="1143000" indent="-228600" eaLnBrk="0" hangingPunct="0">
              <a:spcBef>
                <a:spcPct val="20000"/>
              </a:spcBef>
              <a:buChar char="•"/>
              <a:defRPr kumimoji="1" sz="2200">
                <a:solidFill>
                  <a:srgbClr val="444F58"/>
                </a:solidFill>
                <a:latin typeface="Arial" pitchFamily="34" charset="0"/>
                <a:ea typeface="ＭＳ ゴシック" pitchFamily="49" charset="-128"/>
              </a:defRPr>
            </a:lvl3pPr>
            <a:lvl4pPr marL="1600200" indent="-228600" eaLnBrk="0" hangingPunct="0">
              <a:spcBef>
                <a:spcPct val="20000"/>
              </a:spcBef>
              <a:buChar char="–"/>
              <a:defRPr kumimoji="1" sz="1400">
                <a:solidFill>
                  <a:srgbClr val="444F58"/>
                </a:solidFill>
                <a:latin typeface="Arial" pitchFamily="34" charset="0"/>
                <a:ea typeface="ＭＳ ゴシック" pitchFamily="49" charset="-128"/>
              </a:defRPr>
            </a:lvl4pPr>
            <a:lvl5pPr marL="2057400" indent="-228600" eaLnBrk="0" hangingPunct="0">
              <a:spcBef>
                <a:spcPct val="20000"/>
              </a:spcBef>
              <a:buChar char="»"/>
              <a:defRPr kumimoji="1" sz="1000">
                <a:solidFill>
                  <a:srgbClr val="444F58"/>
                </a:solidFill>
                <a:latin typeface="Arial" pitchFamily="34" charset="0"/>
                <a:ea typeface="ＭＳ ゴシック" pitchFamily="49"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9pPr>
          </a:lstStyle>
          <a:p>
            <a:pPr algn="ctr" eaLnBrk="1" hangingPunct="1">
              <a:spcBef>
                <a:spcPct val="0"/>
              </a:spcBef>
              <a:buFontTx/>
              <a:buNone/>
            </a:pPr>
            <a:r>
              <a:rPr lang="zh-CN" altLang="en-US" sz="800" dirty="0">
                <a:solidFill>
                  <a:schemeClr val="tx2"/>
                </a:solidFill>
                <a:latin typeface="微软雅黑" panose="020B0503020204020204" pitchFamily="34" charset="-122"/>
                <a:ea typeface="微软雅黑" panose="020B0503020204020204" pitchFamily="34" charset="-122"/>
              </a:rPr>
              <a:t>精度</a:t>
            </a:r>
            <a:endParaRPr lang="en-US" altLang="ja-JP" sz="800" dirty="0">
              <a:solidFill>
                <a:schemeClr val="tx2"/>
              </a:solidFill>
              <a:latin typeface="微软雅黑" panose="020B0503020204020204" pitchFamily="34" charset="-122"/>
              <a:ea typeface="微软雅黑" panose="020B0503020204020204" pitchFamily="34" charset="-122"/>
            </a:endParaRPr>
          </a:p>
        </p:txBody>
      </p:sp>
      <p:grpSp>
        <p:nvGrpSpPr>
          <p:cNvPr id="236" name="グループ化 1"/>
          <p:cNvGrpSpPr>
            <a:grpSpLocks/>
          </p:cNvGrpSpPr>
          <p:nvPr/>
        </p:nvGrpSpPr>
        <p:grpSpPr bwMode="auto">
          <a:xfrm>
            <a:off x="1502862" y="3388146"/>
            <a:ext cx="534026" cy="579322"/>
            <a:chOff x="3580916" y="1142439"/>
            <a:chExt cx="1505378" cy="3850784"/>
          </a:xfrm>
        </p:grpSpPr>
        <p:cxnSp>
          <p:nvCxnSpPr>
            <p:cNvPr id="237" name="直線コネクタ 236"/>
            <p:cNvCxnSpPr/>
            <p:nvPr/>
          </p:nvCxnSpPr>
          <p:spPr>
            <a:xfrm>
              <a:off x="5016218" y="1698022"/>
              <a:ext cx="0" cy="2637356"/>
            </a:xfrm>
            <a:prstGeom prst="line">
              <a:avLst/>
            </a:prstGeom>
            <a:noFill/>
            <a:ln w="9525" cap="flat" cmpd="sng" algn="ctr">
              <a:solidFill>
                <a:srgbClr val="000000"/>
              </a:solidFill>
              <a:prstDash val="solid"/>
            </a:ln>
            <a:effectLst/>
          </p:spPr>
        </p:cxnSp>
        <p:sp>
          <p:nvSpPr>
            <p:cNvPr id="238" name="正方形/長方形 237"/>
            <p:cNvSpPr/>
            <p:nvPr/>
          </p:nvSpPr>
          <p:spPr>
            <a:xfrm>
              <a:off x="4953654" y="2013516"/>
              <a:ext cx="112905" cy="770653"/>
            </a:xfrm>
            <a:prstGeom prst="rect">
              <a:avLst/>
            </a:prstGeom>
            <a:solidFill>
              <a:srgbClr val="008CCE"/>
            </a:solidFill>
            <a:ln w="12700" cap="flat" cmpd="sng" algn="ctr">
              <a:solidFill>
                <a:srgbClr val="008CCE"/>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39" name="正方形/長方形 238"/>
            <p:cNvSpPr/>
            <p:nvPr/>
          </p:nvSpPr>
          <p:spPr>
            <a:xfrm>
              <a:off x="4953654" y="3386342"/>
              <a:ext cx="112905" cy="770653"/>
            </a:xfrm>
            <a:prstGeom prst="rect">
              <a:avLst/>
            </a:prstGeom>
            <a:solidFill>
              <a:srgbClr val="008CCE"/>
            </a:solidFill>
            <a:ln w="12700" cap="flat" cmpd="sng" algn="ctr">
              <a:solidFill>
                <a:srgbClr val="008CCE"/>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40" name="円/楕円 9"/>
            <p:cNvSpPr/>
            <p:nvPr/>
          </p:nvSpPr>
          <p:spPr>
            <a:xfrm>
              <a:off x="4916936" y="2940884"/>
              <a:ext cx="169358" cy="268242"/>
            </a:xfrm>
            <a:prstGeom prst="ellipse">
              <a:avLst/>
            </a:prstGeom>
            <a:solidFill>
              <a:srgbClr val="C00000"/>
            </a:solidFill>
            <a:ln w="25400" cap="flat" cmpd="sng" algn="ctr">
              <a:solidFill>
                <a:srgbClr val="C00000"/>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41" name="円/楕円 10"/>
            <p:cNvSpPr/>
            <p:nvPr/>
          </p:nvSpPr>
          <p:spPr>
            <a:xfrm>
              <a:off x="4916936" y="1568049"/>
              <a:ext cx="169358" cy="268242"/>
            </a:xfrm>
            <a:prstGeom prst="ellipse">
              <a:avLst/>
            </a:prstGeom>
            <a:solidFill>
              <a:srgbClr val="00B050"/>
            </a:solidFill>
            <a:ln w="25400" cap="flat" cmpd="sng" algn="ctr">
              <a:solidFill>
                <a:srgbClr val="00B050"/>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42" name="円/楕円 11"/>
            <p:cNvSpPr/>
            <p:nvPr/>
          </p:nvSpPr>
          <p:spPr>
            <a:xfrm>
              <a:off x="4916936" y="4335376"/>
              <a:ext cx="169358" cy="268242"/>
            </a:xfrm>
            <a:prstGeom prst="ellipse">
              <a:avLst/>
            </a:prstGeom>
            <a:solidFill>
              <a:srgbClr val="00B050"/>
            </a:solidFill>
            <a:ln w="25400" cap="flat" cmpd="sng" algn="ctr">
              <a:solidFill>
                <a:srgbClr val="00B050"/>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43" name="テキスト ボックス 2"/>
            <p:cNvSpPr txBox="1">
              <a:spLocks noChangeArrowheads="1"/>
            </p:cNvSpPr>
            <p:nvPr/>
          </p:nvSpPr>
          <p:spPr bwMode="auto">
            <a:xfrm>
              <a:off x="3580916" y="2450386"/>
              <a:ext cx="1252592" cy="11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rgbClr val="444F58"/>
                  </a:solidFill>
                  <a:latin typeface="Arial" pitchFamily="34" charset="0"/>
                  <a:ea typeface="ＭＳ Ｐゴシック" pitchFamily="50" charset="-128"/>
                </a:defRPr>
              </a:lvl1pPr>
              <a:lvl2pPr marL="742950" indent="-285750">
                <a:spcBef>
                  <a:spcPct val="20000"/>
                </a:spcBef>
                <a:buChar char="–"/>
                <a:defRPr kumimoji="1" sz="2800">
                  <a:solidFill>
                    <a:srgbClr val="444F58"/>
                  </a:solidFill>
                  <a:latin typeface="Arial" pitchFamily="34" charset="0"/>
                  <a:ea typeface="ＭＳ Ｐゴシック" pitchFamily="50" charset="-128"/>
                </a:defRPr>
              </a:lvl2pPr>
              <a:lvl3pPr marL="1143000" indent="-228600">
                <a:spcBef>
                  <a:spcPct val="20000"/>
                </a:spcBef>
                <a:buChar char="•"/>
                <a:defRPr kumimoji="1" sz="2200">
                  <a:solidFill>
                    <a:srgbClr val="444F58"/>
                  </a:solidFill>
                  <a:latin typeface="Arial" pitchFamily="34" charset="0"/>
                  <a:ea typeface="ＭＳ Ｐゴシック" pitchFamily="50" charset="-128"/>
                </a:defRPr>
              </a:lvl3pPr>
              <a:lvl4pPr marL="1600200" indent="-228600">
                <a:spcBef>
                  <a:spcPct val="20000"/>
                </a:spcBef>
                <a:buChar char="–"/>
                <a:defRPr kumimoji="1" sz="1400">
                  <a:solidFill>
                    <a:srgbClr val="444F58"/>
                  </a:solidFill>
                  <a:latin typeface="Arial" pitchFamily="34" charset="0"/>
                  <a:ea typeface="ＭＳ Ｐゴシック" pitchFamily="50" charset="-128"/>
                </a:defRPr>
              </a:lvl4pPr>
              <a:lvl5pPr marL="2057400" indent="-228600">
                <a:spcBef>
                  <a:spcPct val="20000"/>
                </a:spcBef>
                <a:buChar char="»"/>
                <a:defRPr kumimoji="1" sz="1000">
                  <a:solidFill>
                    <a:srgbClr val="444F58"/>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9pPr>
            </a:lstStyle>
            <a:p>
              <a:pPr fontAlgn="auto">
                <a:spcBef>
                  <a:spcPct val="0"/>
                </a:spcBef>
                <a:spcAft>
                  <a:spcPts val="0"/>
                </a:spcAft>
                <a:buNone/>
                <a:defRPr/>
              </a:pPr>
              <a:r>
                <a:rPr lang="en-US" altLang="ja-JP" sz="500" kern="0" dirty="0">
                  <a:latin typeface="微软雅黑" panose="020B0503020204020204" pitchFamily="34" charset="-122"/>
                  <a:ea typeface="微软雅黑" panose="020B0503020204020204" pitchFamily="34" charset="-122"/>
                </a:rPr>
                <a:t>Junction</a:t>
              </a:r>
            </a:p>
          </p:txBody>
        </p:sp>
        <p:sp>
          <p:nvSpPr>
            <p:cNvPr id="244" name="テキスト ボックス 2"/>
            <p:cNvSpPr txBox="1">
              <a:spLocks noChangeArrowheads="1"/>
            </p:cNvSpPr>
            <p:nvPr/>
          </p:nvSpPr>
          <p:spPr bwMode="auto">
            <a:xfrm>
              <a:off x="4101987" y="1773504"/>
              <a:ext cx="886578" cy="11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rgbClr val="444F58"/>
                  </a:solidFill>
                  <a:latin typeface="Arial" pitchFamily="34" charset="0"/>
                  <a:ea typeface="ＭＳ Ｐゴシック" pitchFamily="50" charset="-128"/>
                </a:defRPr>
              </a:lvl1pPr>
              <a:lvl2pPr marL="742950" indent="-285750">
                <a:spcBef>
                  <a:spcPct val="20000"/>
                </a:spcBef>
                <a:buChar char="–"/>
                <a:defRPr kumimoji="1" sz="2800">
                  <a:solidFill>
                    <a:srgbClr val="444F58"/>
                  </a:solidFill>
                  <a:latin typeface="Arial" pitchFamily="34" charset="0"/>
                  <a:ea typeface="ＭＳ Ｐゴシック" pitchFamily="50" charset="-128"/>
                </a:defRPr>
              </a:lvl2pPr>
              <a:lvl3pPr marL="1143000" indent="-228600">
                <a:spcBef>
                  <a:spcPct val="20000"/>
                </a:spcBef>
                <a:buChar char="•"/>
                <a:defRPr kumimoji="1" sz="2200">
                  <a:solidFill>
                    <a:srgbClr val="444F58"/>
                  </a:solidFill>
                  <a:latin typeface="Arial" pitchFamily="34" charset="0"/>
                  <a:ea typeface="ＭＳ Ｐゴシック" pitchFamily="50" charset="-128"/>
                </a:defRPr>
              </a:lvl3pPr>
              <a:lvl4pPr marL="1600200" indent="-228600">
                <a:spcBef>
                  <a:spcPct val="20000"/>
                </a:spcBef>
                <a:buChar char="–"/>
                <a:defRPr kumimoji="1" sz="1400">
                  <a:solidFill>
                    <a:srgbClr val="444F58"/>
                  </a:solidFill>
                  <a:latin typeface="Arial" pitchFamily="34" charset="0"/>
                  <a:ea typeface="ＭＳ Ｐゴシック" pitchFamily="50" charset="-128"/>
                </a:defRPr>
              </a:lvl4pPr>
              <a:lvl5pPr marL="2057400" indent="-228600">
                <a:spcBef>
                  <a:spcPct val="20000"/>
                </a:spcBef>
                <a:buChar char="»"/>
                <a:defRPr kumimoji="1" sz="1000">
                  <a:solidFill>
                    <a:srgbClr val="444F58"/>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9pPr>
            </a:lstStyle>
            <a:p>
              <a:pPr fontAlgn="auto">
                <a:spcBef>
                  <a:spcPct val="0"/>
                </a:spcBef>
                <a:spcAft>
                  <a:spcPts val="0"/>
                </a:spcAft>
                <a:buNone/>
                <a:defRPr/>
              </a:pPr>
              <a:r>
                <a:rPr lang="en-US" altLang="ja-JP" sz="500" kern="0" dirty="0">
                  <a:latin typeface="微软雅黑" panose="020B0503020204020204" pitchFamily="34" charset="-122"/>
                  <a:ea typeface="微软雅黑" panose="020B0503020204020204" pitchFamily="34" charset="-122"/>
                </a:rPr>
                <a:t>θ</a:t>
              </a:r>
              <a:r>
                <a:rPr lang="en-US" altLang="ja-JP" sz="200" kern="0" dirty="0">
                  <a:latin typeface="微软雅黑" panose="020B0503020204020204" pitchFamily="34" charset="-122"/>
                  <a:ea typeface="微软雅黑" panose="020B0503020204020204" pitchFamily="34" charset="-122"/>
                </a:rPr>
                <a:t>JC-TOP</a:t>
              </a:r>
              <a:endParaRPr lang="en-US" altLang="ja-JP" sz="500" kern="0" dirty="0">
                <a:latin typeface="微软雅黑" panose="020B0503020204020204" pitchFamily="34" charset="-122"/>
                <a:ea typeface="微软雅黑" panose="020B0503020204020204" pitchFamily="34" charset="-122"/>
              </a:endParaRPr>
            </a:p>
          </p:txBody>
        </p:sp>
        <p:sp>
          <p:nvSpPr>
            <p:cNvPr id="245" name="テキスト ボックス 2"/>
            <p:cNvSpPr txBox="1">
              <a:spLocks noChangeArrowheads="1"/>
            </p:cNvSpPr>
            <p:nvPr/>
          </p:nvSpPr>
          <p:spPr bwMode="auto">
            <a:xfrm>
              <a:off x="4119513" y="3218666"/>
              <a:ext cx="710345" cy="11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rgbClr val="444F58"/>
                  </a:solidFill>
                  <a:latin typeface="Arial" pitchFamily="34" charset="0"/>
                  <a:ea typeface="ＭＳ Ｐゴシック" pitchFamily="50" charset="-128"/>
                </a:defRPr>
              </a:lvl1pPr>
              <a:lvl2pPr marL="742950" indent="-285750">
                <a:spcBef>
                  <a:spcPct val="20000"/>
                </a:spcBef>
                <a:buChar char="–"/>
                <a:defRPr kumimoji="1" sz="2800">
                  <a:solidFill>
                    <a:srgbClr val="444F58"/>
                  </a:solidFill>
                  <a:latin typeface="Arial" pitchFamily="34" charset="0"/>
                  <a:ea typeface="ＭＳ Ｐゴシック" pitchFamily="50" charset="-128"/>
                </a:defRPr>
              </a:lvl2pPr>
              <a:lvl3pPr marL="1143000" indent="-228600">
                <a:spcBef>
                  <a:spcPct val="20000"/>
                </a:spcBef>
                <a:buChar char="•"/>
                <a:defRPr kumimoji="1" sz="2200">
                  <a:solidFill>
                    <a:srgbClr val="444F58"/>
                  </a:solidFill>
                  <a:latin typeface="Arial" pitchFamily="34" charset="0"/>
                  <a:ea typeface="ＭＳ Ｐゴシック" pitchFamily="50" charset="-128"/>
                </a:defRPr>
              </a:lvl3pPr>
              <a:lvl4pPr marL="1600200" indent="-228600">
                <a:spcBef>
                  <a:spcPct val="20000"/>
                </a:spcBef>
                <a:buChar char="–"/>
                <a:defRPr kumimoji="1" sz="1400">
                  <a:solidFill>
                    <a:srgbClr val="444F58"/>
                  </a:solidFill>
                  <a:latin typeface="Arial" pitchFamily="34" charset="0"/>
                  <a:ea typeface="ＭＳ Ｐゴシック" pitchFamily="50" charset="-128"/>
                </a:defRPr>
              </a:lvl4pPr>
              <a:lvl5pPr marL="2057400" indent="-228600">
                <a:spcBef>
                  <a:spcPct val="20000"/>
                </a:spcBef>
                <a:buChar char="»"/>
                <a:defRPr kumimoji="1" sz="1000">
                  <a:solidFill>
                    <a:srgbClr val="444F58"/>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9pPr>
            </a:lstStyle>
            <a:p>
              <a:pPr fontAlgn="auto">
                <a:spcBef>
                  <a:spcPct val="0"/>
                </a:spcBef>
                <a:spcAft>
                  <a:spcPts val="0"/>
                </a:spcAft>
                <a:buNone/>
                <a:defRPr/>
              </a:pPr>
              <a:r>
                <a:rPr lang="en-US" altLang="ja-JP" sz="500" kern="0" dirty="0">
                  <a:latin typeface="微软雅黑" panose="020B0503020204020204" pitchFamily="34" charset="-122"/>
                  <a:ea typeface="微软雅黑" panose="020B0503020204020204" pitchFamily="34" charset="-122"/>
                </a:rPr>
                <a:t>θ</a:t>
              </a:r>
              <a:r>
                <a:rPr lang="en-US" altLang="ja-JP" sz="200" kern="0" dirty="0">
                  <a:latin typeface="微软雅黑" panose="020B0503020204020204" pitchFamily="34" charset="-122"/>
                  <a:ea typeface="微软雅黑" panose="020B0503020204020204" pitchFamily="34" charset="-122"/>
                </a:rPr>
                <a:t>JB</a:t>
              </a:r>
              <a:endParaRPr lang="en-US" altLang="ja-JP" sz="500" kern="0" dirty="0">
                <a:latin typeface="微软雅黑" panose="020B0503020204020204" pitchFamily="34" charset="-122"/>
                <a:ea typeface="微软雅黑" panose="020B0503020204020204" pitchFamily="34" charset="-122"/>
              </a:endParaRPr>
            </a:p>
          </p:txBody>
        </p:sp>
        <p:sp>
          <p:nvSpPr>
            <p:cNvPr id="246" name="テキスト ボックス 2"/>
            <p:cNvSpPr txBox="1">
              <a:spLocks noChangeArrowheads="1"/>
            </p:cNvSpPr>
            <p:nvPr/>
          </p:nvSpPr>
          <p:spPr bwMode="auto">
            <a:xfrm>
              <a:off x="3978680" y="1142439"/>
              <a:ext cx="940803" cy="11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rgbClr val="444F58"/>
                  </a:solidFill>
                  <a:latin typeface="Arial" pitchFamily="34" charset="0"/>
                  <a:ea typeface="ＭＳ Ｐゴシック" pitchFamily="50" charset="-128"/>
                </a:defRPr>
              </a:lvl1pPr>
              <a:lvl2pPr marL="742950" indent="-285750">
                <a:spcBef>
                  <a:spcPct val="20000"/>
                </a:spcBef>
                <a:buChar char="–"/>
                <a:defRPr kumimoji="1" sz="2800">
                  <a:solidFill>
                    <a:srgbClr val="444F58"/>
                  </a:solidFill>
                  <a:latin typeface="Arial" pitchFamily="34" charset="0"/>
                  <a:ea typeface="ＭＳ Ｐゴシック" pitchFamily="50" charset="-128"/>
                </a:defRPr>
              </a:lvl2pPr>
              <a:lvl3pPr marL="1143000" indent="-228600">
                <a:spcBef>
                  <a:spcPct val="20000"/>
                </a:spcBef>
                <a:buChar char="•"/>
                <a:defRPr kumimoji="1" sz="2200">
                  <a:solidFill>
                    <a:srgbClr val="444F58"/>
                  </a:solidFill>
                  <a:latin typeface="Arial" pitchFamily="34" charset="0"/>
                  <a:ea typeface="ＭＳ Ｐゴシック" pitchFamily="50" charset="-128"/>
                </a:defRPr>
              </a:lvl3pPr>
              <a:lvl4pPr marL="1600200" indent="-228600">
                <a:spcBef>
                  <a:spcPct val="20000"/>
                </a:spcBef>
                <a:buChar char="–"/>
                <a:defRPr kumimoji="1" sz="1400">
                  <a:solidFill>
                    <a:srgbClr val="444F58"/>
                  </a:solidFill>
                  <a:latin typeface="Arial" pitchFamily="34" charset="0"/>
                  <a:ea typeface="ＭＳ Ｐゴシック" pitchFamily="50" charset="-128"/>
                </a:defRPr>
              </a:lvl4pPr>
              <a:lvl5pPr marL="2057400" indent="-228600">
                <a:spcBef>
                  <a:spcPct val="20000"/>
                </a:spcBef>
                <a:buChar char="»"/>
                <a:defRPr kumimoji="1" sz="1000">
                  <a:solidFill>
                    <a:srgbClr val="444F58"/>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9pPr>
            </a:lstStyle>
            <a:p>
              <a:pPr fontAlgn="auto">
                <a:spcBef>
                  <a:spcPct val="0"/>
                </a:spcBef>
                <a:spcAft>
                  <a:spcPts val="0"/>
                </a:spcAft>
                <a:buNone/>
                <a:defRPr/>
              </a:pPr>
              <a:r>
                <a:rPr lang="en-US" altLang="ja-JP" sz="500" kern="0" dirty="0">
                  <a:latin typeface="微软雅黑" panose="020B0503020204020204" pitchFamily="34" charset="-122"/>
                  <a:ea typeface="微软雅黑" panose="020B0503020204020204" pitchFamily="34" charset="-122"/>
                </a:rPr>
                <a:t>Case</a:t>
              </a:r>
            </a:p>
          </p:txBody>
        </p:sp>
        <p:sp>
          <p:nvSpPr>
            <p:cNvPr id="247" name="テキスト ボックス 2"/>
            <p:cNvSpPr txBox="1">
              <a:spLocks noChangeArrowheads="1"/>
            </p:cNvSpPr>
            <p:nvPr/>
          </p:nvSpPr>
          <p:spPr bwMode="auto">
            <a:xfrm>
              <a:off x="3840412" y="3868030"/>
              <a:ext cx="1040216" cy="11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rgbClr val="444F58"/>
                  </a:solidFill>
                  <a:latin typeface="Arial" pitchFamily="34" charset="0"/>
                  <a:ea typeface="ＭＳ Ｐゴシック" pitchFamily="50" charset="-128"/>
                </a:defRPr>
              </a:lvl1pPr>
              <a:lvl2pPr marL="742950" indent="-285750">
                <a:spcBef>
                  <a:spcPct val="20000"/>
                </a:spcBef>
                <a:buChar char="–"/>
                <a:defRPr kumimoji="1" sz="2800">
                  <a:solidFill>
                    <a:srgbClr val="444F58"/>
                  </a:solidFill>
                  <a:latin typeface="Arial" pitchFamily="34" charset="0"/>
                  <a:ea typeface="ＭＳ Ｐゴシック" pitchFamily="50" charset="-128"/>
                </a:defRPr>
              </a:lvl2pPr>
              <a:lvl3pPr marL="1143000" indent="-228600">
                <a:spcBef>
                  <a:spcPct val="20000"/>
                </a:spcBef>
                <a:buChar char="•"/>
                <a:defRPr kumimoji="1" sz="2200">
                  <a:solidFill>
                    <a:srgbClr val="444F58"/>
                  </a:solidFill>
                  <a:latin typeface="Arial" pitchFamily="34" charset="0"/>
                  <a:ea typeface="ＭＳ Ｐゴシック" pitchFamily="50" charset="-128"/>
                </a:defRPr>
              </a:lvl3pPr>
              <a:lvl4pPr marL="1600200" indent="-228600">
                <a:spcBef>
                  <a:spcPct val="20000"/>
                </a:spcBef>
                <a:buChar char="–"/>
                <a:defRPr kumimoji="1" sz="1400">
                  <a:solidFill>
                    <a:srgbClr val="444F58"/>
                  </a:solidFill>
                  <a:latin typeface="Arial" pitchFamily="34" charset="0"/>
                  <a:ea typeface="ＭＳ Ｐゴシック" pitchFamily="50" charset="-128"/>
                </a:defRPr>
              </a:lvl4pPr>
              <a:lvl5pPr marL="2057400" indent="-228600">
                <a:spcBef>
                  <a:spcPct val="20000"/>
                </a:spcBef>
                <a:buChar char="»"/>
                <a:defRPr kumimoji="1" sz="1000">
                  <a:solidFill>
                    <a:srgbClr val="444F58"/>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9pPr>
            </a:lstStyle>
            <a:p>
              <a:pPr fontAlgn="auto">
                <a:spcBef>
                  <a:spcPct val="0"/>
                </a:spcBef>
                <a:spcAft>
                  <a:spcPts val="0"/>
                </a:spcAft>
                <a:buNone/>
                <a:defRPr/>
              </a:pPr>
              <a:r>
                <a:rPr lang="en-US" altLang="ja-JP" sz="500" kern="0" dirty="0">
                  <a:latin typeface="微软雅黑" panose="020B0503020204020204" pitchFamily="34" charset="-122"/>
                  <a:ea typeface="微软雅黑" panose="020B0503020204020204" pitchFamily="34" charset="-122"/>
                </a:rPr>
                <a:t>Board</a:t>
              </a:r>
            </a:p>
          </p:txBody>
        </p:sp>
      </p:grpSp>
      <p:grpSp>
        <p:nvGrpSpPr>
          <p:cNvPr id="248" name="グループ化 7167"/>
          <p:cNvGrpSpPr>
            <a:grpSpLocks/>
          </p:cNvGrpSpPr>
          <p:nvPr/>
        </p:nvGrpSpPr>
        <p:grpSpPr bwMode="auto">
          <a:xfrm>
            <a:off x="2152282" y="3053607"/>
            <a:ext cx="1232410" cy="744194"/>
            <a:chOff x="5080068" y="1483138"/>
            <a:chExt cx="5004025" cy="2717817"/>
          </a:xfrm>
        </p:grpSpPr>
        <p:cxnSp>
          <p:nvCxnSpPr>
            <p:cNvPr id="249" name="直線コネクタ 248"/>
            <p:cNvCxnSpPr>
              <a:stCxn id="272" idx="1"/>
              <a:endCxn id="264" idx="5"/>
            </p:cNvCxnSpPr>
            <p:nvPr/>
          </p:nvCxnSpPr>
          <p:spPr>
            <a:xfrm flipH="1" flipV="1">
              <a:off x="7441842" y="2904021"/>
              <a:ext cx="805705" cy="708544"/>
            </a:xfrm>
            <a:prstGeom prst="line">
              <a:avLst/>
            </a:prstGeom>
            <a:noFill/>
            <a:ln w="9525" cap="flat" cmpd="sng" algn="ctr">
              <a:solidFill>
                <a:srgbClr val="000000"/>
              </a:solidFill>
              <a:prstDash val="solid"/>
            </a:ln>
            <a:effectLst/>
          </p:spPr>
        </p:cxnSp>
        <p:cxnSp>
          <p:nvCxnSpPr>
            <p:cNvPr id="250" name="直線コネクタ 249"/>
            <p:cNvCxnSpPr/>
            <p:nvPr/>
          </p:nvCxnSpPr>
          <p:spPr>
            <a:xfrm flipH="1" flipV="1">
              <a:off x="6453476" y="2935366"/>
              <a:ext cx="835452" cy="709587"/>
            </a:xfrm>
            <a:prstGeom prst="line">
              <a:avLst/>
            </a:prstGeom>
            <a:noFill/>
            <a:ln w="9525" cap="flat" cmpd="sng" algn="ctr">
              <a:solidFill>
                <a:srgbClr val="000000"/>
              </a:solidFill>
              <a:prstDash val="solid"/>
            </a:ln>
            <a:effectLst/>
          </p:spPr>
        </p:cxnSp>
        <p:sp>
          <p:nvSpPr>
            <p:cNvPr id="251" name="正方形/長方形 250"/>
            <p:cNvSpPr/>
            <p:nvPr/>
          </p:nvSpPr>
          <p:spPr>
            <a:xfrm rot="18960000">
              <a:off x="6843667" y="3137549"/>
              <a:ext cx="105891" cy="341731"/>
            </a:xfrm>
            <a:prstGeom prst="rect">
              <a:avLst/>
            </a:prstGeom>
            <a:solidFill>
              <a:srgbClr val="008CCE"/>
            </a:solidFill>
            <a:ln w="12700" cap="flat" cmpd="sng" algn="ctr">
              <a:solidFill>
                <a:srgbClr val="008CCE"/>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cxnSp>
          <p:nvCxnSpPr>
            <p:cNvPr id="252" name="直線コネクタ 251"/>
            <p:cNvCxnSpPr/>
            <p:nvPr/>
          </p:nvCxnSpPr>
          <p:spPr>
            <a:xfrm flipH="1">
              <a:off x="6445534" y="2859168"/>
              <a:ext cx="1005401" cy="0"/>
            </a:xfrm>
            <a:prstGeom prst="line">
              <a:avLst/>
            </a:prstGeom>
            <a:noFill/>
            <a:ln w="9525" cap="flat" cmpd="sng" algn="ctr">
              <a:solidFill>
                <a:srgbClr val="000000"/>
              </a:solidFill>
              <a:prstDash val="solid"/>
            </a:ln>
            <a:effectLst/>
          </p:spPr>
        </p:cxnSp>
        <p:sp>
          <p:nvSpPr>
            <p:cNvPr id="253" name="正方形/長方形 252"/>
            <p:cNvSpPr/>
            <p:nvPr/>
          </p:nvSpPr>
          <p:spPr>
            <a:xfrm rot="5400000">
              <a:off x="6895966" y="2606155"/>
              <a:ext cx="70484" cy="493966"/>
            </a:xfrm>
            <a:prstGeom prst="rect">
              <a:avLst/>
            </a:prstGeom>
            <a:solidFill>
              <a:srgbClr val="008CCE"/>
            </a:solidFill>
            <a:ln w="12700" cap="flat" cmpd="sng" algn="ctr">
              <a:solidFill>
                <a:srgbClr val="008CCE"/>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cxnSp>
          <p:nvCxnSpPr>
            <p:cNvPr id="254" name="直線コネクタ 253"/>
            <p:cNvCxnSpPr/>
            <p:nvPr/>
          </p:nvCxnSpPr>
          <p:spPr>
            <a:xfrm flipH="1">
              <a:off x="6369295" y="2030523"/>
              <a:ext cx="1000636" cy="850870"/>
            </a:xfrm>
            <a:prstGeom prst="line">
              <a:avLst/>
            </a:prstGeom>
            <a:noFill/>
            <a:ln w="9525" cap="flat" cmpd="sng" algn="ctr">
              <a:solidFill>
                <a:srgbClr val="000000"/>
              </a:solidFill>
              <a:prstDash val="solid"/>
            </a:ln>
            <a:effectLst/>
          </p:spPr>
        </p:cxnSp>
        <p:sp>
          <p:nvSpPr>
            <p:cNvPr id="255" name="正方形/長方形 254"/>
            <p:cNvSpPr/>
            <p:nvPr/>
          </p:nvSpPr>
          <p:spPr>
            <a:xfrm rot="2400000">
              <a:off x="6843312" y="2268970"/>
              <a:ext cx="108191" cy="340638"/>
            </a:xfrm>
            <a:prstGeom prst="rect">
              <a:avLst/>
            </a:prstGeom>
            <a:solidFill>
              <a:srgbClr val="008CCE"/>
            </a:solidFill>
            <a:ln w="12700" cap="flat" cmpd="sng" algn="ctr">
              <a:solidFill>
                <a:srgbClr val="008CCE"/>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cxnSp>
          <p:nvCxnSpPr>
            <p:cNvPr id="256" name="直線コネクタ 255"/>
            <p:cNvCxnSpPr/>
            <p:nvPr/>
          </p:nvCxnSpPr>
          <p:spPr>
            <a:xfrm flipH="1">
              <a:off x="7290516" y="2052747"/>
              <a:ext cx="1002225" cy="850870"/>
            </a:xfrm>
            <a:prstGeom prst="line">
              <a:avLst/>
            </a:prstGeom>
            <a:noFill/>
            <a:ln w="9525" cap="flat" cmpd="sng" algn="ctr">
              <a:solidFill>
                <a:srgbClr val="000000"/>
              </a:solidFill>
              <a:prstDash val="solid"/>
            </a:ln>
            <a:effectLst/>
          </p:spPr>
        </p:cxnSp>
        <p:sp>
          <p:nvSpPr>
            <p:cNvPr id="257" name="正方形/長方形 256"/>
            <p:cNvSpPr/>
            <p:nvPr/>
          </p:nvSpPr>
          <p:spPr>
            <a:xfrm rot="2400000">
              <a:off x="7766478" y="2289854"/>
              <a:ext cx="105891" cy="341731"/>
            </a:xfrm>
            <a:prstGeom prst="rect">
              <a:avLst/>
            </a:prstGeom>
            <a:solidFill>
              <a:srgbClr val="008CCE"/>
            </a:solidFill>
            <a:ln w="12700" cap="flat" cmpd="sng" algn="ctr">
              <a:solidFill>
                <a:srgbClr val="008CCE"/>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cxnSp>
          <p:nvCxnSpPr>
            <p:cNvPr id="258" name="直線コネクタ 257"/>
            <p:cNvCxnSpPr/>
            <p:nvPr/>
          </p:nvCxnSpPr>
          <p:spPr>
            <a:xfrm flipH="1">
              <a:off x="7366755" y="2852819"/>
              <a:ext cx="1005401" cy="0"/>
            </a:xfrm>
            <a:prstGeom prst="line">
              <a:avLst/>
            </a:prstGeom>
            <a:noFill/>
            <a:ln w="9525" cap="flat" cmpd="sng" algn="ctr">
              <a:solidFill>
                <a:srgbClr val="000000"/>
              </a:solidFill>
              <a:prstDash val="solid"/>
            </a:ln>
            <a:effectLst/>
          </p:spPr>
        </p:cxnSp>
        <p:cxnSp>
          <p:nvCxnSpPr>
            <p:cNvPr id="259" name="直線コネクタ 258"/>
            <p:cNvCxnSpPr/>
            <p:nvPr/>
          </p:nvCxnSpPr>
          <p:spPr>
            <a:xfrm flipH="1">
              <a:off x="7366755" y="3671940"/>
              <a:ext cx="1005401" cy="0"/>
            </a:xfrm>
            <a:prstGeom prst="line">
              <a:avLst/>
            </a:prstGeom>
            <a:noFill/>
            <a:ln w="9525" cap="flat" cmpd="sng" algn="ctr">
              <a:solidFill>
                <a:srgbClr val="000000"/>
              </a:solidFill>
              <a:prstDash val="solid"/>
            </a:ln>
            <a:effectLst/>
          </p:spPr>
        </p:cxnSp>
        <p:cxnSp>
          <p:nvCxnSpPr>
            <p:cNvPr id="260" name="直線コネクタ 259"/>
            <p:cNvCxnSpPr/>
            <p:nvPr/>
          </p:nvCxnSpPr>
          <p:spPr>
            <a:xfrm flipH="1">
              <a:off x="7360401" y="2059097"/>
              <a:ext cx="1005401" cy="0"/>
            </a:xfrm>
            <a:prstGeom prst="line">
              <a:avLst/>
            </a:prstGeom>
            <a:noFill/>
            <a:ln w="9525" cap="flat" cmpd="sng" algn="ctr">
              <a:solidFill>
                <a:srgbClr val="000000"/>
              </a:solidFill>
              <a:prstDash val="solid"/>
            </a:ln>
            <a:effectLst/>
          </p:spPr>
        </p:cxnSp>
        <p:cxnSp>
          <p:nvCxnSpPr>
            <p:cNvPr id="261" name="直線コネクタ 260"/>
            <p:cNvCxnSpPr/>
            <p:nvPr/>
          </p:nvCxnSpPr>
          <p:spPr>
            <a:xfrm>
              <a:off x="7352460" y="2052747"/>
              <a:ext cx="0" cy="1538233"/>
            </a:xfrm>
            <a:prstGeom prst="line">
              <a:avLst/>
            </a:prstGeom>
            <a:noFill/>
            <a:ln w="9525" cap="flat" cmpd="sng" algn="ctr">
              <a:solidFill>
                <a:srgbClr val="000000"/>
              </a:solidFill>
              <a:prstDash val="solid"/>
            </a:ln>
            <a:effectLst/>
          </p:spPr>
        </p:cxnSp>
        <p:sp>
          <p:nvSpPr>
            <p:cNvPr id="262" name="正方形/長方形 261"/>
            <p:cNvSpPr/>
            <p:nvPr/>
          </p:nvSpPr>
          <p:spPr>
            <a:xfrm>
              <a:off x="7282123" y="2238966"/>
              <a:ext cx="136279" cy="436730"/>
            </a:xfrm>
            <a:prstGeom prst="rect">
              <a:avLst/>
            </a:prstGeom>
            <a:solidFill>
              <a:srgbClr val="008CCE"/>
            </a:solidFill>
            <a:ln w="3175" cap="flat" cmpd="sng" algn="ctr">
              <a:solidFill>
                <a:srgbClr val="008CCE"/>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63" name="正方形/長方形 262"/>
            <p:cNvSpPr/>
            <p:nvPr/>
          </p:nvSpPr>
          <p:spPr>
            <a:xfrm>
              <a:off x="7282123" y="3039035"/>
              <a:ext cx="136279" cy="436730"/>
            </a:xfrm>
            <a:prstGeom prst="rect">
              <a:avLst/>
            </a:prstGeom>
            <a:solidFill>
              <a:srgbClr val="008CCE"/>
            </a:solidFill>
            <a:ln w="3175" cap="flat" cmpd="sng" algn="ctr">
              <a:solidFill>
                <a:srgbClr val="008CCE"/>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64" name="円/楕円 32"/>
            <p:cNvSpPr/>
            <p:nvPr/>
          </p:nvSpPr>
          <p:spPr>
            <a:xfrm>
              <a:off x="7279400" y="2778207"/>
              <a:ext cx="190311" cy="147399"/>
            </a:xfrm>
            <a:prstGeom prst="ellipse">
              <a:avLst/>
            </a:prstGeom>
            <a:solidFill>
              <a:srgbClr val="C00000"/>
            </a:solidFill>
            <a:ln w="25400" cap="flat" cmpd="sng" algn="ctr">
              <a:solidFill>
                <a:srgbClr val="C00000"/>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65" name="円/楕円 33"/>
            <p:cNvSpPr/>
            <p:nvPr/>
          </p:nvSpPr>
          <p:spPr>
            <a:xfrm>
              <a:off x="7279400" y="1976549"/>
              <a:ext cx="190311" cy="149221"/>
            </a:xfrm>
            <a:prstGeom prst="ellipse">
              <a:avLst/>
            </a:prstGeom>
            <a:solidFill>
              <a:srgbClr val="00B050"/>
            </a:solidFill>
            <a:ln w="25400" cap="flat" cmpd="sng" algn="ctr">
              <a:solidFill>
                <a:srgbClr val="00B050"/>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66" name="円/楕円 34"/>
            <p:cNvSpPr/>
            <p:nvPr/>
          </p:nvSpPr>
          <p:spPr>
            <a:xfrm>
              <a:off x="7279400" y="3590981"/>
              <a:ext cx="190311" cy="147399"/>
            </a:xfrm>
            <a:prstGeom prst="ellipse">
              <a:avLst/>
            </a:prstGeom>
            <a:solidFill>
              <a:srgbClr val="00B050"/>
            </a:solidFill>
            <a:ln w="25400" cap="flat" cmpd="sng" algn="ctr">
              <a:solidFill>
                <a:srgbClr val="00B050"/>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cxnSp>
          <p:nvCxnSpPr>
            <p:cNvPr id="267" name="直線コネクタ 266"/>
            <p:cNvCxnSpPr/>
            <p:nvPr/>
          </p:nvCxnSpPr>
          <p:spPr>
            <a:xfrm>
              <a:off x="8292741" y="2052747"/>
              <a:ext cx="0" cy="1538233"/>
            </a:xfrm>
            <a:prstGeom prst="line">
              <a:avLst/>
            </a:prstGeom>
            <a:noFill/>
            <a:ln w="9525" cap="flat" cmpd="sng" algn="ctr">
              <a:solidFill>
                <a:srgbClr val="000000"/>
              </a:solidFill>
              <a:prstDash val="solid"/>
            </a:ln>
            <a:effectLst/>
          </p:spPr>
        </p:cxnSp>
        <p:sp>
          <p:nvSpPr>
            <p:cNvPr id="268" name="正方形/長方形 267"/>
            <p:cNvSpPr/>
            <p:nvPr/>
          </p:nvSpPr>
          <p:spPr>
            <a:xfrm>
              <a:off x="8222404" y="2238966"/>
              <a:ext cx="136279" cy="436730"/>
            </a:xfrm>
            <a:prstGeom prst="rect">
              <a:avLst/>
            </a:prstGeom>
            <a:solidFill>
              <a:srgbClr val="008CCE"/>
            </a:solidFill>
            <a:ln w="3175" cap="flat" cmpd="sng" algn="ctr">
              <a:solidFill>
                <a:srgbClr val="008CCE"/>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69" name="正方形/長方形 268"/>
            <p:cNvSpPr/>
            <p:nvPr/>
          </p:nvSpPr>
          <p:spPr>
            <a:xfrm>
              <a:off x="8222404" y="3039035"/>
              <a:ext cx="136279" cy="436730"/>
            </a:xfrm>
            <a:prstGeom prst="rect">
              <a:avLst/>
            </a:prstGeom>
            <a:solidFill>
              <a:srgbClr val="008CCE"/>
            </a:solidFill>
            <a:ln w="3175" cap="flat" cmpd="sng" algn="ctr">
              <a:solidFill>
                <a:srgbClr val="008CCE"/>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70" name="円/楕円 38"/>
            <p:cNvSpPr/>
            <p:nvPr/>
          </p:nvSpPr>
          <p:spPr>
            <a:xfrm>
              <a:off x="8219679" y="2778207"/>
              <a:ext cx="190311" cy="147399"/>
            </a:xfrm>
            <a:prstGeom prst="ellipse">
              <a:avLst/>
            </a:prstGeom>
            <a:solidFill>
              <a:srgbClr val="00B050"/>
            </a:solidFill>
            <a:ln w="25400" cap="flat" cmpd="sng" algn="ctr">
              <a:solidFill>
                <a:srgbClr val="00B050"/>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71" name="円/楕円 39"/>
            <p:cNvSpPr/>
            <p:nvPr/>
          </p:nvSpPr>
          <p:spPr>
            <a:xfrm>
              <a:off x="8219679" y="1976549"/>
              <a:ext cx="190311" cy="149221"/>
            </a:xfrm>
            <a:prstGeom prst="ellipse">
              <a:avLst/>
            </a:prstGeom>
            <a:solidFill>
              <a:srgbClr val="00B050"/>
            </a:solidFill>
            <a:ln w="25400" cap="flat" cmpd="sng" algn="ctr">
              <a:solidFill>
                <a:srgbClr val="00B050"/>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72" name="円/楕円 40"/>
            <p:cNvSpPr/>
            <p:nvPr/>
          </p:nvSpPr>
          <p:spPr>
            <a:xfrm>
              <a:off x="8219679" y="3590981"/>
              <a:ext cx="190311" cy="147399"/>
            </a:xfrm>
            <a:prstGeom prst="ellipse">
              <a:avLst/>
            </a:prstGeom>
            <a:solidFill>
              <a:srgbClr val="00B050"/>
            </a:solidFill>
            <a:ln w="25400" cap="flat" cmpd="sng" algn="ctr">
              <a:solidFill>
                <a:srgbClr val="00B050"/>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73" name="正方形/長方形 272"/>
            <p:cNvSpPr/>
            <p:nvPr/>
          </p:nvSpPr>
          <p:spPr>
            <a:xfrm rot="5400000">
              <a:off x="7817982" y="1813227"/>
              <a:ext cx="70484" cy="495551"/>
            </a:xfrm>
            <a:prstGeom prst="rect">
              <a:avLst/>
            </a:prstGeom>
            <a:solidFill>
              <a:srgbClr val="008CCE"/>
            </a:solidFill>
            <a:ln w="12700" cap="flat" cmpd="sng" algn="ctr">
              <a:solidFill>
                <a:srgbClr val="008CCE"/>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74" name="正方形/長方形 273"/>
            <p:cNvSpPr/>
            <p:nvPr/>
          </p:nvSpPr>
          <p:spPr>
            <a:xfrm rot="5400000">
              <a:off x="7817982" y="2599011"/>
              <a:ext cx="70484" cy="495551"/>
            </a:xfrm>
            <a:prstGeom prst="rect">
              <a:avLst/>
            </a:prstGeom>
            <a:solidFill>
              <a:srgbClr val="008CCE"/>
            </a:solidFill>
            <a:ln w="12700" cap="flat" cmpd="sng" algn="ctr">
              <a:solidFill>
                <a:srgbClr val="008CCE"/>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75" name="正方形/長方形 274"/>
            <p:cNvSpPr/>
            <p:nvPr/>
          </p:nvSpPr>
          <p:spPr>
            <a:xfrm rot="5400000">
              <a:off x="7811796" y="3422575"/>
              <a:ext cx="73022" cy="495551"/>
            </a:xfrm>
            <a:prstGeom prst="rect">
              <a:avLst/>
            </a:prstGeom>
            <a:solidFill>
              <a:srgbClr val="008CCE"/>
            </a:solidFill>
            <a:ln w="12700" cap="flat" cmpd="sng" algn="ctr">
              <a:solidFill>
                <a:srgbClr val="008CCE"/>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76" name="正方形/長方形 275"/>
            <p:cNvSpPr/>
            <p:nvPr/>
          </p:nvSpPr>
          <p:spPr>
            <a:xfrm rot="18960000">
              <a:off x="7800278" y="3100872"/>
              <a:ext cx="105891" cy="341731"/>
            </a:xfrm>
            <a:prstGeom prst="rect">
              <a:avLst/>
            </a:prstGeom>
            <a:solidFill>
              <a:srgbClr val="008CCE"/>
            </a:solidFill>
            <a:ln w="12700" cap="flat" cmpd="sng" algn="ctr">
              <a:solidFill>
                <a:srgbClr val="008CCE"/>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77" name="テキスト ボックス 2"/>
            <p:cNvSpPr txBox="1">
              <a:spLocks noChangeArrowheads="1"/>
            </p:cNvSpPr>
            <p:nvPr/>
          </p:nvSpPr>
          <p:spPr bwMode="auto">
            <a:xfrm>
              <a:off x="5080068" y="3153214"/>
              <a:ext cx="1804228" cy="61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rgbClr val="444F58"/>
                  </a:solidFill>
                  <a:latin typeface="Arial" pitchFamily="34" charset="0"/>
                  <a:ea typeface="ＭＳ Ｐゴシック" pitchFamily="50" charset="-128"/>
                </a:defRPr>
              </a:lvl1pPr>
              <a:lvl2pPr marL="742950" indent="-285750">
                <a:spcBef>
                  <a:spcPct val="20000"/>
                </a:spcBef>
                <a:buChar char="–"/>
                <a:defRPr kumimoji="1" sz="2800">
                  <a:solidFill>
                    <a:srgbClr val="444F58"/>
                  </a:solidFill>
                  <a:latin typeface="Arial" pitchFamily="34" charset="0"/>
                  <a:ea typeface="ＭＳ Ｐゴシック" pitchFamily="50" charset="-128"/>
                </a:defRPr>
              </a:lvl2pPr>
              <a:lvl3pPr marL="1143000" indent="-228600">
                <a:spcBef>
                  <a:spcPct val="20000"/>
                </a:spcBef>
                <a:buChar char="•"/>
                <a:defRPr kumimoji="1" sz="2200">
                  <a:solidFill>
                    <a:srgbClr val="444F58"/>
                  </a:solidFill>
                  <a:latin typeface="Arial" pitchFamily="34" charset="0"/>
                  <a:ea typeface="ＭＳ Ｐゴシック" pitchFamily="50" charset="-128"/>
                </a:defRPr>
              </a:lvl3pPr>
              <a:lvl4pPr marL="1600200" indent="-228600">
                <a:spcBef>
                  <a:spcPct val="20000"/>
                </a:spcBef>
                <a:buChar char="–"/>
                <a:defRPr kumimoji="1" sz="1400">
                  <a:solidFill>
                    <a:srgbClr val="444F58"/>
                  </a:solidFill>
                  <a:latin typeface="Arial" pitchFamily="34" charset="0"/>
                  <a:ea typeface="ＭＳ Ｐゴシック" pitchFamily="50" charset="-128"/>
                </a:defRPr>
              </a:lvl4pPr>
              <a:lvl5pPr marL="2057400" indent="-228600">
                <a:spcBef>
                  <a:spcPct val="20000"/>
                </a:spcBef>
                <a:buChar char="»"/>
                <a:defRPr kumimoji="1" sz="1000">
                  <a:solidFill>
                    <a:srgbClr val="444F58"/>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9pPr>
            </a:lstStyle>
            <a:p>
              <a:pPr fontAlgn="auto">
                <a:spcBef>
                  <a:spcPct val="0"/>
                </a:spcBef>
                <a:spcAft>
                  <a:spcPts val="0"/>
                </a:spcAft>
                <a:buNone/>
                <a:defRPr/>
              </a:pPr>
              <a:r>
                <a:rPr lang="en-US" altLang="ja-JP" sz="500" kern="0" dirty="0">
                  <a:latin typeface="微软雅黑" panose="020B0503020204020204" pitchFamily="34" charset="-122"/>
                  <a:ea typeface="微软雅黑" panose="020B0503020204020204" pitchFamily="34" charset="-122"/>
                </a:rPr>
                <a:t>Junction</a:t>
              </a:r>
            </a:p>
          </p:txBody>
        </p:sp>
        <p:sp>
          <p:nvSpPr>
            <p:cNvPr id="278" name="テキスト ボックス 2"/>
            <p:cNvSpPr txBox="1">
              <a:spLocks noChangeArrowheads="1"/>
            </p:cNvSpPr>
            <p:nvPr/>
          </p:nvSpPr>
          <p:spPr bwMode="auto">
            <a:xfrm>
              <a:off x="5767791" y="1493729"/>
              <a:ext cx="2006004" cy="61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rgbClr val="444F58"/>
                  </a:solidFill>
                  <a:latin typeface="Arial" pitchFamily="34" charset="0"/>
                  <a:ea typeface="ＭＳ Ｐゴシック" pitchFamily="50" charset="-128"/>
                </a:defRPr>
              </a:lvl1pPr>
              <a:lvl2pPr marL="742950" indent="-285750">
                <a:spcBef>
                  <a:spcPct val="20000"/>
                </a:spcBef>
                <a:buChar char="–"/>
                <a:defRPr kumimoji="1" sz="2800">
                  <a:solidFill>
                    <a:srgbClr val="444F58"/>
                  </a:solidFill>
                  <a:latin typeface="Arial" pitchFamily="34" charset="0"/>
                  <a:ea typeface="ＭＳ Ｐゴシック" pitchFamily="50" charset="-128"/>
                </a:defRPr>
              </a:lvl2pPr>
              <a:lvl3pPr marL="1143000" indent="-228600">
                <a:spcBef>
                  <a:spcPct val="20000"/>
                </a:spcBef>
                <a:buChar char="•"/>
                <a:defRPr kumimoji="1" sz="2200">
                  <a:solidFill>
                    <a:srgbClr val="444F58"/>
                  </a:solidFill>
                  <a:latin typeface="Arial" pitchFamily="34" charset="0"/>
                  <a:ea typeface="ＭＳ Ｐゴシック" pitchFamily="50" charset="-128"/>
                </a:defRPr>
              </a:lvl3pPr>
              <a:lvl4pPr marL="1600200" indent="-228600">
                <a:spcBef>
                  <a:spcPct val="20000"/>
                </a:spcBef>
                <a:buChar char="–"/>
                <a:defRPr kumimoji="1" sz="1400">
                  <a:solidFill>
                    <a:srgbClr val="444F58"/>
                  </a:solidFill>
                  <a:latin typeface="Arial" pitchFamily="34" charset="0"/>
                  <a:ea typeface="ＭＳ Ｐゴシック" pitchFamily="50" charset="-128"/>
                </a:defRPr>
              </a:lvl4pPr>
              <a:lvl5pPr marL="2057400" indent="-228600">
                <a:spcBef>
                  <a:spcPct val="20000"/>
                </a:spcBef>
                <a:buChar char="»"/>
                <a:defRPr kumimoji="1" sz="1000">
                  <a:solidFill>
                    <a:srgbClr val="444F58"/>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9pPr>
            </a:lstStyle>
            <a:p>
              <a:pPr fontAlgn="auto">
                <a:spcBef>
                  <a:spcPct val="0"/>
                </a:spcBef>
                <a:spcAft>
                  <a:spcPts val="0"/>
                </a:spcAft>
                <a:buNone/>
                <a:defRPr/>
              </a:pPr>
              <a:r>
                <a:rPr lang="en-US" altLang="ja-JP" sz="500" kern="0" dirty="0">
                  <a:latin typeface="微软雅黑" panose="020B0503020204020204" pitchFamily="34" charset="-122"/>
                  <a:ea typeface="微软雅黑" panose="020B0503020204020204" pitchFamily="34" charset="-122"/>
                </a:rPr>
                <a:t>Top Inner</a:t>
              </a:r>
            </a:p>
          </p:txBody>
        </p:sp>
        <p:sp>
          <p:nvSpPr>
            <p:cNvPr id="279" name="テキスト ボックス 2"/>
            <p:cNvSpPr txBox="1">
              <a:spLocks noChangeArrowheads="1"/>
            </p:cNvSpPr>
            <p:nvPr/>
          </p:nvSpPr>
          <p:spPr bwMode="auto">
            <a:xfrm>
              <a:off x="7609626" y="1483138"/>
              <a:ext cx="2032039" cy="61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rgbClr val="444F58"/>
                  </a:solidFill>
                  <a:latin typeface="Arial" pitchFamily="34" charset="0"/>
                  <a:ea typeface="ＭＳ Ｐゴシック" pitchFamily="50" charset="-128"/>
                </a:defRPr>
              </a:lvl1pPr>
              <a:lvl2pPr marL="742950" indent="-285750">
                <a:spcBef>
                  <a:spcPct val="20000"/>
                </a:spcBef>
                <a:buChar char="–"/>
                <a:defRPr kumimoji="1" sz="2800">
                  <a:solidFill>
                    <a:srgbClr val="444F58"/>
                  </a:solidFill>
                  <a:latin typeface="Arial" pitchFamily="34" charset="0"/>
                  <a:ea typeface="ＭＳ Ｐゴシック" pitchFamily="50" charset="-128"/>
                </a:defRPr>
              </a:lvl2pPr>
              <a:lvl3pPr marL="1143000" indent="-228600">
                <a:spcBef>
                  <a:spcPct val="20000"/>
                </a:spcBef>
                <a:buChar char="•"/>
                <a:defRPr kumimoji="1" sz="2200">
                  <a:solidFill>
                    <a:srgbClr val="444F58"/>
                  </a:solidFill>
                  <a:latin typeface="Arial" pitchFamily="34" charset="0"/>
                  <a:ea typeface="ＭＳ Ｐゴシック" pitchFamily="50" charset="-128"/>
                </a:defRPr>
              </a:lvl3pPr>
              <a:lvl4pPr marL="1600200" indent="-228600">
                <a:spcBef>
                  <a:spcPct val="20000"/>
                </a:spcBef>
                <a:buChar char="–"/>
                <a:defRPr kumimoji="1" sz="1400">
                  <a:solidFill>
                    <a:srgbClr val="444F58"/>
                  </a:solidFill>
                  <a:latin typeface="Arial" pitchFamily="34" charset="0"/>
                  <a:ea typeface="ＭＳ Ｐゴシック" pitchFamily="50" charset="-128"/>
                </a:defRPr>
              </a:lvl4pPr>
              <a:lvl5pPr marL="2057400" indent="-228600">
                <a:spcBef>
                  <a:spcPct val="20000"/>
                </a:spcBef>
                <a:buChar char="»"/>
                <a:defRPr kumimoji="1" sz="1000">
                  <a:solidFill>
                    <a:srgbClr val="444F58"/>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9pPr>
            </a:lstStyle>
            <a:p>
              <a:pPr fontAlgn="auto">
                <a:spcBef>
                  <a:spcPct val="0"/>
                </a:spcBef>
                <a:spcAft>
                  <a:spcPts val="0"/>
                </a:spcAft>
                <a:buNone/>
                <a:defRPr/>
              </a:pPr>
              <a:r>
                <a:rPr lang="en-US" altLang="ja-JP" sz="500" kern="0" dirty="0">
                  <a:latin typeface="微软雅黑" panose="020B0503020204020204" pitchFamily="34" charset="-122"/>
                  <a:ea typeface="微软雅黑" panose="020B0503020204020204" pitchFamily="34" charset="-122"/>
                </a:rPr>
                <a:t>Top Outer</a:t>
              </a:r>
            </a:p>
          </p:txBody>
        </p:sp>
        <p:sp>
          <p:nvSpPr>
            <p:cNvPr id="280" name="テキスト ボックス 2"/>
            <p:cNvSpPr txBox="1">
              <a:spLocks noChangeArrowheads="1"/>
            </p:cNvSpPr>
            <p:nvPr/>
          </p:nvSpPr>
          <p:spPr bwMode="auto">
            <a:xfrm>
              <a:off x="5290244" y="3582751"/>
              <a:ext cx="2461616" cy="61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rgbClr val="444F58"/>
                  </a:solidFill>
                  <a:latin typeface="Arial" pitchFamily="34" charset="0"/>
                  <a:ea typeface="ＭＳ Ｐゴシック" pitchFamily="50" charset="-128"/>
                </a:defRPr>
              </a:lvl1pPr>
              <a:lvl2pPr marL="742950" indent="-285750">
                <a:spcBef>
                  <a:spcPct val="20000"/>
                </a:spcBef>
                <a:buChar char="–"/>
                <a:defRPr kumimoji="1" sz="2800">
                  <a:solidFill>
                    <a:srgbClr val="444F58"/>
                  </a:solidFill>
                  <a:latin typeface="Arial" pitchFamily="34" charset="0"/>
                  <a:ea typeface="ＭＳ Ｐゴシック" pitchFamily="50" charset="-128"/>
                </a:defRPr>
              </a:lvl2pPr>
              <a:lvl3pPr marL="1143000" indent="-228600">
                <a:spcBef>
                  <a:spcPct val="20000"/>
                </a:spcBef>
                <a:buChar char="•"/>
                <a:defRPr kumimoji="1" sz="2200">
                  <a:solidFill>
                    <a:srgbClr val="444F58"/>
                  </a:solidFill>
                  <a:latin typeface="Arial" pitchFamily="34" charset="0"/>
                  <a:ea typeface="ＭＳ Ｐゴシック" pitchFamily="50" charset="-128"/>
                </a:defRPr>
              </a:lvl3pPr>
              <a:lvl4pPr marL="1600200" indent="-228600">
                <a:spcBef>
                  <a:spcPct val="20000"/>
                </a:spcBef>
                <a:buChar char="–"/>
                <a:defRPr kumimoji="1" sz="1400">
                  <a:solidFill>
                    <a:srgbClr val="444F58"/>
                  </a:solidFill>
                  <a:latin typeface="Arial" pitchFamily="34" charset="0"/>
                  <a:ea typeface="ＭＳ Ｐゴシック" pitchFamily="50" charset="-128"/>
                </a:defRPr>
              </a:lvl4pPr>
              <a:lvl5pPr marL="2057400" indent="-228600">
                <a:spcBef>
                  <a:spcPct val="20000"/>
                </a:spcBef>
                <a:buChar char="»"/>
                <a:defRPr kumimoji="1" sz="1000">
                  <a:solidFill>
                    <a:srgbClr val="444F58"/>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9pPr>
            </a:lstStyle>
            <a:p>
              <a:pPr fontAlgn="auto">
                <a:spcBef>
                  <a:spcPct val="0"/>
                </a:spcBef>
                <a:spcAft>
                  <a:spcPts val="0"/>
                </a:spcAft>
                <a:buNone/>
                <a:defRPr/>
              </a:pPr>
              <a:r>
                <a:rPr lang="en-US" altLang="ja-JP" sz="500" kern="0" dirty="0">
                  <a:latin typeface="微软雅黑" panose="020B0503020204020204" pitchFamily="34" charset="-122"/>
                  <a:ea typeface="微软雅黑" panose="020B0503020204020204" pitchFamily="34" charset="-122"/>
                </a:rPr>
                <a:t>Bottom Inner</a:t>
              </a:r>
            </a:p>
          </p:txBody>
        </p:sp>
        <p:sp>
          <p:nvSpPr>
            <p:cNvPr id="281" name="テキスト ボックス 2"/>
            <p:cNvSpPr txBox="1">
              <a:spLocks noChangeArrowheads="1"/>
            </p:cNvSpPr>
            <p:nvPr/>
          </p:nvSpPr>
          <p:spPr bwMode="auto">
            <a:xfrm>
              <a:off x="7596442" y="3579050"/>
              <a:ext cx="2487651" cy="61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rgbClr val="444F58"/>
                  </a:solidFill>
                  <a:latin typeface="Arial" pitchFamily="34" charset="0"/>
                  <a:ea typeface="ＭＳ Ｐゴシック" pitchFamily="50" charset="-128"/>
                </a:defRPr>
              </a:lvl1pPr>
              <a:lvl2pPr marL="742950" indent="-285750">
                <a:spcBef>
                  <a:spcPct val="20000"/>
                </a:spcBef>
                <a:buChar char="–"/>
                <a:defRPr kumimoji="1" sz="2800">
                  <a:solidFill>
                    <a:srgbClr val="444F58"/>
                  </a:solidFill>
                  <a:latin typeface="Arial" pitchFamily="34" charset="0"/>
                  <a:ea typeface="ＭＳ Ｐゴシック" pitchFamily="50" charset="-128"/>
                </a:defRPr>
              </a:lvl2pPr>
              <a:lvl3pPr marL="1143000" indent="-228600">
                <a:spcBef>
                  <a:spcPct val="20000"/>
                </a:spcBef>
                <a:buChar char="•"/>
                <a:defRPr kumimoji="1" sz="2200">
                  <a:solidFill>
                    <a:srgbClr val="444F58"/>
                  </a:solidFill>
                  <a:latin typeface="Arial" pitchFamily="34" charset="0"/>
                  <a:ea typeface="ＭＳ Ｐゴシック" pitchFamily="50" charset="-128"/>
                </a:defRPr>
              </a:lvl3pPr>
              <a:lvl4pPr marL="1600200" indent="-228600">
                <a:spcBef>
                  <a:spcPct val="20000"/>
                </a:spcBef>
                <a:buChar char="–"/>
                <a:defRPr kumimoji="1" sz="1400">
                  <a:solidFill>
                    <a:srgbClr val="444F58"/>
                  </a:solidFill>
                  <a:latin typeface="Arial" pitchFamily="34" charset="0"/>
                  <a:ea typeface="ＭＳ Ｐゴシック" pitchFamily="50" charset="-128"/>
                </a:defRPr>
              </a:lvl4pPr>
              <a:lvl5pPr marL="2057400" indent="-228600">
                <a:spcBef>
                  <a:spcPct val="20000"/>
                </a:spcBef>
                <a:buChar char="»"/>
                <a:defRPr kumimoji="1" sz="1000">
                  <a:solidFill>
                    <a:srgbClr val="444F58"/>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9pPr>
            </a:lstStyle>
            <a:p>
              <a:pPr fontAlgn="auto">
                <a:spcBef>
                  <a:spcPct val="0"/>
                </a:spcBef>
                <a:spcAft>
                  <a:spcPts val="0"/>
                </a:spcAft>
                <a:buNone/>
                <a:defRPr/>
              </a:pPr>
              <a:r>
                <a:rPr lang="en-US" altLang="ja-JP" sz="500" kern="0" dirty="0">
                  <a:latin typeface="微软雅黑" panose="020B0503020204020204" pitchFamily="34" charset="-122"/>
                  <a:ea typeface="微软雅黑" panose="020B0503020204020204" pitchFamily="34" charset="-122"/>
                </a:rPr>
                <a:t>Bottom Outer</a:t>
              </a:r>
            </a:p>
          </p:txBody>
        </p:sp>
        <p:sp>
          <p:nvSpPr>
            <p:cNvPr id="282" name="テキスト ボックス 2"/>
            <p:cNvSpPr txBox="1">
              <a:spLocks noChangeArrowheads="1"/>
            </p:cNvSpPr>
            <p:nvPr/>
          </p:nvSpPr>
          <p:spPr bwMode="auto">
            <a:xfrm>
              <a:off x="8103122" y="2511611"/>
              <a:ext cx="1478790" cy="61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rgbClr val="444F58"/>
                  </a:solidFill>
                  <a:latin typeface="Arial" pitchFamily="34" charset="0"/>
                  <a:ea typeface="ＭＳ Ｐゴシック" pitchFamily="50" charset="-128"/>
                </a:defRPr>
              </a:lvl1pPr>
              <a:lvl2pPr marL="742950" indent="-285750">
                <a:spcBef>
                  <a:spcPct val="20000"/>
                </a:spcBef>
                <a:buChar char="–"/>
                <a:defRPr kumimoji="1" sz="2800">
                  <a:solidFill>
                    <a:srgbClr val="444F58"/>
                  </a:solidFill>
                  <a:latin typeface="Arial" pitchFamily="34" charset="0"/>
                  <a:ea typeface="ＭＳ Ｐゴシック" pitchFamily="50" charset="-128"/>
                </a:defRPr>
              </a:lvl2pPr>
              <a:lvl3pPr marL="1143000" indent="-228600">
                <a:spcBef>
                  <a:spcPct val="20000"/>
                </a:spcBef>
                <a:buChar char="•"/>
                <a:defRPr kumimoji="1" sz="2200">
                  <a:solidFill>
                    <a:srgbClr val="444F58"/>
                  </a:solidFill>
                  <a:latin typeface="Arial" pitchFamily="34" charset="0"/>
                  <a:ea typeface="ＭＳ Ｐゴシック" pitchFamily="50" charset="-128"/>
                </a:defRPr>
              </a:lvl3pPr>
              <a:lvl4pPr marL="1600200" indent="-228600">
                <a:spcBef>
                  <a:spcPct val="20000"/>
                </a:spcBef>
                <a:buChar char="–"/>
                <a:defRPr kumimoji="1" sz="1400">
                  <a:solidFill>
                    <a:srgbClr val="444F58"/>
                  </a:solidFill>
                  <a:latin typeface="Arial" pitchFamily="34" charset="0"/>
                  <a:ea typeface="ＭＳ Ｐゴシック" pitchFamily="50" charset="-128"/>
                </a:defRPr>
              </a:lvl4pPr>
              <a:lvl5pPr marL="2057400" indent="-228600">
                <a:spcBef>
                  <a:spcPct val="20000"/>
                </a:spcBef>
                <a:buChar char="»"/>
                <a:defRPr kumimoji="1" sz="1000">
                  <a:solidFill>
                    <a:srgbClr val="444F58"/>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9pPr>
            </a:lstStyle>
            <a:p>
              <a:pPr fontAlgn="auto">
                <a:spcBef>
                  <a:spcPct val="0"/>
                </a:spcBef>
                <a:spcAft>
                  <a:spcPts val="0"/>
                </a:spcAft>
                <a:buNone/>
                <a:defRPr/>
              </a:pPr>
              <a:r>
                <a:rPr lang="en-US" altLang="ja-JP" sz="500" kern="0" dirty="0">
                  <a:latin typeface="微软雅黑" panose="020B0503020204020204" pitchFamily="34" charset="-122"/>
                  <a:ea typeface="微软雅黑" panose="020B0503020204020204" pitchFamily="34" charset="-122"/>
                </a:rPr>
                <a:t>Leads</a:t>
              </a:r>
            </a:p>
          </p:txBody>
        </p:sp>
        <p:sp>
          <p:nvSpPr>
            <p:cNvPr id="283" name="円/楕円 52"/>
            <p:cNvSpPr/>
            <p:nvPr/>
          </p:nvSpPr>
          <p:spPr>
            <a:xfrm>
              <a:off x="6354997" y="2784557"/>
              <a:ext cx="190311" cy="147399"/>
            </a:xfrm>
            <a:prstGeom prst="ellipse">
              <a:avLst/>
            </a:prstGeom>
            <a:solidFill>
              <a:srgbClr val="00B050"/>
            </a:solidFill>
            <a:ln w="25400" cap="flat" cmpd="sng" algn="ctr">
              <a:solidFill>
                <a:srgbClr val="00B050"/>
              </a:solidFill>
              <a:prstDash val="solid"/>
            </a:ln>
            <a:effectLst/>
          </p:spPr>
          <p:txBody>
            <a:bodyPr anchor="ctr"/>
            <a:lstStyle/>
            <a:p>
              <a:pPr algn="ctr" fontAlgn="auto">
                <a:spcBef>
                  <a:spcPts val="0"/>
                </a:spcBef>
                <a:spcAft>
                  <a:spcPts val="0"/>
                </a:spcAft>
                <a:defRPr/>
              </a:pPr>
              <a:endParaRPr kumimoji="0" lang="ja-JP" altLang="en-US" sz="1000" kern="0">
                <a:solidFill>
                  <a:prstClr val="white"/>
                </a:solidFill>
                <a:latin typeface="微软雅黑" panose="020B0503020204020204" pitchFamily="34" charset="-122"/>
                <a:ea typeface="微软雅黑" panose="020B0503020204020204" pitchFamily="34" charset="-122"/>
              </a:endParaRPr>
            </a:p>
          </p:txBody>
        </p:sp>
        <p:sp>
          <p:nvSpPr>
            <p:cNvPr id="284" name="テキスト ボックス 2"/>
            <p:cNvSpPr txBox="1">
              <a:spLocks noChangeArrowheads="1"/>
            </p:cNvSpPr>
            <p:nvPr/>
          </p:nvSpPr>
          <p:spPr bwMode="auto">
            <a:xfrm>
              <a:off x="5449219" y="2289301"/>
              <a:ext cx="1283528" cy="61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rgbClr val="444F58"/>
                  </a:solidFill>
                  <a:latin typeface="Arial" pitchFamily="34" charset="0"/>
                  <a:ea typeface="ＭＳ Ｐゴシック" pitchFamily="50" charset="-128"/>
                </a:defRPr>
              </a:lvl1pPr>
              <a:lvl2pPr marL="742950" indent="-285750">
                <a:spcBef>
                  <a:spcPct val="20000"/>
                </a:spcBef>
                <a:buChar char="–"/>
                <a:defRPr kumimoji="1" sz="2800">
                  <a:solidFill>
                    <a:srgbClr val="444F58"/>
                  </a:solidFill>
                  <a:latin typeface="Arial" pitchFamily="34" charset="0"/>
                  <a:ea typeface="ＭＳ Ｐゴシック" pitchFamily="50" charset="-128"/>
                </a:defRPr>
              </a:lvl2pPr>
              <a:lvl3pPr marL="1143000" indent="-228600">
                <a:spcBef>
                  <a:spcPct val="20000"/>
                </a:spcBef>
                <a:buChar char="•"/>
                <a:defRPr kumimoji="1" sz="2200">
                  <a:solidFill>
                    <a:srgbClr val="444F58"/>
                  </a:solidFill>
                  <a:latin typeface="Arial" pitchFamily="34" charset="0"/>
                  <a:ea typeface="ＭＳ Ｐゴシック" pitchFamily="50" charset="-128"/>
                </a:defRPr>
              </a:lvl3pPr>
              <a:lvl4pPr marL="1600200" indent="-228600">
                <a:spcBef>
                  <a:spcPct val="20000"/>
                </a:spcBef>
                <a:buChar char="–"/>
                <a:defRPr kumimoji="1" sz="1400">
                  <a:solidFill>
                    <a:srgbClr val="444F58"/>
                  </a:solidFill>
                  <a:latin typeface="Arial" pitchFamily="34" charset="0"/>
                  <a:ea typeface="ＭＳ Ｐゴシック" pitchFamily="50" charset="-128"/>
                </a:defRPr>
              </a:lvl4pPr>
              <a:lvl5pPr marL="2057400" indent="-228600">
                <a:spcBef>
                  <a:spcPct val="20000"/>
                </a:spcBef>
                <a:buChar char="»"/>
                <a:defRPr kumimoji="1" sz="1000">
                  <a:solidFill>
                    <a:srgbClr val="444F58"/>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Ｐゴシック" pitchFamily="50" charset="-128"/>
                </a:defRPr>
              </a:lvl9pPr>
            </a:lstStyle>
            <a:p>
              <a:pPr fontAlgn="auto">
                <a:spcBef>
                  <a:spcPct val="0"/>
                </a:spcBef>
                <a:spcAft>
                  <a:spcPts val="0"/>
                </a:spcAft>
                <a:buNone/>
                <a:defRPr/>
              </a:pPr>
              <a:r>
                <a:rPr lang="en-US" altLang="ja-JP" sz="500" kern="0" dirty="0">
                  <a:latin typeface="微软雅黑" panose="020B0503020204020204" pitchFamily="34" charset="-122"/>
                  <a:ea typeface="微软雅黑" panose="020B0503020204020204" pitchFamily="34" charset="-122"/>
                </a:rPr>
                <a:t>Side</a:t>
              </a:r>
            </a:p>
          </p:txBody>
        </p:sp>
        <p:cxnSp>
          <p:nvCxnSpPr>
            <p:cNvPr id="285" name="直線矢印コネクタ 284"/>
            <p:cNvCxnSpPr>
              <a:stCxn id="277" idx="3"/>
            </p:cNvCxnSpPr>
            <p:nvPr/>
          </p:nvCxnSpPr>
          <p:spPr>
            <a:xfrm flipV="1">
              <a:off x="6884296" y="2951300"/>
              <a:ext cx="385153" cy="511017"/>
            </a:xfrm>
            <a:prstGeom prst="straightConnector1">
              <a:avLst/>
            </a:prstGeom>
            <a:noFill/>
            <a:ln w="6350" cap="flat" cmpd="sng" algn="ctr">
              <a:solidFill>
                <a:schemeClr val="tx2"/>
              </a:solidFill>
              <a:prstDash val="solid"/>
              <a:headEnd type="none" w="med" len="med"/>
              <a:tailEnd type="arrow" w="sm" len="sm"/>
            </a:ln>
            <a:effectLst/>
          </p:spPr>
        </p:cxnSp>
      </p:grpSp>
      <p:cxnSp>
        <p:nvCxnSpPr>
          <p:cNvPr id="286" name="直線矢印コネクタ 285"/>
          <p:cNvCxnSpPr/>
          <p:nvPr/>
        </p:nvCxnSpPr>
        <p:spPr>
          <a:xfrm flipV="1">
            <a:off x="1526619" y="2693671"/>
            <a:ext cx="0" cy="1257072"/>
          </a:xfrm>
          <a:prstGeom prst="straightConnector1">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7" name="直線矢印コネクタ 286"/>
          <p:cNvCxnSpPr>
            <a:cxnSpLocks/>
          </p:cNvCxnSpPr>
          <p:nvPr/>
        </p:nvCxnSpPr>
        <p:spPr>
          <a:xfrm>
            <a:off x="1529514" y="3949763"/>
            <a:ext cx="2562455" cy="0"/>
          </a:xfrm>
          <a:prstGeom prst="straightConnector1">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8" name="Text Box 275"/>
          <p:cNvSpPr txBox="1">
            <a:spLocks noChangeArrowheads="1"/>
          </p:cNvSpPr>
          <p:nvPr/>
        </p:nvSpPr>
        <p:spPr bwMode="auto">
          <a:xfrm>
            <a:off x="2732206" y="3937703"/>
            <a:ext cx="825423" cy="2176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spcBef>
                <a:spcPct val="20000"/>
              </a:spcBef>
              <a:buChar char="•"/>
              <a:defRPr kumimoji="1" sz="3200">
                <a:solidFill>
                  <a:srgbClr val="444F58"/>
                </a:solidFill>
                <a:latin typeface="Arial" pitchFamily="34" charset="0"/>
                <a:ea typeface="ＭＳ ゴシック" pitchFamily="49" charset="-128"/>
              </a:defRPr>
            </a:lvl1pPr>
            <a:lvl2pPr marL="742950" indent="-285750" eaLnBrk="0" hangingPunct="0">
              <a:spcBef>
                <a:spcPct val="20000"/>
              </a:spcBef>
              <a:buChar char="–"/>
              <a:defRPr kumimoji="1" sz="2800">
                <a:solidFill>
                  <a:srgbClr val="444F58"/>
                </a:solidFill>
                <a:latin typeface="Arial" pitchFamily="34" charset="0"/>
                <a:ea typeface="ＭＳ ゴシック" pitchFamily="49" charset="-128"/>
              </a:defRPr>
            </a:lvl2pPr>
            <a:lvl3pPr marL="1143000" indent="-228600" eaLnBrk="0" hangingPunct="0">
              <a:spcBef>
                <a:spcPct val="20000"/>
              </a:spcBef>
              <a:buChar char="•"/>
              <a:defRPr kumimoji="1" sz="2200">
                <a:solidFill>
                  <a:srgbClr val="444F58"/>
                </a:solidFill>
                <a:latin typeface="Arial" pitchFamily="34" charset="0"/>
                <a:ea typeface="ＭＳ ゴシック" pitchFamily="49" charset="-128"/>
              </a:defRPr>
            </a:lvl3pPr>
            <a:lvl4pPr marL="1600200" indent="-228600" eaLnBrk="0" hangingPunct="0">
              <a:spcBef>
                <a:spcPct val="20000"/>
              </a:spcBef>
              <a:buChar char="–"/>
              <a:defRPr kumimoji="1" sz="1400">
                <a:solidFill>
                  <a:srgbClr val="444F58"/>
                </a:solidFill>
                <a:latin typeface="Arial" pitchFamily="34" charset="0"/>
                <a:ea typeface="ＭＳ ゴシック" pitchFamily="49" charset="-128"/>
              </a:defRPr>
            </a:lvl4pPr>
            <a:lvl5pPr marL="2057400" indent="-228600" eaLnBrk="0" hangingPunct="0">
              <a:spcBef>
                <a:spcPct val="20000"/>
              </a:spcBef>
              <a:buChar char="»"/>
              <a:defRPr kumimoji="1" sz="1000">
                <a:solidFill>
                  <a:srgbClr val="444F58"/>
                </a:solidFill>
                <a:latin typeface="Arial" pitchFamily="34" charset="0"/>
                <a:ea typeface="ＭＳ ゴシック" pitchFamily="49"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9pPr>
          </a:lstStyle>
          <a:p>
            <a:pPr algn="ctr" eaLnBrk="1" hangingPunct="1">
              <a:spcBef>
                <a:spcPct val="0"/>
              </a:spcBef>
              <a:buFontTx/>
              <a:buNone/>
            </a:pPr>
            <a:r>
              <a:rPr lang="zh-CN" altLang="en-US" sz="800" dirty="0">
                <a:solidFill>
                  <a:schemeClr val="tx2"/>
                </a:solidFill>
                <a:latin typeface="微软雅黑" panose="020B0503020204020204" pitchFamily="34" charset="-122"/>
                <a:ea typeface="微软雅黑" panose="020B0503020204020204" pitchFamily="34" charset="-122"/>
              </a:rPr>
              <a:t>分析时间</a:t>
            </a:r>
            <a:endParaRPr lang="en-US" altLang="ja-JP" sz="800" dirty="0">
              <a:solidFill>
                <a:schemeClr val="tx2"/>
              </a:solidFill>
              <a:latin typeface="微软雅黑" panose="020B0503020204020204" pitchFamily="34" charset="-122"/>
              <a:ea typeface="微软雅黑" panose="020B0503020204020204" pitchFamily="34" charset="-122"/>
            </a:endParaRPr>
          </a:p>
        </p:txBody>
      </p:sp>
      <p:pic>
        <p:nvPicPr>
          <p:cNvPr id="289" name="図 288"/>
          <p:cNvPicPr>
            <a:picLocks noChangeAspect="1"/>
          </p:cNvPicPr>
          <p:nvPr/>
        </p:nvPicPr>
        <p:blipFill rotWithShape="1">
          <a:blip r:embed="rId13"/>
          <a:srcRect l="34971" t="11044" r="29394" b="51779"/>
          <a:stretch/>
        </p:blipFill>
        <p:spPr>
          <a:xfrm>
            <a:off x="3435941" y="3252764"/>
            <a:ext cx="1172657" cy="562475"/>
          </a:xfrm>
          <a:prstGeom prst="rect">
            <a:avLst/>
          </a:prstGeom>
        </p:spPr>
      </p:pic>
      <p:sp>
        <p:nvSpPr>
          <p:cNvPr id="290" name="Text Box 10"/>
          <p:cNvSpPr txBox="1">
            <a:spLocks noChangeArrowheads="1"/>
          </p:cNvSpPr>
          <p:nvPr/>
        </p:nvSpPr>
        <p:spPr bwMode="auto">
          <a:xfrm>
            <a:off x="3575002" y="3222330"/>
            <a:ext cx="97357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rgbClr val="444F58"/>
                </a:solidFill>
                <a:latin typeface="Arial" pitchFamily="34" charset="0"/>
                <a:ea typeface="ＭＳ ゴシック" pitchFamily="49" charset="-128"/>
              </a:defRPr>
            </a:lvl1pPr>
            <a:lvl2pPr marL="742950" indent="-285750" eaLnBrk="0" hangingPunct="0">
              <a:spcBef>
                <a:spcPct val="20000"/>
              </a:spcBef>
              <a:buChar char="–"/>
              <a:defRPr kumimoji="1" sz="2800">
                <a:solidFill>
                  <a:srgbClr val="444F58"/>
                </a:solidFill>
                <a:latin typeface="Arial" pitchFamily="34" charset="0"/>
                <a:ea typeface="ＭＳ ゴシック" pitchFamily="49" charset="-128"/>
              </a:defRPr>
            </a:lvl2pPr>
            <a:lvl3pPr marL="1143000" indent="-228600" eaLnBrk="0" hangingPunct="0">
              <a:spcBef>
                <a:spcPct val="20000"/>
              </a:spcBef>
              <a:buChar char="•"/>
              <a:defRPr kumimoji="1" sz="2200">
                <a:solidFill>
                  <a:srgbClr val="444F58"/>
                </a:solidFill>
                <a:latin typeface="Arial" pitchFamily="34" charset="0"/>
                <a:ea typeface="ＭＳ ゴシック" pitchFamily="49" charset="-128"/>
              </a:defRPr>
            </a:lvl3pPr>
            <a:lvl4pPr marL="1600200" indent="-228600" eaLnBrk="0" hangingPunct="0">
              <a:spcBef>
                <a:spcPct val="20000"/>
              </a:spcBef>
              <a:buChar char="–"/>
              <a:defRPr kumimoji="1" sz="1400">
                <a:solidFill>
                  <a:srgbClr val="444F58"/>
                </a:solidFill>
                <a:latin typeface="Arial" pitchFamily="34" charset="0"/>
                <a:ea typeface="ＭＳ ゴシック" pitchFamily="49" charset="-128"/>
              </a:defRPr>
            </a:lvl4pPr>
            <a:lvl5pPr marL="2057400" indent="-228600" eaLnBrk="0" hangingPunct="0">
              <a:spcBef>
                <a:spcPct val="20000"/>
              </a:spcBef>
              <a:buChar char="»"/>
              <a:defRPr kumimoji="1" sz="1000">
                <a:solidFill>
                  <a:srgbClr val="444F58"/>
                </a:solidFill>
                <a:latin typeface="Arial" pitchFamily="34" charset="0"/>
                <a:ea typeface="ＭＳ ゴシック" pitchFamily="49"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9pPr>
          </a:lstStyle>
          <a:p>
            <a:pPr algn="ctr" eaLnBrk="1" hangingPunct="1">
              <a:spcBef>
                <a:spcPct val="0"/>
              </a:spcBef>
              <a:buFontTx/>
              <a:buNone/>
            </a:pPr>
            <a:r>
              <a:rPr lang="en-US" altLang="ja-JP" sz="500" u="sng" dirty="0">
                <a:latin typeface="微软雅黑" panose="020B0503020204020204" pitchFamily="34" charset="-122"/>
                <a:ea typeface="微软雅黑" panose="020B0503020204020204" pitchFamily="34" charset="-122"/>
              </a:rPr>
              <a:t>Zth</a:t>
            </a:r>
          </a:p>
        </p:txBody>
      </p:sp>
      <p:sp>
        <p:nvSpPr>
          <p:cNvPr id="291" name="Text Box 10"/>
          <p:cNvSpPr txBox="1">
            <a:spLocks noChangeArrowheads="1"/>
          </p:cNvSpPr>
          <p:nvPr/>
        </p:nvSpPr>
        <p:spPr bwMode="auto">
          <a:xfrm>
            <a:off x="4429265" y="3480615"/>
            <a:ext cx="60126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rgbClr val="444F58"/>
                </a:solidFill>
                <a:latin typeface="Arial" pitchFamily="34" charset="0"/>
                <a:ea typeface="ＭＳ ゴシック" pitchFamily="49" charset="-128"/>
              </a:defRPr>
            </a:lvl1pPr>
            <a:lvl2pPr marL="742950" indent="-285750" eaLnBrk="0" hangingPunct="0">
              <a:spcBef>
                <a:spcPct val="20000"/>
              </a:spcBef>
              <a:buChar char="–"/>
              <a:defRPr kumimoji="1" sz="2800">
                <a:solidFill>
                  <a:srgbClr val="444F58"/>
                </a:solidFill>
                <a:latin typeface="Arial" pitchFamily="34" charset="0"/>
                <a:ea typeface="ＭＳ ゴシック" pitchFamily="49" charset="-128"/>
              </a:defRPr>
            </a:lvl2pPr>
            <a:lvl3pPr marL="1143000" indent="-228600" eaLnBrk="0" hangingPunct="0">
              <a:spcBef>
                <a:spcPct val="20000"/>
              </a:spcBef>
              <a:buChar char="•"/>
              <a:defRPr kumimoji="1" sz="2200">
                <a:solidFill>
                  <a:srgbClr val="444F58"/>
                </a:solidFill>
                <a:latin typeface="Arial" pitchFamily="34" charset="0"/>
                <a:ea typeface="ＭＳ ゴシック" pitchFamily="49" charset="-128"/>
              </a:defRPr>
            </a:lvl3pPr>
            <a:lvl4pPr marL="1600200" indent="-228600" eaLnBrk="0" hangingPunct="0">
              <a:spcBef>
                <a:spcPct val="20000"/>
              </a:spcBef>
              <a:buChar char="–"/>
              <a:defRPr kumimoji="1" sz="1400">
                <a:solidFill>
                  <a:srgbClr val="444F58"/>
                </a:solidFill>
                <a:latin typeface="Arial" pitchFamily="34" charset="0"/>
                <a:ea typeface="ＭＳ ゴシック" pitchFamily="49" charset="-128"/>
              </a:defRPr>
            </a:lvl4pPr>
            <a:lvl5pPr marL="2057400" indent="-228600" eaLnBrk="0" hangingPunct="0">
              <a:spcBef>
                <a:spcPct val="20000"/>
              </a:spcBef>
              <a:buChar char="»"/>
              <a:defRPr kumimoji="1" sz="1000">
                <a:solidFill>
                  <a:srgbClr val="444F58"/>
                </a:solidFill>
                <a:latin typeface="Arial" pitchFamily="34" charset="0"/>
                <a:ea typeface="ＭＳ ゴシック" pitchFamily="49"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9pPr>
          </a:lstStyle>
          <a:p>
            <a:pPr eaLnBrk="1" hangingPunct="1">
              <a:spcBef>
                <a:spcPct val="0"/>
              </a:spcBef>
              <a:buFontTx/>
              <a:buNone/>
            </a:pPr>
            <a:r>
              <a:rPr lang="en-US" altLang="ja-JP" sz="500" dirty="0">
                <a:latin typeface="微软雅黑" panose="020B0503020204020204" pitchFamily="34" charset="-122"/>
                <a:ea typeface="微软雅黑" panose="020B0503020204020204" pitchFamily="34" charset="-122"/>
              </a:rPr>
              <a:t>Rth(j-c)</a:t>
            </a:r>
          </a:p>
        </p:txBody>
      </p:sp>
      <p:grpSp>
        <p:nvGrpSpPr>
          <p:cNvPr id="292" name="グループ化 291"/>
          <p:cNvGrpSpPr/>
          <p:nvPr/>
        </p:nvGrpSpPr>
        <p:grpSpPr>
          <a:xfrm>
            <a:off x="3559997" y="3545569"/>
            <a:ext cx="531971" cy="183991"/>
            <a:chOff x="8315608" y="4160245"/>
            <a:chExt cx="1589505" cy="368722"/>
          </a:xfrm>
        </p:grpSpPr>
        <p:sp>
          <p:nvSpPr>
            <p:cNvPr id="293" name="Text Box 10"/>
            <p:cNvSpPr txBox="1">
              <a:spLocks noChangeArrowheads="1"/>
            </p:cNvSpPr>
            <p:nvPr/>
          </p:nvSpPr>
          <p:spPr bwMode="auto">
            <a:xfrm>
              <a:off x="8315608" y="4160245"/>
              <a:ext cx="1589505" cy="27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rgbClr val="444F58"/>
                  </a:solidFill>
                  <a:latin typeface="Arial" pitchFamily="34" charset="0"/>
                  <a:ea typeface="ＭＳ ゴシック" pitchFamily="49" charset="-128"/>
                </a:defRPr>
              </a:lvl1pPr>
              <a:lvl2pPr marL="742950" indent="-285750" eaLnBrk="0" hangingPunct="0">
                <a:spcBef>
                  <a:spcPct val="20000"/>
                </a:spcBef>
                <a:buChar char="–"/>
                <a:defRPr kumimoji="1" sz="2800">
                  <a:solidFill>
                    <a:srgbClr val="444F58"/>
                  </a:solidFill>
                  <a:latin typeface="Arial" pitchFamily="34" charset="0"/>
                  <a:ea typeface="ＭＳ ゴシック" pitchFamily="49" charset="-128"/>
                </a:defRPr>
              </a:lvl2pPr>
              <a:lvl3pPr marL="1143000" indent="-228600" eaLnBrk="0" hangingPunct="0">
                <a:spcBef>
                  <a:spcPct val="20000"/>
                </a:spcBef>
                <a:buChar char="•"/>
                <a:defRPr kumimoji="1" sz="2200">
                  <a:solidFill>
                    <a:srgbClr val="444F58"/>
                  </a:solidFill>
                  <a:latin typeface="Arial" pitchFamily="34" charset="0"/>
                  <a:ea typeface="ＭＳ ゴシック" pitchFamily="49" charset="-128"/>
                </a:defRPr>
              </a:lvl3pPr>
              <a:lvl4pPr marL="1600200" indent="-228600" eaLnBrk="0" hangingPunct="0">
                <a:spcBef>
                  <a:spcPct val="20000"/>
                </a:spcBef>
                <a:buChar char="–"/>
                <a:defRPr kumimoji="1" sz="1400">
                  <a:solidFill>
                    <a:srgbClr val="444F58"/>
                  </a:solidFill>
                  <a:latin typeface="Arial" pitchFamily="34" charset="0"/>
                  <a:ea typeface="ＭＳ ゴシック" pitchFamily="49" charset="-128"/>
                </a:defRPr>
              </a:lvl4pPr>
              <a:lvl5pPr marL="2057400" indent="-228600" eaLnBrk="0" hangingPunct="0">
                <a:spcBef>
                  <a:spcPct val="20000"/>
                </a:spcBef>
                <a:buChar char="»"/>
                <a:defRPr kumimoji="1" sz="1000">
                  <a:solidFill>
                    <a:srgbClr val="444F58"/>
                  </a:solidFill>
                  <a:latin typeface="Arial" pitchFamily="34" charset="0"/>
                  <a:ea typeface="ＭＳ ゴシック" pitchFamily="49"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9pPr>
            </a:lstStyle>
            <a:p>
              <a:pPr eaLnBrk="1" hangingPunct="1">
                <a:spcBef>
                  <a:spcPct val="0"/>
                </a:spcBef>
                <a:buFontTx/>
                <a:buNone/>
              </a:pPr>
              <a:r>
                <a:rPr lang="en-US" altLang="ja-JP" sz="300" dirty="0">
                  <a:latin typeface="微软雅黑" panose="020B0503020204020204" pitchFamily="34" charset="-122"/>
                  <a:ea typeface="微软雅黑" panose="020B0503020204020204" pitchFamily="34" charset="-122"/>
                </a:rPr>
                <a:t>Measurement</a:t>
              </a:r>
            </a:p>
          </p:txBody>
        </p:sp>
        <p:sp>
          <p:nvSpPr>
            <p:cNvPr id="294" name="Text Box 10"/>
            <p:cNvSpPr txBox="1">
              <a:spLocks noChangeArrowheads="1"/>
            </p:cNvSpPr>
            <p:nvPr/>
          </p:nvSpPr>
          <p:spPr bwMode="auto">
            <a:xfrm>
              <a:off x="8323726" y="4251412"/>
              <a:ext cx="1552864" cy="27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rgbClr val="444F58"/>
                  </a:solidFill>
                  <a:latin typeface="Arial" pitchFamily="34" charset="0"/>
                  <a:ea typeface="ＭＳ ゴシック" pitchFamily="49" charset="-128"/>
                </a:defRPr>
              </a:lvl1pPr>
              <a:lvl2pPr marL="742950" indent="-285750" eaLnBrk="0" hangingPunct="0">
                <a:spcBef>
                  <a:spcPct val="20000"/>
                </a:spcBef>
                <a:buChar char="–"/>
                <a:defRPr kumimoji="1" sz="2800">
                  <a:solidFill>
                    <a:srgbClr val="444F58"/>
                  </a:solidFill>
                  <a:latin typeface="Arial" pitchFamily="34" charset="0"/>
                  <a:ea typeface="ＭＳ ゴシック" pitchFamily="49" charset="-128"/>
                </a:defRPr>
              </a:lvl2pPr>
              <a:lvl3pPr marL="1143000" indent="-228600" eaLnBrk="0" hangingPunct="0">
                <a:spcBef>
                  <a:spcPct val="20000"/>
                </a:spcBef>
                <a:buChar char="•"/>
                <a:defRPr kumimoji="1" sz="2200">
                  <a:solidFill>
                    <a:srgbClr val="444F58"/>
                  </a:solidFill>
                  <a:latin typeface="Arial" pitchFamily="34" charset="0"/>
                  <a:ea typeface="ＭＳ ゴシック" pitchFamily="49" charset="-128"/>
                </a:defRPr>
              </a:lvl3pPr>
              <a:lvl4pPr marL="1600200" indent="-228600" eaLnBrk="0" hangingPunct="0">
                <a:spcBef>
                  <a:spcPct val="20000"/>
                </a:spcBef>
                <a:buChar char="–"/>
                <a:defRPr kumimoji="1" sz="1400">
                  <a:solidFill>
                    <a:srgbClr val="444F58"/>
                  </a:solidFill>
                  <a:latin typeface="Arial" pitchFamily="34" charset="0"/>
                  <a:ea typeface="ＭＳ ゴシック" pitchFamily="49" charset="-128"/>
                </a:defRPr>
              </a:lvl4pPr>
              <a:lvl5pPr marL="2057400" indent="-228600" eaLnBrk="0" hangingPunct="0">
                <a:spcBef>
                  <a:spcPct val="20000"/>
                </a:spcBef>
                <a:buChar char="»"/>
                <a:defRPr kumimoji="1" sz="1000">
                  <a:solidFill>
                    <a:srgbClr val="444F58"/>
                  </a:solidFill>
                  <a:latin typeface="Arial" pitchFamily="34" charset="0"/>
                  <a:ea typeface="ＭＳ ゴシック" pitchFamily="49"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9pPr>
            </a:lstStyle>
            <a:p>
              <a:pPr eaLnBrk="1" hangingPunct="1">
                <a:spcBef>
                  <a:spcPct val="0"/>
                </a:spcBef>
                <a:buFontTx/>
                <a:buNone/>
              </a:pPr>
              <a:r>
                <a:rPr lang="en-US" altLang="ja-JP" sz="300" dirty="0">
                  <a:latin typeface="微软雅黑" panose="020B0503020204020204" pitchFamily="34" charset="-122"/>
                  <a:ea typeface="微软雅黑" panose="020B0503020204020204" pitchFamily="34" charset="-122"/>
                </a:rPr>
                <a:t>Simulation</a:t>
              </a:r>
            </a:p>
          </p:txBody>
        </p:sp>
        <p:cxnSp>
          <p:nvCxnSpPr>
            <p:cNvPr id="295" name="直線コネクタ 294"/>
            <p:cNvCxnSpPr/>
            <p:nvPr/>
          </p:nvCxnSpPr>
          <p:spPr>
            <a:xfrm>
              <a:off x="8377613" y="4292898"/>
              <a:ext cx="195785" cy="0"/>
            </a:xfrm>
            <a:prstGeom prst="line">
              <a:avLst/>
            </a:prstGeom>
            <a:ln w="127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296" name="直線コネクタ 295"/>
            <p:cNvCxnSpPr/>
            <p:nvPr/>
          </p:nvCxnSpPr>
          <p:spPr>
            <a:xfrm>
              <a:off x="8377613" y="4386883"/>
              <a:ext cx="19578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99" name="右矢印 298"/>
          <p:cNvSpPr/>
          <p:nvPr/>
        </p:nvSpPr>
        <p:spPr>
          <a:xfrm rot="16200000">
            <a:off x="4213852" y="3174610"/>
            <a:ext cx="193027" cy="19347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微软雅黑" panose="020B0503020204020204" pitchFamily="34" charset="-122"/>
              <a:ea typeface="微软雅黑" panose="020B0503020204020204" pitchFamily="34" charset="-122"/>
            </a:endParaRPr>
          </a:p>
        </p:txBody>
      </p:sp>
      <p:sp>
        <p:nvSpPr>
          <p:cNvPr id="302" name="角丸四角形吹き出し 301"/>
          <p:cNvSpPr/>
          <p:nvPr/>
        </p:nvSpPr>
        <p:spPr>
          <a:xfrm>
            <a:off x="4175787" y="3798106"/>
            <a:ext cx="1119615" cy="494991"/>
          </a:xfrm>
          <a:prstGeom prst="wedgeRoundRectCallout">
            <a:avLst>
              <a:gd name="adj1" fmla="val -40344"/>
              <a:gd name="adj2" fmla="val -82602"/>
              <a:gd name="adj3" fmla="val 16667"/>
            </a:avLst>
          </a:prstGeom>
          <a:solidFill>
            <a:schemeClr val="bg1">
              <a:lumMod val="95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実測と相関のとれたモデルのご提供</a:t>
            </a:r>
            <a:endParaRPr lang="en-US" altLang="ja-JP"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05" name="テキスト ボックス 304"/>
          <p:cNvSpPr txBox="1"/>
          <p:nvPr/>
        </p:nvSpPr>
        <p:spPr>
          <a:xfrm>
            <a:off x="1583499" y="4614995"/>
            <a:ext cx="3951005" cy="276999"/>
          </a:xfrm>
          <a:prstGeom prst="rect">
            <a:avLst/>
          </a:prstGeom>
          <a:noFill/>
        </p:spPr>
        <p:txBody>
          <a:bodyPr wrap="square" rtlCol="0">
            <a:spAutoFit/>
          </a:bodyPr>
          <a:lstStyle/>
          <a:p>
            <a:pP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借用试制、量产基板，进行热阻测定</a:t>
            </a:r>
            <a:endParaRPr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06" name="テキスト ボックス 305"/>
          <p:cNvSpPr txBox="1"/>
          <p:nvPr/>
        </p:nvSpPr>
        <p:spPr>
          <a:xfrm>
            <a:off x="6444595" y="4653750"/>
            <a:ext cx="4163907" cy="276999"/>
          </a:xfrm>
          <a:prstGeom prst="rect">
            <a:avLst/>
          </a:prstGeom>
          <a:noFill/>
        </p:spPr>
        <p:txBody>
          <a:bodyPr wrap="square" rtlCol="0">
            <a:spAutoFit/>
          </a:bodyPr>
          <a:lstStyle/>
          <a:p>
            <a:pP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基于热仿真的散热性能改善提案</a:t>
            </a:r>
            <a:endParaRPr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17" name="右矢印 116"/>
          <p:cNvSpPr/>
          <p:nvPr/>
        </p:nvSpPr>
        <p:spPr>
          <a:xfrm rot="1788758">
            <a:off x="9017753" y="5560351"/>
            <a:ext cx="351847" cy="406423"/>
          </a:xfrm>
          <a:prstGeom prst="rightArrow">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09" name="右矢印 308"/>
          <p:cNvSpPr/>
          <p:nvPr/>
        </p:nvSpPr>
        <p:spPr>
          <a:xfrm>
            <a:off x="7008706" y="5560351"/>
            <a:ext cx="351847" cy="406423"/>
          </a:xfrm>
          <a:prstGeom prst="rightArrow">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12" name="角丸四角形吹き出し 311"/>
          <p:cNvSpPr/>
          <p:nvPr/>
        </p:nvSpPr>
        <p:spPr>
          <a:xfrm>
            <a:off x="9920822" y="2619258"/>
            <a:ext cx="1119615" cy="323077"/>
          </a:xfrm>
          <a:prstGeom prst="wedgeRoundRectCallout">
            <a:avLst>
              <a:gd name="adj1" fmla="val -33538"/>
              <a:gd name="adj2" fmla="val 132028"/>
              <a:gd name="adj3" fmla="val 16667"/>
            </a:avLst>
          </a:prstGeom>
          <a:solidFill>
            <a:schemeClr val="bg1">
              <a:lumMod val="95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zh-CN"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复杂的散热设计</a:t>
            </a:r>
            <a:endParaRPr lang="en-US" altLang="ja-JP"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13" name="角丸四角形吹き出し 312"/>
          <p:cNvSpPr/>
          <p:nvPr/>
        </p:nvSpPr>
        <p:spPr>
          <a:xfrm>
            <a:off x="7150745" y="2617902"/>
            <a:ext cx="1455112" cy="323077"/>
          </a:xfrm>
          <a:prstGeom prst="wedgeRoundRectCallout">
            <a:avLst>
              <a:gd name="adj1" fmla="val 24066"/>
              <a:gd name="adj2" fmla="val 157972"/>
              <a:gd name="adj3" fmla="val 16667"/>
            </a:avLst>
          </a:prstGeom>
          <a:solidFill>
            <a:schemeClr val="bg1">
              <a:lumMod val="95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zh-CN"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试作前的温度估算</a:t>
            </a:r>
            <a:endParaRPr lang="en-US" altLang="ja-JP"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14" name="角丸四角形吹き出し 313"/>
          <p:cNvSpPr/>
          <p:nvPr/>
        </p:nvSpPr>
        <p:spPr>
          <a:xfrm>
            <a:off x="1724379" y="4895703"/>
            <a:ext cx="1455112" cy="323077"/>
          </a:xfrm>
          <a:prstGeom prst="wedgeRoundRectCallout">
            <a:avLst>
              <a:gd name="adj1" fmla="val -33014"/>
              <a:gd name="adj2" fmla="val 176841"/>
              <a:gd name="adj3" fmla="val 16667"/>
            </a:avLst>
          </a:prstGeom>
          <a:solidFill>
            <a:schemeClr val="bg1">
              <a:lumMod val="95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zh-CN"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取得实际基板的热阻</a:t>
            </a:r>
            <a:endParaRPr lang="ja-JP"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15" name="角丸四角形吹き出し 314"/>
          <p:cNvSpPr/>
          <p:nvPr/>
        </p:nvSpPr>
        <p:spPr>
          <a:xfrm>
            <a:off x="6015208" y="4958363"/>
            <a:ext cx="1455112" cy="323077"/>
          </a:xfrm>
          <a:prstGeom prst="wedgeRoundRectCallout">
            <a:avLst>
              <a:gd name="adj1" fmla="val 47108"/>
              <a:gd name="adj2" fmla="val 120235"/>
              <a:gd name="adj3" fmla="val 16667"/>
            </a:avLst>
          </a:prstGeom>
          <a:solidFill>
            <a:schemeClr val="bg1">
              <a:lumMod val="95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ja-JP"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合理的改善提案</a:t>
            </a:r>
          </a:p>
        </p:txBody>
      </p:sp>
      <p:sp>
        <p:nvSpPr>
          <p:cNvPr id="316" name="Text Box 275"/>
          <p:cNvSpPr txBox="1">
            <a:spLocks noChangeArrowheads="1"/>
          </p:cNvSpPr>
          <p:nvPr/>
        </p:nvSpPr>
        <p:spPr bwMode="auto">
          <a:xfrm>
            <a:off x="7117727" y="6007401"/>
            <a:ext cx="1121267" cy="2176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spcBef>
                <a:spcPct val="20000"/>
              </a:spcBef>
              <a:buChar char="•"/>
              <a:defRPr kumimoji="1" sz="3200">
                <a:solidFill>
                  <a:srgbClr val="444F58"/>
                </a:solidFill>
                <a:latin typeface="Arial" pitchFamily="34" charset="0"/>
                <a:ea typeface="ＭＳ ゴシック" pitchFamily="49" charset="-128"/>
              </a:defRPr>
            </a:lvl1pPr>
            <a:lvl2pPr marL="742950" indent="-285750" eaLnBrk="0" hangingPunct="0">
              <a:spcBef>
                <a:spcPct val="20000"/>
              </a:spcBef>
              <a:buChar char="–"/>
              <a:defRPr kumimoji="1" sz="2800">
                <a:solidFill>
                  <a:srgbClr val="444F58"/>
                </a:solidFill>
                <a:latin typeface="Arial" pitchFamily="34" charset="0"/>
                <a:ea typeface="ＭＳ ゴシック" pitchFamily="49" charset="-128"/>
              </a:defRPr>
            </a:lvl2pPr>
            <a:lvl3pPr marL="1143000" indent="-228600" eaLnBrk="0" hangingPunct="0">
              <a:spcBef>
                <a:spcPct val="20000"/>
              </a:spcBef>
              <a:buChar char="•"/>
              <a:defRPr kumimoji="1" sz="2200">
                <a:solidFill>
                  <a:srgbClr val="444F58"/>
                </a:solidFill>
                <a:latin typeface="Arial" pitchFamily="34" charset="0"/>
                <a:ea typeface="ＭＳ ゴシック" pitchFamily="49" charset="-128"/>
              </a:defRPr>
            </a:lvl3pPr>
            <a:lvl4pPr marL="1600200" indent="-228600" eaLnBrk="0" hangingPunct="0">
              <a:spcBef>
                <a:spcPct val="20000"/>
              </a:spcBef>
              <a:buChar char="–"/>
              <a:defRPr kumimoji="1" sz="1400">
                <a:solidFill>
                  <a:srgbClr val="444F58"/>
                </a:solidFill>
                <a:latin typeface="Arial" pitchFamily="34" charset="0"/>
                <a:ea typeface="ＭＳ ゴシック" pitchFamily="49" charset="-128"/>
              </a:defRPr>
            </a:lvl4pPr>
            <a:lvl5pPr marL="2057400" indent="-228600" eaLnBrk="0" hangingPunct="0">
              <a:spcBef>
                <a:spcPct val="20000"/>
              </a:spcBef>
              <a:buChar char="»"/>
              <a:defRPr kumimoji="1" sz="1000">
                <a:solidFill>
                  <a:srgbClr val="444F58"/>
                </a:solidFill>
                <a:latin typeface="Arial" pitchFamily="34" charset="0"/>
                <a:ea typeface="ＭＳ ゴシック" pitchFamily="49" charset="-128"/>
              </a:defRPr>
            </a:lvl5pPr>
            <a:lvl6pPr marL="25146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6pPr>
            <a:lvl7pPr marL="29718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7pPr>
            <a:lvl8pPr marL="34290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8pPr>
            <a:lvl9pPr marL="3886200" indent="-228600" eaLnBrk="0" fontAlgn="base" hangingPunct="0">
              <a:spcBef>
                <a:spcPct val="20000"/>
              </a:spcBef>
              <a:spcAft>
                <a:spcPct val="0"/>
              </a:spcAft>
              <a:buChar char="»"/>
              <a:defRPr kumimoji="1" sz="1000">
                <a:solidFill>
                  <a:srgbClr val="444F58"/>
                </a:solidFill>
                <a:latin typeface="Arial" pitchFamily="34" charset="0"/>
                <a:ea typeface="ＭＳ ゴシック" pitchFamily="49" charset="-128"/>
              </a:defRPr>
            </a:lvl9pPr>
          </a:lstStyle>
          <a:p>
            <a:pPr algn="ctr" eaLnBrk="1" hangingPunct="1">
              <a:spcBef>
                <a:spcPct val="0"/>
              </a:spcBef>
              <a:buFontTx/>
              <a:buNone/>
            </a:pPr>
            <a:r>
              <a:rPr lang="en-US" altLang="ja-JP" sz="800" dirty="0">
                <a:solidFill>
                  <a:schemeClr val="tx2"/>
                </a:solidFill>
                <a:latin typeface="微软雅黑" panose="020B0503020204020204" pitchFamily="34" charset="-122"/>
                <a:ea typeface="微软雅黑" panose="020B0503020204020204" pitchFamily="34" charset="-122"/>
              </a:rPr>
              <a:t>Thermal via</a:t>
            </a:r>
            <a:r>
              <a:rPr lang="ja-JP" altLang="en-US" sz="800" dirty="0">
                <a:solidFill>
                  <a:schemeClr val="tx2"/>
                </a:solidFill>
                <a:latin typeface="微软雅黑" panose="020B0503020204020204" pitchFamily="34" charset="-122"/>
                <a:ea typeface="微软雅黑" panose="020B0503020204020204" pitchFamily="34" charset="-122"/>
              </a:rPr>
              <a:t>追加</a:t>
            </a:r>
            <a:endParaRPr lang="en-US" altLang="ja-JP" sz="800" dirty="0">
              <a:solidFill>
                <a:schemeClr val="tx2"/>
              </a:solidFill>
              <a:latin typeface="微软雅黑" panose="020B0503020204020204" pitchFamily="34" charset="-122"/>
              <a:ea typeface="微软雅黑" panose="020B0503020204020204" pitchFamily="34" charset="-122"/>
            </a:endParaRPr>
          </a:p>
        </p:txBody>
      </p:sp>
      <p:sp>
        <p:nvSpPr>
          <p:cNvPr id="317" name="角丸四角形吹き出し 316"/>
          <p:cNvSpPr/>
          <p:nvPr/>
        </p:nvSpPr>
        <p:spPr>
          <a:xfrm>
            <a:off x="9744474" y="4965171"/>
            <a:ext cx="1123127" cy="323077"/>
          </a:xfrm>
          <a:prstGeom prst="wedgeRoundRectCallout">
            <a:avLst>
              <a:gd name="adj1" fmla="val -48288"/>
              <a:gd name="adj2" fmla="val 96078"/>
              <a:gd name="adj3" fmla="val 16667"/>
            </a:avLst>
          </a:prstGeom>
          <a:solidFill>
            <a:schemeClr val="bg1">
              <a:lumMod val="95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400"/>
              </a:spcBef>
            </a:pPr>
            <a:r>
              <a:rPr lang="zh-CN"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详细的报告</a:t>
            </a:r>
            <a:endParaRPr lang="ja-JP" altLang="en-US" sz="10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10" name="正方形/長方形 109"/>
          <p:cNvSpPr/>
          <p:nvPr/>
        </p:nvSpPr>
        <p:spPr>
          <a:xfrm>
            <a:off x="3935874" y="6526741"/>
            <a:ext cx="4656404" cy="30777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2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rPr>
              <a:t>注</a:t>
            </a:r>
            <a:r>
              <a:rPr lang="en-US" altLang="zh-CN" sz="12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rPr>
              <a:t>) </a:t>
            </a:r>
            <a:r>
              <a:rPr lang="zh-CN" altLang="en-US" sz="12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rPr>
              <a:t>以上技术支持有偿。详情请咨询销售负责人员。</a:t>
            </a:r>
          </a:p>
        </p:txBody>
      </p:sp>
      <p:sp>
        <p:nvSpPr>
          <p:cNvPr id="120" name="正方形/長方形 119">
            <a:extLst>
              <a:ext uri="{FF2B5EF4-FFF2-40B4-BE49-F238E27FC236}">
                <a16:creationId xmlns:a16="http://schemas.microsoft.com/office/drawing/2014/main" id="{5F77E076-FC00-478C-A92B-9A8A1FF7E63B}"/>
              </a:ext>
            </a:extLst>
          </p:cNvPr>
          <p:cNvSpPr/>
          <p:nvPr/>
        </p:nvSpPr>
        <p:spPr>
          <a:xfrm>
            <a:off x="1299972" y="1999404"/>
            <a:ext cx="180000" cy="28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21" name="直線コネクタ 120">
            <a:extLst>
              <a:ext uri="{FF2B5EF4-FFF2-40B4-BE49-F238E27FC236}">
                <a16:creationId xmlns:a16="http://schemas.microsoft.com/office/drawing/2014/main" id="{8C8278EB-1275-4E6C-9AC4-6C28B9CE4756}"/>
              </a:ext>
            </a:extLst>
          </p:cNvPr>
          <p:cNvCxnSpPr>
            <a:cxnSpLocks/>
          </p:cNvCxnSpPr>
          <p:nvPr/>
        </p:nvCxnSpPr>
        <p:spPr>
          <a:xfrm>
            <a:off x="1306301" y="2280187"/>
            <a:ext cx="3384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25A01E0A-6E8B-4BE7-B436-D21561B2FFE9}"/>
              </a:ext>
            </a:extLst>
          </p:cNvPr>
          <p:cNvSpPr txBox="1"/>
          <p:nvPr/>
        </p:nvSpPr>
        <p:spPr>
          <a:xfrm>
            <a:off x="1493078" y="1968220"/>
            <a:ext cx="1441420" cy="307777"/>
          </a:xfrm>
          <a:prstGeom prst="rect">
            <a:avLst/>
          </a:prstGeom>
          <a:noFill/>
        </p:spPr>
        <p:txBody>
          <a:bodyPr wrap="none" rtlCol="0" anchor="b">
            <a:spAutoFit/>
          </a:bodyPr>
          <a:lstStyle/>
          <a:p>
            <a:pPr>
              <a:spcBef>
                <a:spcPts val="400"/>
              </a:spcBef>
            </a:pPr>
            <a:r>
              <a:rPr lang="zh-CN" altLang="en-US" sz="1400" b="1" dirty="0">
                <a:latin typeface="微软雅黑" panose="020B0503020204020204" pitchFamily="34" charset="-122"/>
                <a:ea typeface="微软雅黑" panose="020B0503020204020204" pitchFamily="34" charset="-122"/>
                <a:cs typeface="メイリオ" panose="020B0604030504040204" pitchFamily="50" charset="-128"/>
              </a:rPr>
              <a:t>提供热仿真模型</a:t>
            </a:r>
          </a:p>
        </p:txBody>
      </p:sp>
      <p:sp>
        <p:nvSpPr>
          <p:cNvPr id="123" name="正方形/長方形 122">
            <a:extLst>
              <a:ext uri="{FF2B5EF4-FFF2-40B4-BE49-F238E27FC236}">
                <a16:creationId xmlns:a16="http://schemas.microsoft.com/office/drawing/2014/main" id="{C89FAD5C-0C89-4F27-8E59-AC8FED4CE476}"/>
              </a:ext>
            </a:extLst>
          </p:cNvPr>
          <p:cNvSpPr/>
          <p:nvPr/>
        </p:nvSpPr>
        <p:spPr>
          <a:xfrm>
            <a:off x="1297607" y="4354715"/>
            <a:ext cx="180000" cy="28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24" name="直線コネクタ 123">
            <a:extLst>
              <a:ext uri="{FF2B5EF4-FFF2-40B4-BE49-F238E27FC236}">
                <a16:creationId xmlns:a16="http://schemas.microsoft.com/office/drawing/2014/main" id="{7BD2DA11-75D6-49B1-B110-670B9C3BBB00}"/>
              </a:ext>
            </a:extLst>
          </p:cNvPr>
          <p:cNvCxnSpPr>
            <a:cxnSpLocks/>
          </p:cNvCxnSpPr>
          <p:nvPr/>
        </p:nvCxnSpPr>
        <p:spPr>
          <a:xfrm>
            <a:off x="1308168" y="4625972"/>
            <a:ext cx="3384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5" name="テキスト ボックス 124">
            <a:extLst>
              <a:ext uri="{FF2B5EF4-FFF2-40B4-BE49-F238E27FC236}">
                <a16:creationId xmlns:a16="http://schemas.microsoft.com/office/drawing/2014/main" id="{D996825E-9928-41C0-B339-F11269119A7F}"/>
              </a:ext>
            </a:extLst>
          </p:cNvPr>
          <p:cNvSpPr txBox="1"/>
          <p:nvPr/>
        </p:nvSpPr>
        <p:spPr>
          <a:xfrm>
            <a:off x="1490713" y="4323529"/>
            <a:ext cx="1800493" cy="307777"/>
          </a:xfrm>
          <a:prstGeom prst="rect">
            <a:avLst/>
          </a:prstGeom>
          <a:noFill/>
        </p:spPr>
        <p:txBody>
          <a:bodyPr wrap="none" rtlCol="0" anchor="b">
            <a:spAutoFit/>
          </a:bodyPr>
          <a:lstStyle/>
          <a:p>
            <a:pPr>
              <a:spcBef>
                <a:spcPts val="400"/>
              </a:spcBef>
            </a:pPr>
            <a:r>
              <a:rPr lang="zh-CN" altLang="en-US" sz="1400" b="1" dirty="0">
                <a:latin typeface="微软雅黑" panose="020B0503020204020204" pitchFamily="34" charset="-122"/>
                <a:ea typeface="微软雅黑" panose="020B0503020204020204" pitchFamily="34" charset="-122"/>
                <a:cs typeface="メイリオ" panose="020B0604030504040204" pitchFamily="50" charset="-128"/>
              </a:rPr>
              <a:t>客户基板的热阻实测</a:t>
            </a:r>
          </a:p>
        </p:txBody>
      </p:sp>
      <p:sp>
        <p:nvSpPr>
          <p:cNvPr id="126" name="正方形/長方形 125">
            <a:extLst>
              <a:ext uri="{FF2B5EF4-FFF2-40B4-BE49-F238E27FC236}">
                <a16:creationId xmlns:a16="http://schemas.microsoft.com/office/drawing/2014/main" id="{4FEB82CF-2867-48FB-B812-7DF9AC7EDF47}"/>
              </a:ext>
            </a:extLst>
          </p:cNvPr>
          <p:cNvSpPr/>
          <p:nvPr/>
        </p:nvSpPr>
        <p:spPr>
          <a:xfrm>
            <a:off x="6071997" y="4351961"/>
            <a:ext cx="180000" cy="28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27" name="直線コネクタ 126">
            <a:extLst>
              <a:ext uri="{FF2B5EF4-FFF2-40B4-BE49-F238E27FC236}">
                <a16:creationId xmlns:a16="http://schemas.microsoft.com/office/drawing/2014/main" id="{A6FE6FCE-BD7D-4106-8CB8-A2853F7F3D70}"/>
              </a:ext>
            </a:extLst>
          </p:cNvPr>
          <p:cNvCxnSpPr>
            <a:cxnSpLocks/>
          </p:cNvCxnSpPr>
          <p:nvPr/>
        </p:nvCxnSpPr>
        <p:spPr>
          <a:xfrm>
            <a:off x="6082560" y="4623219"/>
            <a:ext cx="3384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8" name="テキスト ボックス 127">
            <a:extLst>
              <a:ext uri="{FF2B5EF4-FFF2-40B4-BE49-F238E27FC236}">
                <a16:creationId xmlns:a16="http://schemas.microsoft.com/office/drawing/2014/main" id="{66D11F65-5599-4D84-B10B-35C44868F37E}"/>
              </a:ext>
            </a:extLst>
          </p:cNvPr>
          <p:cNvSpPr txBox="1"/>
          <p:nvPr/>
        </p:nvSpPr>
        <p:spPr>
          <a:xfrm>
            <a:off x="6265103" y="4320777"/>
            <a:ext cx="1800493" cy="307777"/>
          </a:xfrm>
          <a:prstGeom prst="rect">
            <a:avLst/>
          </a:prstGeom>
          <a:noFill/>
        </p:spPr>
        <p:txBody>
          <a:bodyPr wrap="none" rtlCol="0" anchor="b">
            <a:spAutoFit/>
          </a:bodyPr>
          <a:lstStyle/>
          <a:p>
            <a:pPr>
              <a:spcBef>
                <a:spcPts val="400"/>
              </a:spcBef>
            </a:pPr>
            <a:r>
              <a:rPr lang="ja-JP" altLang="en-US" sz="1400" b="1" dirty="0">
                <a:latin typeface="微软雅黑" panose="020B0503020204020204" pitchFamily="34" charset="-122"/>
                <a:ea typeface="微软雅黑" panose="020B0503020204020204" pitchFamily="34" charset="-122"/>
                <a:cs typeface="メイリオ" panose="020B0604030504040204" pitchFamily="50" charset="-128"/>
              </a:rPr>
              <a:t>基于仿真的改善提案</a:t>
            </a:r>
          </a:p>
        </p:txBody>
      </p:sp>
      <p:sp>
        <p:nvSpPr>
          <p:cNvPr id="129" name="正方形/長方形 128">
            <a:extLst>
              <a:ext uri="{FF2B5EF4-FFF2-40B4-BE49-F238E27FC236}">
                <a16:creationId xmlns:a16="http://schemas.microsoft.com/office/drawing/2014/main" id="{85C1613A-4FDD-475A-8F22-5720C0F18F0C}"/>
              </a:ext>
            </a:extLst>
          </p:cNvPr>
          <p:cNvSpPr/>
          <p:nvPr/>
        </p:nvSpPr>
        <p:spPr>
          <a:xfrm>
            <a:off x="6071997" y="1999404"/>
            <a:ext cx="180000" cy="28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30" name="直線コネクタ 129">
            <a:extLst>
              <a:ext uri="{FF2B5EF4-FFF2-40B4-BE49-F238E27FC236}">
                <a16:creationId xmlns:a16="http://schemas.microsoft.com/office/drawing/2014/main" id="{F92BEC13-6C9E-4314-8452-262EBDA7D7C0}"/>
              </a:ext>
            </a:extLst>
          </p:cNvPr>
          <p:cNvCxnSpPr>
            <a:cxnSpLocks/>
          </p:cNvCxnSpPr>
          <p:nvPr/>
        </p:nvCxnSpPr>
        <p:spPr>
          <a:xfrm>
            <a:off x="6082560" y="2275604"/>
            <a:ext cx="3384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1" name="テキスト ボックス 130">
            <a:extLst>
              <a:ext uri="{FF2B5EF4-FFF2-40B4-BE49-F238E27FC236}">
                <a16:creationId xmlns:a16="http://schemas.microsoft.com/office/drawing/2014/main" id="{BD81DCF1-D8A5-4800-83C8-6F9269DFE6E8}"/>
              </a:ext>
            </a:extLst>
          </p:cNvPr>
          <p:cNvSpPr txBox="1"/>
          <p:nvPr/>
        </p:nvSpPr>
        <p:spPr>
          <a:xfrm>
            <a:off x="6265103" y="1968220"/>
            <a:ext cx="2805576" cy="307777"/>
          </a:xfrm>
          <a:prstGeom prst="rect">
            <a:avLst/>
          </a:prstGeom>
          <a:noFill/>
        </p:spPr>
        <p:txBody>
          <a:bodyPr wrap="none" rtlCol="0" anchor="b">
            <a:spAutoFit/>
          </a:bodyPr>
          <a:lstStyle/>
          <a:p>
            <a:pPr>
              <a:spcBef>
                <a:spcPts val="400"/>
              </a:spcBef>
            </a:pPr>
            <a:r>
              <a:rPr lang="zh-CN" altLang="en-US" sz="1400" b="1" dirty="0">
                <a:latin typeface="微软雅黑" panose="020B0503020204020204" pitchFamily="34" charset="-122"/>
                <a:ea typeface="微软雅黑" panose="020B0503020204020204" pitchFamily="34" charset="-122"/>
                <a:cs typeface="メイリオ" panose="020B0604030504040204" pitchFamily="50" charset="-128"/>
              </a:rPr>
              <a:t>基于客户基板</a:t>
            </a:r>
            <a:r>
              <a:rPr lang="en-US" altLang="zh-CN" sz="1400" b="1" dirty="0">
                <a:latin typeface="微软雅黑" panose="020B0503020204020204" pitchFamily="34" charset="-122"/>
                <a:ea typeface="微软雅黑" panose="020B0503020204020204" pitchFamily="34" charset="-122"/>
                <a:cs typeface="メイリオ" panose="020B0604030504040204" pitchFamily="50" charset="-128"/>
              </a:rPr>
              <a:t>/</a:t>
            </a:r>
            <a:r>
              <a:rPr lang="zh-CN" altLang="en-US" sz="1400" b="1" dirty="0">
                <a:latin typeface="微软雅黑" panose="020B0503020204020204" pitchFamily="34" charset="-122"/>
                <a:ea typeface="微软雅黑" panose="020B0503020204020204" pitchFamily="34" charset="-122"/>
                <a:cs typeface="メイリオ" panose="020B0604030504040204" pitchFamily="50" charset="-128"/>
              </a:rPr>
              <a:t>散热环境的热仿真</a:t>
            </a:r>
          </a:p>
        </p:txBody>
      </p:sp>
      <p:sp>
        <p:nvSpPr>
          <p:cNvPr id="132" name="コンテンツ プレースホルダー 2">
            <a:extLst>
              <a:ext uri="{FF2B5EF4-FFF2-40B4-BE49-F238E27FC236}">
                <a16:creationId xmlns:a16="http://schemas.microsoft.com/office/drawing/2014/main" id="{1917CB28-0E17-4F45-874C-A7A6AAAF11AC}"/>
              </a:ext>
            </a:extLst>
          </p:cNvPr>
          <p:cNvSpPr txBox="1">
            <a:spLocks/>
          </p:cNvSpPr>
          <p:nvPr/>
        </p:nvSpPr>
        <p:spPr bwMode="auto">
          <a:xfrm>
            <a:off x="480309" y="869811"/>
            <a:ext cx="113763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r>
              <a:rPr lang="zh-CN" altLang="en-US" b="1" kern="0" dirty="0">
                <a:solidFill>
                  <a:srgbClr val="0070C0"/>
                </a:solidFill>
                <a:latin typeface="微软雅黑" panose="020B0503020204020204" pitchFamily="34" charset="-122"/>
                <a:ea typeface="微软雅黑" panose="020B0503020204020204" pitchFamily="34" charset="-122"/>
              </a:rPr>
              <a:t>通过进行包括基板参数在内的热仿真，可以在</a:t>
            </a:r>
            <a:r>
              <a:rPr lang="en-US" altLang="zh-CN" b="1" kern="0" dirty="0">
                <a:solidFill>
                  <a:srgbClr val="0070C0"/>
                </a:solidFill>
                <a:latin typeface="微软雅黑" panose="020B0503020204020204" pitchFamily="34" charset="-122"/>
                <a:ea typeface="微软雅黑" panose="020B0503020204020204" pitchFamily="34" charset="-122"/>
              </a:rPr>
              <a:t>PCB</a:t>
            </a:r>
            <a:r>
              <a:rPr lang="zh-CN" altLang="en-US" b="1" kern="0" dirty="0">
                <a:solidFill>
                  <a:srgbClr val="0070C0"/>
                </a:solidFill>
                <a:latin typeface="微软雅黑" panose="020B0503020204020204" pitchFamily="34" charset="-122"/>
                <a:ea typeface="微软雅黑" panose="020B0503020204020204" pitchFamily="34" charset="-122"/>
              </a:rPr>
              <a:t>打板之前验证热设计。</a:t>
            </a:r>
            <a:br>
              <a:rPr lang="zh-CN" altLang="en-US" b="1" kern="0" dirty="0">
                <a:solidFill>
                  <a:srgbClr val="0070C0"/>
                </a:solidFill>
                <a:latin typeface="微软雅黑" panose="020B0503020204020204" pitchFamily="34" charset="-122"/>
                <a:ea typeface="微软雅黑" panose="020B0503020204020204" pitchFamily="34" charset="-122"/>
              </a:rPr>
            </a:br>
            <a:r>
              <a:rPr lang="zh-CN" altLang="en-US" b="1" kern="0" dirty="0">
                <a:solidFill>
                  <a:srgbClr val="0070C0"/>
                </a:solidFill>
                <a:latin typeface="微软雅黑" panose="020B0503020204020204" pitchFamily="34" charset="-122"/>
                <a:ea typeface="微软雅黑" panose="020B0503020204020204" pitchFamily="34" charset="-122"/>
              </a:rPr>
              <a:t>发生热问题时，通过实测和仿真提出改善建议。</a:t>
            </a:r>
          </a:p>
        </p:txBody>
      </p:sp>
      <p:pic>
        <p:nvPicPr>
          <p:cNvPr id="3" name="図 2">
            <a:extLst>
              <a:ext uri="{FF2B5EF4-FFF2-40B4-BE49-F238E27FC236}">
                <a16:creationId xmlns:a16="http://schemas.microsoft.com/office/drawing/2014/main" id="{83768B93-A3A5-4596-97CF-E140521BF8DC}"/>
              </a:ext>
            </a:extLst>
          </p:cNvPr>
          <p:cNvPicPr>
            <a:picLocks noChangeAspect="1"/>
          </p:cNvPicPr>
          <p:nvPr/>
        </p:nvPicPr>
        <p:blipFill>
          <a:blip r:embed="rId14"/>
          <a:stretch>
            <a:fillRect/>
          </a:stretch>
        </p:blipFill>
        <p:spPr>
          <a:xfrm>
            <a:off x="2932381" y="5198243"/>
            <a:ext cx="1276937" cy="1170051"/>
          </a:xfrm>
          <a:prstGeom prst="rect">
            <a:avLst/>
          </a:prstGeom>
        </p:spPr>
      </p:pic>
    </p:spTree>
    <p:extLst>
      <p:ext uri="{BB962C8B-B14F-4D97-AF65-F5344CB8AC3E}">
        <p14:creationId xmlns:p14="http://schemas.microsoft.com/office/powerpoint/2010/main" val="33648644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テキスト ボックス 85"/>
          <p:cNvSpPr txBox="1"/>
          <p:nvPr/>
        </p:nvSpPr>
        <p:spPr>
          <a:xfrm>
            <a:off x="1086544" y="2338466"/>
            <a:ext cx="4361341" cy="697627"/>
          </a:xfrm>
          <a:prstGeom prst="rect">
            <a:avLst/>
          </a:prstGeom>
          <a:noFill/>
        </p:spPr>
        <p:txBody>
          <a:bodyPr wrap="square" rtlCol="0">
            <a:spAutoFit/>
          </a:bodyPr>
          <a:lstStyle/>
          <a:p>
            <a:pPr marL="171446" indent="-171446">
              <a:spcBef>
                <a:spcPts val="400"/>
              </a:spcBef>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メイリオ" panose="020B0604030504040204" pitchFamily="50" charset="-128"/>
              </a:rPr>
              <a:t>先期提供</a:t>
            </a:r>
            <a:r>
              <a:rPr lang="en-US" altLang="zh-CN" sz="1200" dirty="0">
                <a:latin typeface="微软雅黑" panose="020B0503020204020204" pitchFamily="34" charset="-122"/>
                <a:ea typeface="微软雅黑" panose="020B0503020204020204" pitchFamily="34" charset="-122"/>
                <a:cs typeface="メイリオ" panose="020B0604030504040204" pitchFamily="50" charset="-128"/>
              </a:rPr>
              <a:t>ROHM</a:t>
            </a:r>
            <a:r>
              <a:rPr lang="zh-CN" altLang="en-US" sz="1200" dirty="0">
                <a:latin typeface="微软雅黑" panose="020B0503020204020204" pitchFamily="34" charset="-122"/>
                <a:ea typeface="微软雅黑" panose="020B0503020204020204" pitchFamily="34" charset="-122"/>
                <a:cs typeface="メイリオ" panose="020B0604030504040204" pitchFamily="50" charset="-128"/>
              </a:rPr>
              <a:t>标准评估板或</a:t>
            </a:r>
            <a:r>
              <a:rPr lang="en-US" altLang="zh-CN" sz="1200" dirty="0">
                <a:latin typeface="微软雅黑" panose="020B0503020204020204" pitchFamily="34" charset="-122"/>
                <a:ea typeface="微软雅黑" panose="020B0503020204020204" pitchFamily="34" charset="-122"/>
                <a:cs typeface="メイリオ" panose="020B0604030504040204" pitchFamily="50" charset="-128"/>
              </a:rPr>
              <a:t>EVK</a:t>
            </a:r>
            <a:r>
              <a:rPr lang="zh-CN" altLang="en-US" sz="1200" dirty="0">
                <a:latin typeface="微软雅黑" panose="020B0503020204020204" pitchFamily="34" charset="-122"/>
                <a:ea typeface="微软雅黑" panose="020B0503020204020204" pitchFamily="34" charset="-122"/>
                <a:cs typeface="メイリオ" panose="020B0604030504040204" pitchFamily="50" charset="-128"/>
              </a:rPr>
              <a:t>测试后的评估报告作为参考数据</a:t>
            </a:r>
            <a:endParaRPr lang="en-US" altLang="zh-CN" sz="1200" dirty="0">
              <a:latin typeface="微软雅黑" panose="020B0503020204020204" pitchFamily="34" charset="-122"/>
              <a:ea typeface="微软雅黑" panose="020B0503020204020204" pitchFamily="34" charset="-122"/>
              <a:cs typeface="メイリオ" panose="020B0604030504040204" pitchFamily="50" charset="-128"/>
            </a:endParaRPr>
          </a:p>
          <a:p>
            <a:pPr marL="171446" indent="-171446">
              <a:spcBef>
                <a:spcPts val="400"/>
              </a:spcBef>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メイリオ" panose="020B0604030504040204" pitchFamily="50" charset="-128"/>
              </a:rPr>
              <a:t>提供高可再现性的</a:t>
            </a:r>
            <a:r>
              <a:rPr lang="en-US" altLang="zh-CN" sz="1200" dirty="0">
                <a:latin typeface="微软雅黑" panose="020B0503020204020204" pitchFamily="34" charset="-122"/>
                <a:ea typeface="微软雅黑" panose="020B0503020204020204" pitchFamily="34" charset="-122"/>
                <a:cs typeface="メイリオ" panose="020B0604030504040204" pitchFamily="50" charset="-128"/>
              </a:rPr>
              <a:t>SPICE</a:t>
            </a:r>
            <a:r>
              <a:rPr lang="zh-CN" altLang="en-US" sz="1200" dirty="0">
                <a:latin typeface="微软雅黑" panose="020B0503020204020204" pitchFamily="34" charset="-122"/>
                <a:ea typeface="微软雅黑" panose="020B0503020204020204" pitchFamily="34" charset="-122"/>
                <a:cs typeface="メイリオ" panose="020B0604030504040204" pitchFamily="50" charset="-128"/>
              </a:rPr>
              <a:t>模型，可以确认实际动作状态</a:t>
            </a:r>
            <a:endParaRPr lang="en-US" altLang="ja-JP" sz="1200"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10" name="正方形/長方形 109"/>
          <p:cNvSpPr/>
          <p:nvPr/>
        </p:nvSpPr>
        <p:spPr>
          <a:xfrm>
            <a:off x="3625991" y="6587675"/>
            <a:ext cx="5112032" cy="23837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2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rPr>
              <a:t>注）根据支持内容的不同，可能需要有偿支持</a:t>
            </a:r>
            <a:r>
              <a:rPr lang="ja-JP" altLang="en-US" sz="12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rPr>
              <a:t>。</a:t>
            </a:r>
            <a:endParaRPr lang="en-US" altLang="ja-JP" sz="1200" dirty="0">
              <a:solidFill>
                <a:schemeClr val="tx2"/>
              </a:solidFill>
              <a:latin typeface="微软雅黑" panose="020B0503020204020204" pitchFamily="34" charset="-122"/>
              <a:ea typeface="微软雅黑" panose="020B0503020204020204" pitchFamily="34" charset="-122"/>
              <a:cs typeface="Meiryo UI" panose="020B0604030504040204" pitchFamily="50" charset="-128"/>
            </a:endParaRPr>
          </a:p>
        </p:txBody>
      </p:sp>
      <p:sp>
        <p:nvSpPr>
          <p:cNvPr id="116" name="テキスト ボックス 115"/>
          <p:cNvSpPr txBox="1"/>
          <p:nvPr/>
        </p:nvSpPr>
        <p:spPr>
          <a:xfrm>
            <a:off x="2346085" y="4677140"/>
            <a:ext cx="2309755" cy="276999"/>
          </a:xfrm>
          <a:prstGeom prst="rect">
            <a:avLst/>
          </a:prstGeom>
          <a:noFill/>
        </p:spPr>
        <p:txBody>
          <a:bodyPr wrap="square" rtlCol="0">
            <a:spAutoFit/>
          </a:bodyPr>
          <a:lstStyle/>
          <a:p>
            <a:pPr algn="ct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各产品</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EMC</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评估报告</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20" name="図 119"/>
          <p:cNvPicPr>
            <a:picLocks noChangeAspect="1"/>
          </p:cNvPicPr>
          <p:nvPr/>
        </p:nvPicPr>
        <p:blipFill>
          <a:blip r:embed="rId2" cstate="print"/>
          <a:stretch>
            <a:fillRect/>
          </a:stretch>
        </p:blipFill>
        <p:spPr>
          <a:xfrm>
            <a:off x="4450312" y="3195413"/>
            <a:ext cx="997573" cy="1287167"/>
          </a:xfrm>
          <a:prstGeom prst="rect">
            <a:avLst/>
          </a:prstGeom>
        </p:spPr>
      </p:pic>
      <p:pic>
        <p:nvPicPr>
          <p:cNvPr id="122" name="図 121"/>
          <p:cNvPicPr>
            <a:picLocks noChangeAspect="1"/>
          </p:cNvPicPr>
          <p:nvPr/>
        </p:nvPicPr>
        <p:blipFill>
          <a:blip r:embed="rId3" cstate="print"/>
          <a:stretch>
            <a:fillRect/>
          </a:stretch>
        </p:blipFill>
        <p:spPr>
          <a:xfrm>
            <a:off x="3067059" y="3195170"/>
            <a:ext cx="999211" cy="1288695"/>
          </a:xfrm>
          <a:prstGeom prst="rect">
            <a:avLst/>
          </a:prstGeom>
        </p:spPr>
      </p:pic>
      <p:pic>
        <p:nvPicPr>
          <p:cNvPr id="124" name="図 123"/>
          <p:cNvPicPr>
            <a:picLocks noChangeAspect="1"/>
          </p:cNvPicPr>
          <p:nvPr/>
        </p:nvPicPr>
        <p:blipFill>
          <a:blip r:embed="rId4" cstate="print"/>
          <a:stretch>
            <a:fillRect/>
          </a:stretch>
        </p:blipFill>
        <p:spPr>
          <a:xfrm>
            <a:off x="1689904" y="3192318"/>
            <a:ext cx="996824" cy="1282775"/>
          </a:xfrm>
          <a:prstGeom prst="rect">
            <a:avLst/>
          </a:prstGeom>
        </p:spPr>
      </p:pic>
      <p:sp>
        <p:nvSpPr>
          <p:cNvPr id="127" name="角丸四角形 126"/>
          <p:cNvSpPr/>
          <p:nvPr/>
        </p:nvSpPr>
        <p:spPr>
          <a:xfrm>
            <a:off x="1666003" y="4487811"/>
            <a:ext cx="1080019" cy="216000"/>
          </a:xfrm>
          <a:prstGeom prst="round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zh-CN" altLang="en-US"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回路图</a:t>
            </a:r>
            <a:r>
              <a:rPr lang="ja-JP" altLang="en-US"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a:t>
            </a:r>
            <a:r>
              <a:rPr lang="en-US" altLang="ja-JP"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BoM</a:t>
            </a:r>
            <a:endParaRPr lang="ja-JP" altLang="en-US"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28" name="角丸四角形 127"/>
          <p:cNvSpPr/>
          <p:nvPr/>
        </p:nvSpPr>
        <p:spPr>
          <a:xfrm>
            <a:off x="2971049" y="4487700"/>
            <a:ext cx="1071308" cy="190080"/>
          </a:xfrm>
          <a:prstGeom prst="round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en-US" altLang="ja-JP"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PCB </a:t>
            </a:r>
            <a:r>
              <a:rPr lang="en-US" altLang="zh-CN"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layout</a:t>
            </a:r>
            <a:r>
              <a:rPr lang="ja-JP" altLang="en-US"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例</a:t>
            </a:r>
          </a:p>
        </p:txBody>
      </p:sp>
      <p:sp>
        <p:nvSpPr>
          <p:cNvPr id="129" name="角丸四角形 128"/>
          <p:cNvSpPr/>
          <p:nvPr/>
        </p:nvSpPr>
        <p:spPr>
          <a:xfrm>
            <a:off x="4450312" y="4479344"/>
            <a:ext cx="972000" cy="216000"/>
          </a:xfrm>
          <a:prstGeom prst="round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en-US" altLang="ja-JP"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Lab.</a:t>
            </a:r>
            <a:r>
              <a:rPr lang="zh-CN" altLang="en-US"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评估结果</a:t>
            </a:r>
            <a:endParaRPr lang="ja-JP" altLang="en-US"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3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6948" y="4965171"/>
            <a:ext cx="2377059" cy="136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1" name="角丸四角形 130"/>
          <p:cNvSpPr/>
          <p:nvPr/>
        </p:nvSpPr>
        <p:spPr>
          <a:xfrm>
            <a:off x="2530368" y="6109173"/>
            <a:ext cx="1080019" cy="216000"/>
          </a:xfrm>
          <a:prstGeom prst="round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ja-JP" altLang="en-US"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实物的特性</a:t>
            </a:r>
          </a:p>
        </p:txBody>
      </p:sp>
      <p:sp>
        <p:nvSpPr>
          <p:cNvPr id="132" name="角丸四角形 131"/>
          <p:cNvSpPr/>
          <p:nvPr/>
        </p:nvSpPr>
        <p:spPr>
          <a:xfrm>
            <a:off x="3702345" y="6109173"/>
            <a:ext cx="1080019" cy="216000"/>
          </a:xfrm>
          <a:prstGeom prst="round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zh-CN" altLang="en-US"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模型的特性</a:t>
            </a:r>
            <a:endParaRPr lang="ja-JP" altLang="en-US"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3" name="角丸四角形 132"/>
          <p:cNvSpPr/>
          <p:nvPr/>
        </p:nvSpPr>
        <p:spPr>
          <a:xfrm>
            <a:off x="4522868" y="5339526"/>
            <a:ext cx="795713" cy="212245"/>
          </a:xfrm>
          <a:prstGeom prst="round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en-US" altLang="ja-JP"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Spice</a:t>
            </a:r>
            <a:r>
              <a:rPr lang="ja-JP" altLang="en-US"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ja-JP"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Sim</a:t>
            </a:r>
            <a:endParaRPr lang="ja-JP" altLang="en-US"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4" name="テキスト ボックス 133"/>
          <p:cNvSpPr txBox="1"/>
          <p:nvPr/>
        </p:nvSpPr>
        <p:spPr>
          <a:xfrm>
            <a:off x="2255574" y="6325201"/>
            <a:ext cx="2623180" cy="276999"/>
          </a:xfrm>
          <a:prstGeom prst="rect">
            <a:avLst/>
          </a:prstGeom>
          <a:noFill/>
        </p:spPr>
        <p:txBody>
          <a:bodyPr wrap="square" rtlCol="0">
            <a:spAutoFit/>
          </a:bodyPr>
          <a:lstStyle/>
          <a:p>
            <a:pPr algn="ct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可再现详细性能的</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SPICE</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模型</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35" name="テキスト ボックス 134"/>
          <p:cNvSpPr txBox="1"/>
          <p:nvPr/>
        </p:nvSpPr>
        <p:spPr>
          <a:xfrm>
            <a:off x="6030734" y="4602214"/>
            <a:ext cx="5112031" cy="461665"/>
          </a:xfrm>
          <a:prstGeom prst="rect">
            <a:avLst/>
          </a:prstGeom>
          <a:noFill/>
        </p:spPr>
        <p:txBody>
          <a:bodyPr wrap="square" rtlCol="0">
            <a:spAutoFit/>
          </a:bodyPr>
          <a:lstStyle/>
          <a:p>
            <a:pP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新横滨办公室配备</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EMC</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评估环境，</a:t>
            </a:r>
            <a:r>
              <a:rPr lang="zh-CN" altLang="en-US" sz="1200" dirty="0">
                <a:latin typeface="微软雅黑" panose="020B0503020204020204" pitchFamily="34" charset="-122"/>
                <a:ea typeface="微软雅黑" panose="020B0503020204020204" pitchFamily="34" charset="-122"/>
                <a:cs typeface="メイリオ" panose="020B0604030504040204" pitchFamily="50" charset="-128"/>
              </a:rPr>
              <a:t>为客户</a:t>
            </a:r>
            <a:r>
              <a:rPr lang="en-US" altLang="zh-CN" sz="1200" dirty="0">
                <a:latin typeface="微软雅黑" panose="020B0503020204020204" pitchFamily="34" charset="-122"/>
                <a:ea typeface="微软雅黑" panose="020B0503020204020204" pitchFamily="34" charset="-122"/>
                <a:cs typeface="メイリオ" panose="020B0604030504040204" pitchFamily="50" charset="-128"/>
              </a:rPr>
              <a:t>EMC</a:t>
            </a:r>
            <a:r>
              <a:rPr lang="zh-CN" altLang="en-US" sz="1200" dirty="0">
                <a:latin typeface="微软雅黑" panose="020B0503020204020204" pitchFamily="34" charset="-122"/>
                <a:ea typeface="微软雅黑" panose="020B0503020204020204" pitchFamily="34" charset="-122"/>
                <a:cs typeface="メイリオ" panose="020B0604030504040204" pitchFamily="50" charset="-128"/>
              </a:rPr>
              <a:t>课题再现、改善提案的验证评估提供可能</a:t>
            </a:r>
            <a:endParaRPr lang="en-US" altLang="ja-JP" sz="1200" dirty="0">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3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24898" y="5226283"/>
            <a:ext cx="1867647" cy="108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 name="Picture 2" descr="92bc80e3-5d9b-4a53-8515-d48e89c52b45@apcprd0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3612" y="5323168"/>
            <a:ext cx="1241139" cy="93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
          <p:cNvPicPr>
            <a:picLocks noChangeArrowheads="1"/>
          </p:cNvPicPr>
          <p:nvPr/>
        </p:nvPicPr>
        <p:blipFill rotWithShape="1">
          <a:blip r:embed="rId8" cstate="print">
            <a:extLst>
              <a:ext uri="{28A0092B-C50C-407E-A947-70E740481C1C}">
                <a14:useLocalDpi xmlns:a14="http://schemas.microsoft.com/office/drawing/2010/main" val="0"/>
              </a:ext>
            </a:extLst>
          </a:blip>
          <a:srcRect l="1" r="7626"/>
          <a:stretch/>
        </p:blipFill>
        <p:spPr bwMode="auto">
          <a:xfrm>
            <a:off x="7741471" y="5308871"/>
            <a:ext cx="1326709" cy="100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141" name="角丸四角形 140"/>
          <p:cNvSpPr/>
          <p:nvPr/>
        </p:nvSpPr>
        <p:spPr>
          <a:xfrm>
            <a:off x="6597023" y="3986258"/>
            <a:ext cx="1080019" cy="201087"/>
          </a:xfrm>
          <a:prstGeom prst="round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ja-JP" altLang="en-US"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基板</a:t>
            </a:r>
            <a:r>
              <a:rPr lang="en-US" altLang="zh-CN"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layout</a:t>
            </a:r>
            <a:endParaRPr lang="ja-JP" altLang="en-US"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42" name="図 1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31903" y="3044958"/>
            <a:ext cx="1656051" cy="907735"/>
          </a:xfrm>
          <a:prstGeom prst="rect">
            <a:avLst/>
          </a:prstGeom>
        </p:spPr>
      </p:pic>
      <p:pic>
        <p:nvPicPr>
          <p:cNvPr id="143" name="図 142"/>
          <p:cNvPicPr>
            <a:picLocks noChangeAspect="1"/>
          </p:cNvPicPr>
          <p:nvPr/>
        </p:nvPicPr>
        <p:blipFill rotWithShape="1">
          <a:blip r:embed="rId10"/>
          <a:srcRect l="8282"/>
          <a:stretch/>
        </p:blipFill>
        <p:spPr>
          <a:xfrm>
            <a:off x="9320394" y="3060496"/>
            <a:ext cx="1379204" cy="930523"/>
          </a:xfrm>
          <a:prstGeom prst="rect">
            <a:avLst/>
          </a:prstGeom>
        </p:spPr>
      </p:pic>
      <p:pic>
        <p:nvPicPr>
          <p:cNvPr id="144" name="図 143"/>
          <p:cNvPicPr>
            <a:picLocks noChangeAspect="1"/>
          </p:cNvPicPr>
          <p:nvPr/>
        </p:nvPicPr>
        <p:blipFill rotWithShape="1">
          <a:blip r:embed="rId11" cstate="print">
            <a:extLst>
              <a:ext uri="{28A0092B-C50C-407E-A947-70E740481C1C}">
                <a14:useLocalDpi xmlns:a14="http://schemas.microsoft.com/office/drawing/2010/main" val="0"/>
              </a:ext>
            </a:extLst>
          </a:blip>
          <a:srcRect t="30589" b="2613"/>
          <a:stretch/>
        </p:blipFill>
        <p:spPr>
          <a:xfrm>
            <a:off x="8031294" y="3096252"/>
            <a:ext cx="1263932" cy="787531"/>
          </a:xfrm>
          <a:prstGeom prst="rect">
            <a:avLst/>
          </a:prstGeom>
          <a:ln>
            <a:solidFill>
              <a:schemeClr val="bg1">
                <a:lumMod val="50000"/>
              </a:schemeClr>
            </a:solidFill>
          </a:ln>
        </p:spPr>
      </p:pic>
      <p:sp>
        <p:nvSpPr>
          <p:cNvPr id="145" name="角丸四角形 144"/>
          <p:cNvSpPr/>
          <p:nvPr/>
        </p:nvSpPr>
        <p:spPr>
          <a:xfrm>
            <a:off x="8780385" y="3991017"/>
            <a:ext cx="1080019" cy="216000"/>
          </a:xfrm>
          <a:prstGeom prst="round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400"/>
              </a:spcBef>
            </a:pPr>
            <a:r>
              <a:rPr lang="zh-CN" altLang="en-US"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电磁场</a:t>
            </a:r>
            <a:r>
              <a:rPr lang="en-US" altLang="ja-JP"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Sim</a:t>
            </a:r>
            <a:endParaRPr lang="ja-JP" altLang="en-US" sz="1051" b="1"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 name="正方形/長方形 3"/>
          <p:cNvSpPr/>
          <p:nvPr/>
        </p:nvSpPr>
        <p:spPr>
          <a:xfrm>
            <a:off x="6092098" y="2324477"/>
            <a:ext cx="4900447" cy="748923"/>
          </a:xfrm>
          <a:prstGeom prst="rect">
            <a:avLst/>
          </a:prstGeom>
        </p:spPr>
        <p:txBody>
          <a:bodyPr wrap="square">
            <a:spAutoFit/>
          </a:bodyPr>
          <a:lstStyle/>
          <a:p>
            <a:pPr marL="285744" indent="-285744">
              <a:spcBef>
                <a:spcPts val="400"/>
              </a:spcBef>
              <a:buFont typeface="Arial" panose="020B0604020202020204" pitchFamily="34" charset="0"/>
              <a:buChar char="•"/>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提供</a:t>
            </a:r>
            <a:r>
              <a:rPr lang="zh-CN" altLang="en-US" sz="1200" dirty="0">
                <a:solidFill>
                  <a:srgbClr val="FF0000"/>
                </a:solidFill>
                <a:latin typeface="微软雅黑" panose="020B0503020204020204" pitchFamily="34" charset="-122"/>
                <a:ea typeface="微软雅黑" panose="020B0503020204020204" pitchFamily="34" charset="-122"/>
                <a:cs typeface="メイリオ" panose="020B0604030504040204" pitchFamily="50" charset="-128"/>
              </a:rPr>
              <a:t>汇总了</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PCB</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设计要点的应用笔记</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marL="285744" indent="-285744">
              <a:spcBef>
                <a:spcPts val="400"/>
              </a:spcBef>
              <a:buFont typeface="Arial" panose="020B0604020202020204" pitchFamily="34" charset="0"/>
              <a:buChar char="•"/>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如果能公开信息的话，可以检查基板的布局、给出可能的建议</a:t>
            </a:r>
            <a:endPar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marL="285744" indent="-285744">
              <a:spcBef>
                <a:spcPts val="400"/>
              </a:spcBef>
              <a:buFont typeface="Arial" panose="020B0604020202020204" pitchFamily="34" charset="0"/>
              <a:buChar char="•"/>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实施试作前的</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EMC</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仿真，事先确认</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layout</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完成情况（试行中）</a:t>
            </a:r>
            <a:endParaRPr lang="ja-JP"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46" name="テキスト ボックス 145"/>
          <p:cNvSpPr txBox="1"/>
          <p:nvPr/>
        </p:nvSpPr>
        <p:spPr>
          <a:xfrm>
            <a:off x="6020089" y="4987442"/>
            <a:ext cx="4972456" cy="276999"/>
          </a:xfrm>
          <a:prstGeom prst="rect">
            <a:avLst/>
          </a:prstGeom>
          <a:noFill/>
        </p:spPr>
        <p:txBody>
          <a:bodyPr wrap="square" rtlCol="0">
            <a:spAutoFit/>
          </a:bodyPr>
          <a:lstStyle/>
          <a:p>
            <a:pPr>
              <a:spcBef>
                <a:spcPts val="400"/>
              </a:spcBef>
            </a:pP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对应</a:t>
            </a:r>
            <a:r>
              <a:rPr lang="en-US" altLang="zh-CN"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EMI/EMS</a:t>
            </a:r>
            <a:r>
              <a:rPr lang="zh-CN" altLang="en-US"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各种测试标准的评估环境和课题解决的建议</a:t>
            </a:r>
            <a:endParaRPr lang="en-US" altLang="ja-JP" sz="12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 name="タイトル 4">
            <a:extLst>
              <a:ext uri="{FF2B5EF4-FFF2-40B4-BE49-F238E27FC236}">
                <a16:creationId xmlns:a16="http://schemas.microsoft.com/office/drawing/2014/main" id="{F488D292-70C2-4920-91B5-2BB865AE30BE}"/>
              </a:ext>
            </a:extLst>
          </p:cNvPr>
          <p:cNvSpPr>
            <a:spLocks noGrp="1"/>
          </p:cNvSpPr>
          <p:nvPr>
            <p:ph type="title"/>
          </p:nvPr>
        </p:nvSpPr>
        <p:spPr/>
        <p:txBody>
          <a:bodyPr/>
          <a:lstStyle/>
          <a:p>
            <a:r>
              <a:rPr kumimoji="1" lang="en-US" altLang="ja-JP" dirty="0">
                <a:latin typeface="微软雅黑" panose="020B0503020204020204" pitchFamily="34" charset="-122"/>
                <a:ea typeface="微软雅黑" panose="020B0503020204020204" pitchFamily="34" charset="-122"/>
              </a:rPr>
              <a:t>EMC</a:t>
            </a:r>
            <a:r>
              <a:rPr kumimoji="1" lang="zh-CN" altLang="en-US" dirty="0">
                <a:latin typeface="微软雅黑" panose="020B0503020204020204" pitchFamily="34" charset="-122"/>
                <a:ea typeface="微软雅黑" panose="020B0503020204020204" pitchFamily="34" charset="-122"/>
              </a:rPr>
              <a:t>设计支持</a:t>
            </a:r>
            <a:endParaRPr kumimoji="1" lang="ja-JP" altLang="en-US" dirty="0">
              <a:latin typeface="微软雅黑" panose="020B0503020204020204" pitchFamily="34" charset="-122"/>
              <a:ea typeface="微软雅黑" panose="020B0503020204020204" pitchFamily="34" charset="-122"/>
            </a:endParaRPr>
          </a:p>
        </p:txBody>
      </p:sp>
      <p:sp>
        <p:nvSpPr>
          <p:cNvPr id="42" name="正方形/長方形 41">
            <a:extLst>
              <a:ext uri="{FF2B5EF4-FFF2-40B4-BE49-F238E27FC236}">
                <a16:creationId xmlns:a16="http://schemas.microsoft.com/office/drawing/2014/main" id="{098C060C-FB2B-4E38-B3BF-D20DCD322150}"/>
              </a:ext>
            </a:extLst>
          </p:cNvPr>
          <p:cNvSpPr/>
          <p:nvPr/>
        </p:nvSpPr>
        <p:spPr>
          <a:xfrm>
            <a:off x="1091048" y="2009611"/>
            <a:ext cx="180000" cy="28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43" name="直線コネクタ 42">
            <a:extLst>
              <a:ext uri="{FF2B5EF4-FFF2-40B4-BE49-F238E27FC236}">
                <a16:creationId xmlns:a16="http://schemas.microsoft.com/office/drawing/2014/main" id="{7A11D5E6-E484-4450-933E-FA9521326BBE}"/>
              </a:ext>
            </a:extLst>
          </p:cNvPr>
          <p:cNvCxnSpPr>
            <a:cxnSpLocks/>
          </p:cNvCxnSpPr>
          <p:nvPr/>
        </p:nvCxnSpPr>
        <p:spPr>
          <a:xfrm>
            <a:off x="1088911" y="2290393"/>
            <a:ext cx="445110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4C60232B-F333-40A8-9AD0-495ACC854DEB}"/>
              </a:ext>
            </a:extLst>
          </p:cNvPr>
          <p:cNvSpPr txBox="1"/>
          <p:nvPr/>
        </p:nvSpPr>
        <p:spPr>
          <a:xfrm>
            <a:off x="1284154" y="1947649"/>
            <a:ext cx="3318537" cy="338554"/>
          </a:xfrm>
          <a:prstGeom prst="rect">
            <a:avLst/>
          </a:prstGeom>
          <a:noFill/>
        </p:spPr>
        <p:txBody>
          <a:bodyPr wrap="none" rtlCol="0" anchor="b">
            <a:spAutoFit/>
          </a:bodyPr>
          <a:lstStyle/>
          <a:p>
            <a:pPr>
              <a:spcBef>
                <a:spcPts val="400"/>
              </a:spcBef>
            </a:pPr>
            <a:r>
              <a:rPr lang="zh-CN" altLang="en-US" sz="1600" b="1" dirty="0">
                <a:latin typeface="微软雅黑" panose="020B0503020204020204" pitchFamily="34" charset="-122"/>
                <a:ea typeface="微软雅黑" panose="020B0503020204020204" pitchFamily="34" charset="-122"/>
                <a:cs typeface="メイリオ" panose="020B0604030504040204" pitchFamily="50" charset="-128"/>
              </a:rPr>
              <a:t>提供</a:t>
            </a:r>
            <a:r>
              <a:rPr lang="en-US" altLang="zh-CN" sz="1600" b="1" dirty="0">
                <a:latin typeface="微软雅黑" panose="020B0503020204020204" pitchFamily="34" charset="-122"/>
                <a:ea typeface="微软雅黑" panose="020B0503020204020204" pitchFamily="34" charset="-122"/>
                <a:cs typeface="メイリオ" panose="020B0604030504040204" pitchFamily="50" charset="-128"/>
              </a:rPr>
              <a:t>EMC</a:t>
            </a:r>
            <a:r>
              <a:rPr lang="zh-CN" altLang="en-US" sz="1600" b="1" dirty="0">
                <a:latin typeface="微软雅黑" panose="020B0503020204020204" pitchFamily="34" charset="-122"/>
                <a:ea typeface="微软雅黑" panose="020B0503020204020204" pitchFamily="34" charset="-122"/>
                <a:cs typeface="メイリオ" panose="020B0604030504040204" pitchFamily="50" charset="-128"/>
              </a:rPr>
              <a:t>设计所需的各种文档模型</a:t>
            </a:r>
            <a:endParaRPr lang="ja-JP" altLang="en-US" sz="16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5" name="正方形/長方形 44">
            <a:extLst>
              <a:ext uri="{FF2B5EF4-FFF2-40B4-BE49-F238E27FC236}">
                <a16:creationId xmlns:a16="http://schemas.microsoft.com/office/drawing/2014/main" id="{71FA0D0D-7B3A-4182-AA18-B739C0A5BF54}"/>
              </a:ext>
            </a:extLst>
          </p:cNvPr>
          <p:cNvSpPr/>
          <p:nvPr/>
        </p:nvSpPr>
        <p:spPr>
          <a:xfrm>
            <a:off x="6094611" y="1993105"/>
            <a:ext cx="180000" cy="28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46" name="直線コネクタ 45">
            <a:extLst>
              <a:ext uri="{FF2B5EF4-FFF2-40B4-BE49-F238E27FC236}">
                <a16:creationId xmlns:a16="http://schemas.microsoft.com/office/drawing/2014/main" id="{F73B2112-B02D-49B0-BBA9-E5318EE1D4A2}"/>
              </a:ext>
            </a:extLst>
          </p:cNvPr>
          <p:cNvCxnSpPr>
            <a:cxnSpLocks/>
          </p:cNvCxnSpPr>
          <p:nvPr/>
        </p:nvCxnSpPr>
        <p:spPr>
          <a:xfrm>
            <a:off x="6092472" y="2273888"/>
            <a:ext cx="3384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E5553C8A-59AE-459E-BFC3-D5BB37E78644}"/>
              </a:ext>
            </a:extLst>
          </p:cNvPr>
          <p:cNvSpPr txBox="1"/>
          <p:nvPr/>
        </p:nvSpPr>
        <p:spPr>
          <a:xfrm>
            <a:off x="6287716" y="1931143"/>
            <a:ext cx="1418978" cy="338554"/>
          </a:xfrm>
          <a:prstGeom prst="rect">
            <a:avLst/>
          </a:prstGeom>
          <a:noFill/>
        </p:spPr>
        <p:txBody>
          <a:bodyPr wrap="none" rtlCol="0" anchor="b">
            <a:spAutoFit/>
          </a:bodyPr>
          <a:lstStyle/>
          <a:p>
            <a:pPr>
              <a:spcBef>
                <a:spcPts val="400"/>
              </a:spcBef>
            </a:pPr>
            <a:r>
              <a:rPr lang="en-US" altLang="ja-JP" sz="1600" b="1" dirty="0">
                <a:latin typeface="微软雅黑" panose="020B0503020204020204" pitchFamily="34" charset="-122"/>
                <a:ea typeface="微软雅黑" panose="020B0503020204020204" pitchFamily="34" charset="-122"/>
                <a:cs typeface="メイリオ" panose="020B0604030504040204" pitchFamily="50" charset="-128"/>
              </a:rPr>
              <a:t>PCB</a:t>
            </a:r>
            <a:r>
              <a:rPr lang="zh-CN" altLang="en-US" sz="1600" b="1" dirty="0">
                <a:latin typeface="微软雅黑" panose="020B0503020204020204" pitchFamily="34" charset="-122"/>
                <a:ea typeface="微软雅黑" panose="020B0503020204020204" pitchFamily="34" charset="-122"/>
                <a:cs typeface="メイリオ" panose="020B0604030504040204" pitchFamily="50" charset="-128"/>
              </a:rPr>
              <a:t>设计支持</a:t>
            </a:r>
            <a:endParaRPr lang="ja-JP" altLang="en-US" sz="16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8" name="正方形/長方形 47">
            <a:extLst>
              <a:ext uri="{FF2B5EF4-FFF2-40B4-BE49-F238E27FC236}">
                <a16:creationId xmlns:a16="http://schemas.microsoft.com/office/drawing/2014/main" id="{63F8E94E-4BEE-4723-A202-BB3E3F553B1F}"/>
              </a:ext>
            </a:extLst>
          </p:cNvPr>
          <p:cNvSpPr/>
          <p:nvPr/>
        </p:nvSpPr>
        <p:spPr>
          <a:xfrm>
            <a:off x="6094235" y="4287292"/>
            <a:ext cx="180000" cy="28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400"/>
              </a:spcBef>
            </a:pPr>
            <a:endParaRPr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49" name="直線コネクタ 48">
            <a:extLst>
              <a:ext uri="{FF2B5EF4-FFF2-40B4-BE49-F238E27FC236}">
                <a16:creationId xmlns:a16="http://schemas.microsoft.com/office/drawing/2014/main" id="{B0F47DB3-D602-4899-AE4C-161549A51EC5}"/>
              </a:ext>
            </a:extLst>
          </p:cNvPr>
          <p:cNvCxnSpPr>
            <a:cxnSpLocks/>
          </p:cNvCxnSpPr>
          <p:nvPr/>
        </p:nvCxnSpPr>
        <p:spPr>
          <a:xfrm>
            <a:off x="6092096" y="4568075"/>
            <a:ext cx="3384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1812227F-1420-4E99-A0B1-9EA327E5F968}"/>
              </a:ext>
            </a:extLst>
          </p:cNvPr>
          <p:cNvSpPr txBox="1"/>
          <p:nvPr/>
        </p:nvSpPr>
        <p:spPr>
          <a:xfrm>
            <a:off x="6287340" y="4256106"/>
            <a:ext cx="1669047" cy="307777"/>
          </a:xfrm>
          <a:prstGeom prst="rect">
            <a:avLst/>
          </a:prstGeom>
          <a:noFill/>
        </p:spPr>
        <p:txBody>
          <a:bodyPr wrap="none" rtlCol="0" anchor="b">
            <a:spAutoFit/>
          </a:bodyPr>
          <a:lstStyle/>
          <a:p>
            <a:pPr>
              <a:spcBef>
                <a:spcPts val="400"/>
              </a:spcBef>
            </a:pPr>
            <a:r>
              <a:rPr lang="zh-CN" altLang="en-US" sz="1400" b="1" dirty="0">
                <a:latin typeface="微软雅黑" panose="020B0503020204020204" pitchFamily="34" charset="-122"/>
                <a:ea typeface="微软雅黑" panose="020B0503020204020204" pitchFamily="34" charset="-122"/>
                <a:cs typeface="メイリオ" panose="020B0604030504040204" pitchFamily="50" charset="-128"/>
              </a:rPr>
              <a:t>建立</a:t>
            </a:r>
            <a:r>
              <a:rPr lang="en-US" altLang="zh-CN" sz="1400" b="1" dirty="0">
                <a:latin typeface="微软雅黑" panose="020B0503020204020204" pitchFamily="34" charset="-122"/>
                <a:ea typeface="微软雅黑" panose="020B0503020204020204" pitchFamily="34" charset="-122"/>
                <a:cs typeface="メイリオ" panose="020B0604030504040204" pitchFamily="50" charset="-128"/>
              </a:rPr>
              <a:t>EMC</a:t>
            </a:r>
            <a:r>
              <a:rPr lang="zh-CN" altLang="en-US" sz="1400" b="1" dirty="0">
                <a:latin typeface="微软雅黑" panose="020B0503020204020204" pitchFamily="34" charset="-122"/>
                <a:ea typeface="微软雅黑" panose="020B0503020204020204" pitchFamily="34" charset="-122"/>
                <a:cs typeface="メイリオ" panose="020B0604030504040204" pitchFamily="50" charset="-128"/>
              </a:rPr>
              <a:t>评估环境</a:t>
            </a:r>
            <a:endParaRPr lang="ja-JP" altLang="en-US" sz="1400" b="1" dirty="0">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51" name="コンテンツ プレースホルダー 2">
            <a:extLst>
              <a:ext uri="{FF2B5EF4-FFF2-40B4-BE49-F238E27FC236}">
                <a16:creationId xmlns:a16="http://schemas.microsoft.com/office/drawing/2014/main" id="{0C795492-0ED5-4F8D-AE02-3C47BBE7CEA1}"/>
              </a:ext>
            </a:extLst>
          </p:cNvPr>
          <p:cNvSpPr txBox="1">
            <a:spLocks/>
          </p:cNvSpPr>
          <p:nvPr/>
        </p:nvSpPr>
        <p:spPr bwMode="auto">
          <a:xfrm>
            <a:off x="480309" y="869811"/>
            <a:ext cx="113763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r>
              <a:rPr lang="zh-CN" altLang="en-US" b="1" kern="0" dirty="0">
                <a:solidFill>
                  <a:srgbClr val="0070C0"/>
                </a:solidFill>
                <a:latin typeface="微软雅黑" panose="020B0503020204020204" pitchFamily="34" charset="-122"/>
                <a:ea typeface="微软雅黑" panose="020B0503020204020204" pitchFamily="34" charset="-122"/>
              </a:rPr>
              <a:t>在构想～设计～试作阶段，支持客户解决</a:t>
            </a:r>
            <a:r>
              <a:rPr lang="en-US" altLang="zh-CN" b="1" kern="0" dirty="0">
                <a:solidFill>
                  <a:srgbClr val="0070C0"/>
                </a:solidFill>
                <a:latin typeface="微软雅黑" panose="020B0503020204020204" pitchFamily="34" charset="-122"/>
                <a:ea typeface="微软雅黑" panose="020B0503020204020204" pitchFamily="34" charset="-122"/>
              </a:rPr>
              <a:t>EMC</a:t>
            </a:r>
            <a:r>
              <a:rPr lang="zh-CN" altLang="en-US" b="1" kern="0" dirty="0">
                <a:solidFill>
                  <a:srgbClr val="0070C0"/>
                </a:solidFill>
                <a:latin typeface="微软雅黑" panose="020B0503020204020204" pitchFamily="34" charset="-122"/>
                <a:ea typeface="微软雅黑" panose="020B0503020204020204" pitchFamily="34" charset="-122"/>
              </a:rPr>
              <a:t>课题</a:t>
            </a:r>
          </a:p>
          <a:p>
            <a:r>
              <a:rPr lang="zh-CN" altLang="en-US" b="1" kern="0" dirty="0">
                <a:solidFill>
                  <a:srgbClr val="0070C0"/>
                </a:solidFill>
                <a:latin typeface="微软雅黑" panose="020B0503020204020204" pitchFamily="34" charset="-122"/>
                <a:ea typeface="微软雅黑" panose="020B0503020204020204" pitchFamily="34" charset="-122"/>
              </a:rPr>
              <a:t>由对很多客户有技术支持经验，掌握丰富</a:t>
            </a:r>
            <a:r>
              <a:rPr lang="en-US" altLang="zh-CN" b="1" kern="0" dirty="0">
                <a:solidFill>
                  <a:srgbClr val="0070C0"/>
                </a:solidFill>
                <a:latin typeface="微软雅黑" panose="020B0503020204020204" pitchFamily="34" charset="-122"/>
                <a:ea typeface="微软雅黑" panose="020B0503020204020204" pitchFamily="34" charset="-122"/>
              </a:rPr>
              <a:t>Knowhow</a:t>
            </a:r>
            <a:r>
              <a:rPr lang="zh-CN" altLang="en-US" b="1" kern="0" dirty="0">
                <a:solidFill>
                  <a:srgbClr val="0070C0"/>
                </a:solidFill>
                <a:latin typeface="微软雅黑" panose="020B0503020204020204" pitchFamily="34" charset="-122"/>
                <a:ea typeface="微软雅黑" panose="020B0503020204020204" pitchFamily="34" charset="-122"/>
              </a:rPr>
              <a:t>的工程师进行分析支持</a:t>
            </a:r>
          </a:p>
        </p:txBody>
      </p:sp>
    </p:spTree>
    <p:extLst>
      <p:ext uri="{BB962C8B-B14F-4D97-AF65-F5344CB8AC3E}">
        <p14:creationId xmlns:p14="http://schemas.microsoft.com/office/powerpoint/2010/main" val="609468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030DE0-B12A-4CE8-88A2-CA8A1E7C6198}"/>
              </a:ext>
            </a:extLst>
          </p:cNvPr>
          <p:cNvSpPr txBox="1"/>
          <p:nvPr/>
        </p:nvSpPr>
        <p:spPr>
          <a:xfrm>
            <a:off x="2531604" y="5140642"/>
            <a:ext cx="7128792" cy="830997"/>
          </a:xfrm>
          <a:prstGeom prst="rect">
            <a:avLst/>
          </a:prstGeom>
          <a:noFill/>
          <a:ln>
            <a:solidFill>
              <a:schemeClr val="tx1"/>
            </a:solidFill>
          </a:ln>
        </p:spPr>
        <p:txBody>
          <a:bodyPr wrap="square" rtlCol="0">
            <a:spAutoFit/>
          </a:bodyPr>
          <a:lstStyle/>
          <a:p>
            <a:pPr algn="just"/>
            <a:r>
              <a:rPr lang="zh-CN" altLang="en-US" sz="1600" dirty="0">
                <a:solidFill>
                  <a:schemeClr val="tx2"/>
                </a:solidFill>
                <a:effectLst/>
                <a:latin typeface="微软雅黑" panose="020B0503020204020204" pitchFamily="34" charset="-122"/>
                <a:ea typeface="微软雅黑" panose="020B0503020204020204" pitchFamily="34" charset="-122"/>
                <a:cs typeface="ＭＳ Ｐゴシック" panose="020B0600070205080204" pitchFamily="50" charset="-128"/>
              </a:rPr>
              <a:t>在本资料中所提案的电路、参数等，仅作为使用案例的示例数据，并不保证在客户设备中的特性及动作。</a:t>
            </a:r>
            <a:endParaRPr lang="en-US" altLang="zh-CN" sz="1600" dirty="0">
              <a:solidFill>
                <a:schemeClr val="tx2"/>
              </a:solidFill>
              <a:effectLst/>
              <a:latin typeface="微软雅黑" panose="020B0503020204020204" pitchFamily="34" charset="-122"/>
              <a:ea typeface="微软雅黑" panose="020B0503020204020204" pitchFamily="34" charset="-122"/>
              <a:cs typeface="ＭＳ Ｐゴシック" panose="020B0600070205080204" pitchFamily="50" charset="-128"/>
            </a:endParaRPr>
          </a:p>
          <a:p>
            <a:pPr algn="just"/>
            <a:r>
              <a:rPr lang="zh-CN" altLang="en-US" sz="1600" dirty="0">
                <a:solidFill>
                  <a:schemeClr val="tx2"/>
                </a:solidFill>
                <a:latin typeface="微软雅黑" panose="020B0503020204020204" pitchFamily="34" charset="-122"/>
                <a:ea typeface="微软雅黑" panose="020B0503020204020204" pitchFamily="34" charset="-122"/>
                <a:cs typeface="ＭＳ Ｐゴシック" panose="020B0600070205080204" pitchFamily="50" charset="-128"/>
              </a:rPr>
              <a:t>请客户进行充分的考虑和测试之后，做出最终的电路、参数的选择</a:t>
            </a:r>
            <a:r>
              <a:rPr lang="ja-JP" altLang="ja-JP" sz="1600" dirty="0">
                <a:solidFill>
                  <a:schemeClr val="tx2"/>
                </a:solidFill>
                <a:effectLst/>
                <a:latin typeface="微软雅黑" panose="020B0503020204020204" pitchFamily="34" charset="-122"/>
                <a:ea typeface="微软雅黑" panose="020B0503020204020204" pitchFamily="34" charset="-122"/>
                <a:cs typeface="ＭＳ Ｐゴシック" panose="020B0600070205080204" pitchFamily="50" charset="-128"/>
              </a:rPr>
              <a:t>。</a:t>
            </a:r>
            <a:endParaRPr kumimoji="1" lang="ja-JP" altLang="en-US" sz="16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341864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FC20BA-EB4F-4780-BD14-C1D37B0B1505}"/>
              </a:ext>
            </a:extLst>
          </p:cNvPr>
          <p:cNvSpPr>
            <a:spLocks noGrp="1"/>
          </p:cNvSpPr>
          <p:nvPr>
            <p:ph type="title"/>
          </p:nvPr>
        </p:nvSpPr>
        <p:spPr/>
        <p:txBody>
          <a:bodyPr/>
          <a:lstStyle/>
          <a:p>
            <a:r>
              <a:rPr lang="en-US" altLang="ja-JP" dirty="0">
                <a:latin typeface="微软雅黑" panose="020B0503020204020204" pitchFamily="34" charset="-122"/>
                <a:ea typeface="微软雅黑" panose="020B0503020204020204" pitchFamily="34" charset="-122"/>
              </a:rPr>
              <a:t>ROHM SiC </a:t>
            </a:r>
            <a:r>
              <a:rPr lang="en-US" altLang="zh-CN" dirty="0">
                <a:latin typeface="微软雅黑" panose="020B0503020204020204" pitchFamily="34" charset="-122"/>
                <a:ea typeface="微软雅黑" panose="020B0503020204020204" pitchFamily="34" charset="-122"/>
              </a:rPr>
              <a:t>Device</a:t>
            </a:r>
            <a:r>
              <a:rPr lang="zh-CN" altLang="en-US" dirty="0">
                <a:latin typeface="微软雅黑" panose="020B0503020204020204" pitchFamily="34" charset="-122"/>
                <a:ea typeface="微软雅黑" panose="020B0503020204020204" pitchFamily="34" charset="-122"/>
              </a:rPr>
              <a:t>市场地位</a:t>
            </a:r>
            <a:endParaRPr lang="ja-JP" altLang="en-US" dirty="0">
              <a:latin typeface="微软雅黑" panose="020B0503020204020204" pitchFamily="34" charset="-122"/>
              <a:ea typeface="微软雅黑" panose="020B0503020204020204" pitchFamily="34" charset="-122"/>
            </a:endParaRPr>
          </a:p>
        </p:txBody>
      </p:sp>
      <p:grpSp>
        <p:nvGrpSpPr>
          <p:cNvPr id="77" name="グループ化 76">
            <a:extLst>
              <a:ext uri="{FF2B5EF4-FFF2-40B4-BE49-F238E27FC236}">
                <a16:creationId xmlns:a16="http://schemas.microsoft.com/office/drawing/2014/main" id="{383A061F-6BCA-4FFF-933C-FFAF250D38EC}"/>
              </a:ext>
            </a:extLst>
          </p:cNvPr>
          <p:cNvGrpSpPr/>
          <p:nvPr/>
        </p:nvGrpSpPr>
        <p:grpSpPr>
          <a:xfrm>
            <a:off x="550575" y="1709477"/>
            <a:ext cx="3542371" cy="338554"/>
            <a:chOff x="943549" y="1880289"/>
            <a:chExt cx="3542371" cy="338554"/>
          </a:xfrm>
        </p:grpSpPr>
        <p:sp>
          <p:nvSpPr>
            <p:cNvPr id="78" name="テキスト ボックス 77">
              <a:extLst>
                <a:ext uri="{FF2B5EF4-FFF2-40B4-BE49-F238E27FC236}">
                  <a16:creationId xmlns:a16="http://schemas.microsoft.com/office/drawing/2014/main" id="{7C31BDC6-859A-417D-8E4D-2C4CD1D579CC}"/>
                </a:ext>
              </a:extLst>
            </p:cNvPr>
            <p:cNvSpPr txBox="1"/>
            <p:nvPr/>
          </p:nvSpPr>
          <p:spPr>
            <a:xfrm>
              <a:off x="1042349" y="1880289"/>
              <a:ext cx="3443571"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ts val="400"/>
                </a:spcBef>
                <a:spcAft>
                  <a:spcPct val="0"/>
                </a:spcAft>
                <a:buClrTx/>
                <a:buSzTx/>
                <a:buFontTx/>
                <a:buNone/>
                <a:tabLst/>
                <a:defRPr/>
              </a:pPr>
              <a:r>
                <a:rPr kumimoji="1" lang="en-US" sz="16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2010</a:t>
              </a:r>
              <a:r>
                <a:rPr kumimoji="1" lang="en-US" sz="16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  </a:t>
              </a:r>
              <a:r>
                <a:rPr kumimoji="0" lang="ja-JP" altLang="en-US" sz="1600" b="0" i="0" u="none" strike="noStrike" kern="1200" cap="none" spc="0" normalizeH="0" baseline="0" noProof="0" dirty="0">
                  <a:ln>
                    <a:noFill/>
                  </a:ln>
                  <a:solidFill>
                    <a:srgbClr val="D90013"/>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全球首次</a:t>
              </a:r>
              <a:r>
                <a:rPr kumimoji="0" lang="en-US" sz="1600" b="0" i="0" u="none" strike="noStrike" kern="1200" cap="none" spc="0" normalizeH="0" baseline="0" noProof="0" dirty="0">
                  <a:ln>
                    <a:noFill/>
                  </a:ln>
                  <a:solidFill>
                    <a:srgbClr val="D90013"/>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6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开</a:t>
              </a:r>
              <a:r>
                <a:rPr kumimoji="1" lang="zh-CN" altLang="en-US" sz="16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始</a:t>
              </a:r>
              <a:r>
                <a:rPr lang="zh-CN" altLang="en-US" sz="16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量产</a:t>
              </a:r>
              <a:r>
                <a:rPr lang="en-US" altLang="zh-CN" sz="16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S</a:t>
              </a:r>
              <a:r>
                <a:rPr kumimoji="1" lang="en-US" sz="1600" b="0" i="0" u="none" strike="noStrike" kern="1200" cap="none" spc="0" normalizeH="0" baseline="0" noProof="0" dirty="0" err="1">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iC</a:t>
              </a:r>
              <a:r>
                <a:rPr kumimoji="1" lang="en-US" sz="16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 MOS</a:t>
              </a:r>
            </a:p>
          </p:txBody>
        </p:sp>
        <p:sp>
          <p:nvSpPr>
            <p:cNvPr id="79" name="正方形/長方形 78">
              <a:extLst>
                <a:ext uri="{FF2B5EF4-FFF2-40B4-BE49-F238E27FC236}">
                  <a16:creationId xmlns:a16="http://schemas.microsoft.com/office/drawing/2014/main" id="{D58F5F13-CE30-4FE4-B65E-DE1C8A141A47}"/>
                </a:ext>
              </a:extLst>
            </p:cNvPr>
            <p:cNvSpPr/>
            <p:nvPr/>
          </p:nvSpPr>
          <p:spPr>
            <a:xfrm>
              <a:off x="943549" y="1923450"/>
              <a:ext cx="90143" cy="28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endParaRPr kumimoji="1" lang="ja-JP" altLang="en-US" sz="16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grpSp>
      <p:grpSp>
        <p:nvGrpSpPr>
          <p:cNvPr id="80" name="グループ化 79">
            <a:extLst>
              <a:ext uri="{FF2B5EF4-FFF2-40B4-BE49-F238E27FC236}">
                <a16:creationId xmlns:a16="http://schemas.microsoft.com/office/drawing/2014/main" id="{4C40ACA3-2B43-4C41-9763-90095EBA78A6}"/>
              </a:ext>
            </a:extLst>
          </p:cNvPr>
          <p:cNvGrpSpPr/>
          <p:nvPr/>
        </p:nvGrpSpPr>
        <p:grpSpPr>
          <a:xfrm>
            <a:off x="550575" y="2603820"/>
            <a:ext cx="3399704" cy="338554"/>
            <a:chOff x="934892" y="2423519"/>
            <a:chExt cx="3399704" cy="338554"/>
          </a:xfrm>
        </p:grpSpPr>
        <p:sp>
          <p:nvSpPr>
            <p:cNvPr id="81" name="テキスト ボックス 80">
              <a:extLst>
                <a:ext uri="{FF2B5EF4-FFF2-40B4-BE49-F238E27FC236}">
                  <a16:creationId xmlns:a16="http://schemas.microsoft.com/office/drawing/2014/main" id="{CFF7118C-0695-4CB5-90A0-6900674EA053}"/>
                </a:ext>
              </a:extLst>
            </p:cNvPr>
            <p:cNvSpPr txBox="1"/>
            <p:nvPr/>
          </p:nvSpPr>
          <p:spPr>
            <a:xfrm>
              <a:off x="1033692" y="2423519"/>
              <a:ext cx="3300904" cy="338554"/>
            </a:xfrm>
            <a:prstGeom prst="rect">
              <a:avLst/>
            </a:prstGeom>
            <a:noFill/>
          </p:spPr>
          <p:txBody>
            <a:bodyPr wrap="none" rtlCol="0">
              <a:spAutoFit/>
            </a:bodyPr>
            <a:lstStyle/>
            <a:p>
              <a:pPr lvl="0" fontAlgn="base">
                <a:spcBef>
                  <a:spcPts val="400"/>
                </a:spcBef>
                <a:spcAft>
                  <a:spcPct val="0"/>
                </a:spcAft>
                <a:defRPr/>
              </a:pPr>
              <a:r>
                <a:rPr kumimoji="1" lang="en-US" sz="16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rPr>
                <a:t>2017  </a:t>
              </a:r>
              <a:r>
                <a:rPr lang="zh-CN" altLang="en-US" sz="1600" dirty="0">
                  <a:solidFill>
                    <a:srgbClr val="444F58"/>
                  </a:solidFill>
                  <a:latin typeface="微软雅黑" panose="020B0503020204020204" pitchFamily="34" charset="-122"/>
                  <a:ea typeface="微软雅黑" panose="020B0503020204020204" pitchFamily="34" charset="-122"/>
                </a:rPr>
                <a:t>车规认证的</a:t>
              </a:r>
              <a:r>
                <a:rPr kumimoji="1" lang="zh-CN" altLang="en-US" sz="16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rPr>
                <a:t>平面型</a:t>
              </a:r>
              <a:r>
                <a:rPr lang="en-US" altLang="ja-JP" sz="1600" dirty="0">
                  <a:solidFill>
                    <a:srgbClr val="444F58"/>
                  </a:solidFill>
                  <a:latin typeface="微软雅黑" panose="020B0503020204020204" pitchFamily="34" charset="-122"/>
                  <a:ea typeface="微软雅黑" panose="020B0503020204020204" pitchFamily="34" charset="-122"/>
                </a:rPr>
                <a:t>SiC MOS</a:t>
              </a:r>
              <a:endParaRPr kumimoji="1" lang="en-US" sz="16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endParaRPr>
            </a:p>
          </p:txBody>
        </p:sp>
        <p:sp>
          <p:nvSpPr>
            <p:cNvPr id="82" name="正方形/長方形 81">
              <a:extLst>
                <a:ext uri="{FF2B5EF4-FFF2-40B4-BE49-F238E27FC236}">
                  <a16:creationId xmlns:a16="http://schemas.microsoft.com/office/drawing/2014/main" id="{5929D9FA-D230-4BC6-9DF7-5F88325D26AE}"/>
                </a:ext>
              </a:extLst>
            </p:cNvPr>
            <p:cNvSpPr/>
            <p:nvPr/>
          </p:nvSpPr>
          <p:spPr>
            <a:xfrm>
              <a:off x="934892" y="2450638"/>
              <a:ext cx="90143" cy="28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endParaRPr kumimoji="1" lang="ja-JP" altLang="en-US" sz="18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grpSp>
      <p:grpSp>
        <p:nvGrpSpPr>
          <p:cNvPr id="83" name="グループ化 82">
            <a:extLst>
              <a:ext uri="{FF2B5EF4-FFF2-40B4-BE49-F238E27FC236}">
                <a16:creationId xmlns:a16="http://schemas.microsoft.com/office/drawing/2014/main" id="{CF14DB61-C8DD-414B-9B69-043AEA5D28AC}"/>
              </a:ext>
            </a:extLst>
          </p:cNvPr>
          <p:cNvGrpSpPr/>
          <p:nvPr/>
        </p:nvGrpSpPr>
        <p:grpSpPr>
          <a:xfrm>
            <a:off x="550575" y="2161185"/>
            <a:ext cx="3507105" cy="338554"/>
            <a:chOff x="2905258" y="1866229"/>
            <a:chExt cx="3507105" cy="338554"/>
          </a:xfrm>
        </p:grpSpPr>
        <p:sp>
          <p:nvSpPr>
            <p:cNvPr id="84" name="テキスト ボックス 83">
              <a:extLst>
                <a:ext uri="{FF2B5EF4-FFF2-40B4-BE49-F238E27FC236}">
                  <a16:creationId xmlns:a16="http://schemas.microsoft.com/office/drawing/2014/main" id="{AAB29EF2-B712-4AA7-ABF6-6D6CF04EE856}"/>
                </a:ext>
              </a:extLst>
            </p:cNvPr>
            <p:cNvSpPr txBox="1"/>
            <p:nvPr/>
          </p:nvSpPr>
          <p:spPr>
            <a:xfrm>
              <a:off x="3004058" y="1866229"/>
              <a:ext cx="3408305"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ts val="400"/>
                </a:spcBef>
                <a:spcAft>
                  <a:spcPct val="0"/>
                </a:spcAft>
                <a:buClrTx/>
                <a:buSzTx/>
                <a:buFontTx/>
                <a:buNone/>
                <a:tabLst/>
                <a:defRPr/>
              </a:pPr>
              <a:r>
                <a:rPr kumimoji="1" lang="en-US" sz="16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2012</a:t>
              </a:r>
              <a:r>
                <a:rPr kumimoji="1" lang="en-US" sz="16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  </a:t>
              </a:r>
              <a:r>
                <a:rPr kumimoji="0" lang="ja-JP" altLang="en-US" sz="1600" b="0" i="0" u="none" strike="noStrike" kern="1200" cap="none" spc="0" normalizeH="0" baseline="0" noProof="0" dirty="0">
                  <a:ln>
                    <a:noFill/>
                  </a:ln>
                  <a:solidFill>
                    <a:srgbClr val="D90013"/>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全球首次</a:t>
              </a:r>
              <a:r>
                <a:rPr kumimoji="0" lang="en-US" sz="1600" b="0" i="0" u="none" strike="noStrike" kern="1200" cap="none" spc="0" normalizeH="0" baseline="0" noProof="0" dirty="0">
                  <a:ln>
                    <a:noFill/>
                  </a:ln>
                  <a:solidFill>
                    <a:srgbClr val="D90013"/>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 </a:t>
              </a:r>
              <a:r>
                <a:rPr kumimoji="0" lang="zh-CN" altLang="en-US" sz="16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车规认证</a:t>
              </a:r>
              <a:r>
                <a:rPr kumimoji="0" lang="en-US" altLang="ja-JP" sz="16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SiC SBD</a:t>
              </a:r>
              <a:endParaRPr kumimoji="1" lang="en-US" sz="16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5" name="正方形/長方形 84">
              <a:extLst>
                <a:ext uri="{FF2B5EF4-FFF2-40B4-BE49-F238E27FC236}">
                  <a16:creationId xmlns:a16="http://schemas.microsoft.com/office/drawing/2014/main" id="{8B7122F5-056C-41F2-836F-AD2F1A75FEAA}"/>
                </a:ext>
              </a:extLst>
            </p:cNvPr>
            <p:cNvSpPr/>
            <p:nvPr/>
          </p:nvSpPr>
          <p:spPr>
            <a:xfrm>
              <a:off x="2905258" y="1901369"/>
              <a:ext cx="90143" cy="28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endParaRPr kumimoji="1" lang="ja-JP" altLang="en-US" sz="16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grpSp>
      <p:grpSp>
        <p:nvGrpSpPr>
          <p:cNvPr id="86" name="グループ化 85">
            <a:extLst>
              <a:ext uri="{FF2B5EF4-FFF2-40B4-BE49-F238E27FC236}">
                <a16:creationId xmlns:a16="http://schemas.microsoft.com/office/drawing/2014/main" id="{81A559E8-220C-4739-8757-5F3551190308}"/>
              </a:ext>
            </a:extLst>
          </p:cNvPr>
          <p:cNvGrpSpPr/>
          <p:nvPr/>
        </p:nvGrpSpPr>
        <p:grpSpPr>
          <a:xfrm>
            <a:off x="550575" y="3082530"/>
            <a:ext cx="4363109" cy="338554"/>
            <a:chOff x="2907886" y="2431298"/>
            <a:chExt cx="4363109" cy="338554"/>
          </a:xfrm>
        </p:grpSpPr>
        <p:sp>
          <p:nvSpPr>
            <p:cNvPr id="87" name="テキスト ボックス 86">
              <a:extLst>
                <a:ext uri="{FF2B5EF4-FFF2-40B4-BE49-F238E27FC236}">
                  <a16:creationId xmlns:a16="http://schemas.microsoft.com/office/drawing/2014/main" id="{F0D22810-A541-4C09-85D4-269054687D01}"/>
                </a:ext>
              </a:extLst>
            </p:cNvPr>
            <p:cNvSpPr txBox="1"/>
            <p:nvPr/>
          </p:nvSpPr>
          <p:spPr>
            <a:xfrm>
              <a:off x="3006686" y="2431298"/>
              <a:ext cx="4264309" cy="338554"/>
            </a:xfrm>
            <a:prstGeom prst="rect">
              <a:avLst/>
            </a:prstGeom>
            <a:noFill/>
          </p:spPr>
          <p:txBody>
            <a:bodyPr wrap="none" rtlCol="0">
              <a:spAutoFit/>
            </a:bodyPr>
            <a:lstStyle/>
            <a:p>
              <a:pPr lvl="0" fontAlgn="base">
                <a:spcAft>
                  <a:spcPct val="0"/>
                </a:spcAft>
                <a:defRPr/>
              </a:pPr>
              <a:r>
                <a:rPr kumimoji="1" lang="en-US" sz="16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2018</a:t>
              </a:r>
              <a:r>
                <a:rPr kumimoji="1" lang="en-US" sz="16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  </a:t>
              </a:r>
              <a:r>
                <a:rPr kumimoji="1" lang="ja-JP" altLang="en-US" sz="1600" b="0" i="0" u="none" strike="noStrike" kern="1200" cap="none" spc="0" normalizeH="0" baseline="0" noProof="0" dirty="0">
                  <a:ln>
                    <a:noFill/>
                  </a:ln>
                  <a:solidFill>
                    <a:srgbClr val="D90013"/>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全球首次 </a:t>
              </a:r>
              <a:r>
                <a:rPr lang="zh-CN" altLang="en-US" sz="1600" dirty="0">
                  <a:solidFill>
                    <a:srgbClr val="444F58"/>
                  </a:solidFill>
                  <a:latin typeface="微软雅黑" panose="020B0503020204020204" pitchFamily="34" charset="-122"/>
                  <a:ea typeface="微软雅黑" panose="020B0503020204020204" pitchFamily="34" charset="-122"/>
                </a:rPr>
                <a:t>车规认证的沟槽型</a:t>
              </a:r>
              <a:r>
                <a:rPr kumimoji="1" lang="en-US" altLang="ja-JP" sz="16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SiC MOS</a:t>
              </a:r>
              <a:endParaRPr kumimoji="1" lang="en-US" sz="16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88" name="正方形/長方形 87">
              <a:extLst>
                <a:ext uri="{FF2B5EF4-FFF2-40B4-BE49-F238E27FC236}">
                  <a16:creationId xmlns:a16="http://schemas.microsoft.com/office/drawing/2014/main" id="{2D329AFB-75C4-48DE-9A78-8E5EFF481A7D}"/>
                </a:ext>
              </a:extLst>
            </p:cNvPr>
            <p:cNvSpPr/>
            <p:nvPr/>
          </p:nvSpPr>
          <p:spPr>
            <a:xfrm>
              <a:off x="2907886" y="2442375"/>
              <a:ext cx="90143" cy="28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endParaRPr kumimoji="1" lang="ja-JP" altLang="en-US" sz="18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grpSp>
      <p:sp>
        <p:nvSpPr>
          <p:cNvPr id="89" name="テキスト ボックス 88">
            <a:extLst>
              <a:ext uri="{FF2B5EF4-FFF2-40B4-BE49-F238E27FC236}">
                <a16:creationId xmlns:a16="http://schemas.microsoft.com/office/drawing/2014/main" id="{130A4228-8A90-4C49-B303-D0B0642DA8B5}"/>
              </a:ext>
            </a:extLst>
          </p:cNvPr>
          <p:cNvSpPr txBox="1"/>
          <p:nvPr/>
        </p:nvSpPr>
        <p:spPr>
          <a:xfrm>
            <a:off x="491270" y="1162753"/>
            <a:ext cx="240803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ts val="400"/>
              </a:spcBef>
              <a:spcAft>
                <a:spcPct val="0"/>
              </a:spcAft>
              <a:buClrTx/>
              <a:buSzTx/>
              <a:buFontTx/>
              <a:buNone/>
              <a:tabLst/>
              <a:defRPr/>
            </a:pPr>
            <a:r>
              <a:rPr kumimoji="1" lang="en-US" sz="20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SiC</a:t>
            </a:r>
            <a:r>
              <a:rPr kumimoji="1" lang="zh-CN" altLang="en-US" sz="20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器件技术领导者</a:t>
            </a:r>
            <a:endParaRPr kumimoji="1" lang="en-US" sz="20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0" name="正方形/長方形 89">
            <a:extLst>
              <a:ext uri="{FF2B5EF4-FFF2-40B4-BE49-F238E27FC236}">
                <a16:creationId xmlns:a16="http://schemas.microsoft.com/office/drawing/2014/main" id="{9284F812-ED8F-406D-946C-D2C69FAD07A2}"/>
              </a:ext>
            </a:extLst>
          </p:cNvPr>
          <p:cNvSpPr/>
          <p:nvPr/>
        </p:nvSpPr>
        <p:spPr>
          <a:xfrm>
            <a:off x="5347977" y="1041921"/>
            <a:ext cx="6441575" cy="5447777"/>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endParaRPr kumimoji="1" lang="ja-JP" altLang="en-US" sz="18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91" name="図 90">
            <a:extLst>
              <a:ext uri="{FF2B5EF4-FFF2-40B4-BE49-F238E27FC236}">
                <a16:creationId xmlns:a16="http://schemas.microsoft.com/office/drawing/2014/main" id="{AB9B7A3D-9CAE-4CD9-92F5-4A02EAC43B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8203" y="1239410"/>
            <a:ext cx="987154" cy="404377"/>
          </a:xfrm>
          <a:prstGeom prst="rect">
            <a:avLst/>
          </a:prstGeom>
        </p:spPr>
      </p:pic>
      <p:pic>
        <p:nvPicPr>
          <p:cNvPr id="92" name="図 91">
            <a:extLst>
              <a:ext uri="{FF2B5EF4-FFF2-40B4-BE49-F238E27FC236}">
                <a16:creationId xmlns:a16="http://schemas.microsoft.com/office/drawing/2014/main" id="{4A2883A0-1C4E-4F30-855B-F03B68D659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8440" y="2754016"/>
            <a:ext cx="1036411" cy="327688"/>
          </a:xfrm>
          <a:prstGeom prst="rect">
            <a:avLst/>
          </a:prstGeom>
        </p:spPr>
      </p:pic>
      <p:sp>
        <p:nvSpPr>
          <p:cNvPr id="93" name="テキスト ボックス 92">
            <a:extLst>
              <a:ext uri="{FF2B5EF4-FFF2-40B4-BE49-F238E27FC236}">
                <a16:creationId xmlns:a16="http://schemas.microsoft.com/office/drawing/2014/main" id="{01109BDC-25C9-4B15-ABE2-F335383EC035}"/>
              </a:ext>
            </a:extLst>
          </p:cNvPr>
          <p:cNvSpPr txBox="1"/>
          <p:nvPr/>
        </p:nvSpPr>
        <p:spPr>
          <a:xfrm>
            <a:off x="7728448" y="1121986"/>
            <a:ext cx="3949084" cy="553998"/>
          </a:xfrm>
          <a:prstGeom prst="rect">
            <a:avLst/>
          </a:prstGeom>
          <a:noFill/>
        </p:spPr>
        <p:txBody>
          <a:bodyPr wrap="square" rtlCol="0">
            <a:spAutoFit/>
          </a:bodyPr>
          <a:lstStyle/>
          <a:p>
            <a:pPr lvl="0" fontAlgn="base">
              <a:spcAft>
                <a:spcPct val="0"/>
              </a:spcAft>
              <a:defRPr/>
            </a:pPr>
            <a:r>
              <a:rPr lang="en-US" sz="1500" dirty="0" err="1">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Vitesco</a:t>
            </a:r>
            <a:r>
              <a:rPr 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 technologies</a:t>
            </a: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与</a:t>
            </a:r>
            <a:r>
              <a:rPr 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ROHM</a:t>
            </a:r>
          </a:p>
          <a:p>
            <a:pPr lvl="0" fontAlgn="base">
              <a:spcAft>
                <a:spcPct val="0"/>
              </a:spcAft>
              <a:defRPr/>
            </a:pP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合作</a:t>
            </a:r>
            <a:r>
              <a:rPr 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SiC</a:t>
            </a:r>
            <a:r>
              <a:rPr lang="en-US" sz="1500" dirty="0">
                <a:solidFill>
                  <a:srgbClr val="FF0000"/>
                </a:solidFill>
                <a:latin typeface="微软雅黑" panose="020B0503020204020204" pitchFamily="34" charset="-122"/>
                <a:ea typeface="微软雅黑" panose="020B0503020204020204" pitchFamily="34" charset="-122"/>
                <a:cs typeface="メイリオ" panose="020B0604030504040204" pitchFamily="50" charset="-128"/>
              </a:rPr>
              <a:t> </a:t>
            </a:r>
            <a:r>
              <a:rPr lang="en-US" altLang="zh-CN"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Power solution</a:t>
            </a:r>
            <a:endParaRPr kumimoji="1" lang="en-US" sz="15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4" name="テキスト ボックス 93">
            <a:extLst>
              <a:ext uri="{FF2B5EF4-FFF2-40B4-BE49-F238E27FC236}">
                <a16:creationId xmlns:a16="http://schemas.microsoft.com/office/drawing/2014/main" id="{F7496178-52A8-4AE0-8D2F-86EF2A34146A}"/>
              </a:ext>
            </a:extLst>
          </p:cNvPr>
          <p:cNvSpPr txBox="1"/>
          <p:nvPr/>
        </p:nvSpPr>
        <p:spPr>
          <a:xfrm>
            <a:off x="7751514" y="2629763"/>
            <a:ext cx="4028713" cy="553998"/>
          </a:xfrm>
          <a:prstGeom prst="rect">
            <a:avLst/>
          </a:prstGeom>
          <a:noFill/>
        </p:spPr>
        <p:txBody>
          <a:bodyPr wrap="square" rtlCol="0">
            <a:spAutoFit/>
          </a:bodyPr>
          <a:lstStyle/>
          <a:p>
            <a:pPr fontAlgn="base">
              <a:spcAft>
                <a:spcPct val="0"/>
              </a:spcAft>
              <a:defRPr/>
            </a:pP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被认证为</a:t>
            </a:r>
            <a:r>
              <a:rPr lang="en-US" altLang="zh-CN"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SiC </a:t>
            </a:r>
            <a:r>
              <a:rPr lang="en-US" altLang="zh-CN" sz="1500" dirty="0">
                <a:latin typeface="微软雅黑" panose="020B0503020204020204" pitchFamily="34" charset="-122"/>
                <a:ea typeface="微软雅黑" panose="020B0503020204020204" pitchFamily="34" charset="-122"/>
                <a:cs typeface="メイリオ" panose="020B0604030504040204" pitchFamily="50" charset="-128"/>
              </a:rPr>
              <a:t>Power solution</a:t>
            </a: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的首选供应商。</a:t>
            </a:r>
            <a:endParaRPr lang="en-US" altLang="zh-CN"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endParaRPr>
          </a:p>
          <a:p>
            <a:pPr lvl="0" fontAlgn="base">
              <a:spcAft>
                <a:spcPct val="0"/>
              </a:spcAft>
              <a:defRPr/>
            </a:pP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并在逆变器中采用。</a:t>
            </a:r>
            <a:endParaRPr kumimoji="1" lang="en-US" sz="15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95" name="図 94">
            <a:extLst>
              <a:ext uri="{FF2B5EF4-FFF2-40B4-BE49-F238E27FC236}">
                <a16:creationId xmlns:a16="http://schemas.microsoft.com/office/drawing/2014/main" id="{B39A9C78-51DD-487D-A92B-3BFCB82D5EEC}"/>
              </a:ext>
            </a:extLst>
          </p:cNvPr>
          <p:cNvPicPr>
            <a:picLocks noChangeAspect="1"/>
          </p:cNvPicPr>
          <p:nvPr/>
        </p:nvPicPr>
        <p:blipFill rotWithShape="1">
          <a:blip r:embed="rId5">
            <a:clrChange>
              <a:clrFrom>
                <a:srgbClr val="F7F7F7"/>
              </a:clrFrom>
              <a:clrTo>
                <a:srgbClr val="F7F7F7">
                  <a:alpha val="0"/>
                </a:srgbClr>
              </a:clrTo>
            </a:clrChange>
          </a:blip>
          <a:srcRect r="45397"/>
          <a:stretch/>
        </p:blipFill>
        <p:spPr>
          <a:xfrm>
            <a:off x="6025284" y="1828509"/>
            <a:ext cx="808808" cy="658337"/>
          </a:xfrm>
          <a:prstGeom prst="rect">
            <a:avLst/>
          </a:prstGeom>
        </p:spPr>
      </p:pic>
      <p:sp>
        <p:nvSpPr>
          <p:cNvPr id="96" name="テキスト ボックス 95">
            <a:extLst>
              <a:ext uri="{FF2B5EF4-FFF2-40B4-BE49-F238E27FC236}">
                <a16:creationId xmlns:a16="http://schemas.microsoft.com/office/drawing/2014/main" id="{6EBA76FF-CE28-4503-96EE-D7AA70C2BB38}"/>
              </a:ext>
            </a:extLst>
          </p:cNvPr>
          <p:cNvSpPr txBox="1"/>
          <p:nvPr/>
        </p:nvSpPr>
        <p:spPr>
          <a:xfrm>
            <a:off x="7738973" y="1856122"/>
            <a:ext cx="4084182" cy="553998"/>
          </a:xfrm>
          <a:prstGeom prst="rect">
            <a:avLst/>
          </a:prstGeom>
          <a:noFill/>
        </p:spPr>
        <p:txBody>
          <a:bodyPr wrap="square" rtlCol="0">
            <a:spAutoFit/>
          </a:bodyPr>
          <a:lstStyle/>
          <a:p>
            <a:pPr lvl="0" fontAlgn="base">
              <a:spcAft>
                <a:spcPct val="0"/>
              </a:spcAft>
              <a:defRPr/>
            </a:pPr>
            <a:r>
              <a:rPr 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Geely</a:t>
            </a: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公司在逆变器中采用了</a:t>
            </a:r>
            <a:r>
              <a:rPr 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ROHM</a:t>
            </a: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的</a:t>
            </a:r>
            <a:r>
              <a:rPr 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SiC</a:t>
            </a: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器件。</a:t>
            </a:r>
            <a:br>
              <a:rPr kumimoji="1" lang="en-US" altLang="ja-JP" sz="15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b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签订战略伙伴关系协议</a:t>
            </a:r>
            <a:endParaRPr kumimoji="1" lang="en-US" sz="15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7" name="テキスト ボックス 96">
            <a:extLst>
              <a:ext uri="{FF2B5EF4-FFF2-40B4-BE49-F238E27FC236}">
                <a16:creationId xmlns:a16="http://schemas.microsoft.com/office/drawing/2014/main" id="{48EF9AFA-E2C7-4ECA-BCCE-5CA039046AB1}"/>
              </a:ext>
            </a:extLst>
          </p:cNvPr>
          <p:cNvSpPr txBox="1"/>
          <p:nvPr/>
        </p:nvSpPr>
        <p:spPr>
          <a:xfrm>
            <a:off x="6660559" y="811364"/>
            <a:ext cx="3963335" cy="400110"/>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r>
              <a:rPr kumimoji="1" lang="en-US" sz="20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2020 – 2023 </a:t>
            </a:r>
            <a:r>
              <a:rPr kumimoji="1" lang="zh-CN" altLang="en-US" sz="20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市场新闻</a:t>
            </a:r>
            <a:endParaRPr kumimoji="1" lang="en-US" sz="20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98" name="テキスト ボックス 97">
            <a:extLst>
              <a:ext uri="{FF2B5EF4-FFF2-40B4-BE49-F238E27FC236}">
                <a16:creationId xmlns:a16="http://schemas.microsoft.com/office/drawing/2014/main" id="{FE8A2A9E-77D6-4473-8F76-1FE35E000518}"/>
              </a:ext>
            </a:extLst>
          </p:cNvPr>
          <p:cNvSpPr txBox="1"/>
          <p:nvPr/>
        </p:nvSpPr>
        <p:spPr>
          <a:xfrm>
            <a:off x="7147280" y="1225294"/>
            <a:ext cx="622286"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ts val="400"/>
              </a:spcBef>
              <a:spcAft>
                <a:spcPct val="0"/>
              </a:spcAft>
              <a:buClrTx/>
              <a:buSzTx/>
              <a:buFontTx/>
              <a:buNone/>
              <a:tabLst/>
              <a:defRPr/>
            </a:pPr>
            <a:r>
              <a:rPr kumimoji="1" lang="en-US" sz="14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June.</a:t>
            </a:r>
          </a:p>
        </p:txBody>
      </p:sp>
      <p:sp>
        <p:nvSpPr>
          <p:cNvPr id="99" name="テキスト ボックス 98">
            <a:extLst>
              <a:ext uri="{FF2B5EF4-FFF2-40B4-BE49-F238E27FC236}">
                <a16:creationId xmlns:a16="http://schemas.microsoft.com/office/drawing/2014/main" id="{093DA58E-F6D5-4313-96AC-D09FA893B2DE}"/>
              </a:ext>
            </a:extLst>
          </p:cNvPr>
          <p:cNvSpPr txBox="1"/>
          <p:nvPr/>
        </p:nvSpPr>
        <p:spPr>
          <a:xfrm>
            <a:off x="7180639" y="2784506"/>
            <a:ext cx="53091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ts val="400"/>
              </a:spcBef>
              <a:spcAft>
                <a:spcPct val="0"/>
              </a:spcAft>
              <a:buClrTx/>
              <a:buSzTx/>
              <a:buFontTx/>
              <a:buNone/>
              <a:tabLst/>
              <a:defRPr/>
            </a:pPr>
            <a:r>
              <a:rPr kumimoji="1" lang="en-US" sz="1400" b="0" i="0" u="none" strike="noStrike" kern="1200" cap="none" spc="0" normalizeH="0" baseline="0" noProof="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Oct.</a:t>
            </a:r>
          </a:p>
        </p:txBody>
      </p:sp>
      <p:sp>
        <p:nvSpPr>
          <p:cNvPr id="100" name="テキスト ボックス 99">
            <a:extLst>
              <a:ext uri="{FF2B5EF4-FFF2-40B4-BE49-F238E27FC236}">
                <a16:creationId xmlns:a16="http://schemas.microsoft.com/office/drawing/2014/main" id="{3DFA55C3-E75A-4C90-8BB5-CB02E7809C3E}"/>
              </a:ext>
            </a:extLst>
          </p:cNvPr>
          <p:cNvSpPr txBox="1"/>
          <p:nvPr/>
        </p:nvSpPr>
        <p:spPr>
          <a:xfrm>
            <a:off x="7178626" y="2007139"/>
            <a:ext cx="58060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ts val="400"/>
              </a:spcBef>
              <a:spcAft>
                <a:spcPct val="0"/>
              </a:spcAft>
              <a:buClrTx/>
              <a:buSzTx/>
              <a:buFontTx/>
              <a:buNone/>
              <a:tabLst/>
              <a:defRPr/>
            </a:pPr>
            <a:r>
              <a:rPr kumimoji="1" lang="en-US" sz="1400" b="0" i="0" u="none" strike="noStrike" kern="1200" cap="none" spc="0" normalizeH="0" baseline="0" noProof="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Aug.</a:t>
            </a:r>
          </a:p>
        </p:txBody>
      </p:sp>
      <p:sp>
        <p:nvSpPr>
          <p:cNvPr id="101" name="テキスト ボックス 100">
            <a:extLst>
              <a:ext uri="{FF2B5EF4-FFF2-40B4-BE49-F238E27FC236}">
                <a16:creationId xmlns:a16="http://schemas.microsoft.com/office/drawing/2014/main" id="{1BBD9C2E-5291-423F-981A-EE0675438996}"/>
              </a:ext>
            </a:extLst>
          </p:cNvPr>
          <p:cNvSpPr txBox="1"/>
          <p:nvPr/>
        </p:nvSpPr>
        <p:spPr>
          <a:xfrm>
            <a:off x="5293553" y="1009975"/>
            <a:ext cx="982421"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r>
              <a:rPr kumimoji="1" lang="en-US" sz="1800" b="1" i="0" u="none" strike="noStrike" kern="1200" cap="none" spc="0" normalizeH="0" baseline="0" noProof="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2020</a:t>
            </a:r>
          </a:p>
        </p:txBody>
      </p:sp>
      <p:sp>
        <p:nvSpPr>
          <p:cNvPr id="102" name="テキスト ボックス 101">
            <a:extLst>
              <a:ext uri="{FF2B5EF4-FFF2-40B4-BE49-F238E27FC236}">
                <a16:creationId xmlns:a16="http://schemas.microsoft.com/office/drawing/2014/main" id="{9DFDF44E-3C63-4D52-BE15-E4F8CD36B0F4}"/>
              </a:ext>
            </a:extLst>
          </p:cNvPr>
          <p:cNvSpPr txBox="1"/>
          <p:nvPr/>
        </p:nvSpPr>
        <p:spPr>
          <a:xfrm>
            <a:off x="5208183" y="3159648"/>
            <a:ext cx="982421"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r>
              <a:rPr kumimoji="1" lang="en-US" sz="1800" b="1" i="0" u="none" strike="noStrike" kern="1200" cap="none" spc="0" normalizeH="0" baseline="0" noProof="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2022</a:t>
            </a:r>
          </a:p>
        </p:txBody>
      </p:sp>
      <p:pic>
        <p:nvPicPr>
          <p:cNvPr id="103" name="図 102">
            <a:extLst>
              <a:ext uri="{FF2B5EF4-FFF2-40B4-BE49-F238E27FC236}">
                <a16:creationId xmlns:a16="http://schemas.microsoft.com/office/drawing/2014/main" id="{6C8ADE22-A599-4667-AAA5-9403E2CBB7EE}"/>
              </a:ext>
            </a:extLst>
          </p:cNvPr>
          <p:cNvPicPr>
            <a:picLocks noChangeAspect="1"/>
          </p:cNvPicPr>
          <p:nvPr/>
        </p:nvPicPr>
        <p:blipFill>
          <a:blip r:embed="rId6"/>
          <a:stretch>
            <a:fillRect/>
          </a:stretch>
        </p:blipFill>
        <p:spPr>
          <a:xfrm>
            <a:off x="5765501" y="3483355"/>
            <a:ext cx="1266652" cy="216018"/>
          </a:xfrm>
          <a:prstGeom prst="rect">
            <a:avLst/>
          </a:prstGeom>
        </p:spPr>
      </p:pic>
      <p:sp>
        <p:nvSpPr>
          <p:cNvPr id="104" name="テキスト ボックス 103">
            <a:extLst>
              <a:ext uri="{FF2B5EF4-FFF2-40B4-BE49-F238E27FC236}">
                <a16:creationId xmlns:a16="http://schemas.microsoft.com/office/drawing/2014/main" id="{11506326-A6E0-4E91-AC95-AA885572C249}"/>
              </a:ext>
            </a:extLst>
          </p:cNvPr>
          <p:cNvSpPr txBox="1"/>
          <p:nvPr/>
        </p:nvSpPr>
        <p:spPr>
          <a:xfrm>
            <a:off x="7208577" y="3375209"/>
            <a:ext cx="55483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ts val="400"/>
              </a:spcBef>
              <a:spcAft>
                <a:spcPct val="0"/>
              </a:spcAft>
              <a:buClrTx/>
              <a:buSzTx/>
              <a:buFontTx/>
              <a:buNone/>
              <a:tabLst/>
              <a:defRPr/>
            </a:pPr>
            <a:r>
              <a:rPr kumimoji="1" lang="en-US" sz="1400" b="0" i="0" u="none" strike="noStrike" kern="1200" cap="none" spc="0" normalizeH="0" baseline="0" noProof="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Mar.</a:t>
            </a:r>
          </a:p>
        </p:txBody>
      </p:sp>
      <p:sp>
        <p:nvSpPr>
          <p:cNvPr id="105" name="テキスト ボックス 104">
            <a:extLst>
              <a:ext uri="{FF2B5EF4-FFF2-40B4-BE49-F238E27FC236}">
                <a16:creationId xmlns:a16="http://schemas.microsoft.com/office/drawing/2014/main" id="{BC1CB82E-93A5-4111-9FD5-A8AF98D4CF83}"/>
              </a:ext>
            </a:extLst>
          </p:cNvPr>
          <p:cNvSpPr txBox="1"/>
          <p:nvPr/>
        </p:nvSpPr>
        <p:spPr>
          <a:xfrm>
            <a:off x="7759794" y="3247339"/>
            <a:ext cx="3792426" cy="553998"/>
          </a:xfrm>
          <a:prstGeom prst="rect">
            <a:avLst/>
          </a:prstGeom>
          <a:noFill/>
        </p:spPr>
        <p:txBody>
          <a:bodyPr wrap="square" rtlCol="0">
            <a:spAutoFit/>
          </a:bodyPr>
          <a:lstStyle/>
          <a:p>
            <a:pPr lvl="0" fontAlgn="base">
              <a:spcAft>
                <a:spcPct val="0"/>
              </a:spcAft>
              <a:defRPr/>
            </a:pPr>
            <a:r>
              <a:rPr 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Lucid</a:t>
            </a: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公司在</a:t>
            </a:r>
            <a:r>
              <a:rPr lang="en-US" sz="1500" dirty="0" err="1">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OBC（Lucid</a:t>
            </a:r>
            <a:r>
              <a:rPr 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 Air）</a:t>
            </a: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中采用</a:t>
            </a:r>
            <a:r>
              <a:rPr 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SiC MOSFET</a:t>
            </a:r>
            <a:endParaRPr kumimoji="1" lang="en-US" sz="15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06" name="正方形/長方形 105">
            <a:extLst>
              <a:ext uri="{FF2B5EF4-FFF2-40B4-BE49-F238E27FC236}">
                <a16:creationId xmlns:a16="http://schemas.microsoft.com/office/drawing/2014/main" id="{9D1FE835-9E12-442F-AE20-3458F09F6548}"/>
              </a:ext>
            </a:extLst>
          </p:cNvPr>
          <p:cNvSpPr/>
          <p:nvPr/>
        </p:nvSpPr>
        <p:spPr>
          <a:xfrm>
            <a:off x="5356154" y="1048109"/>
            <a:ext cx="90143" cy="28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endParaRPr kumimoji="1" lang="ja-JP" altLang="en-US" sz="16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grpSp>
        <p:nvGrpSpPr>
          <p:cNvPr id="107" name="グループ化 106">
            <a:extLst>
              <a:ext uri="{FF2B5EF4-FFF2-40B4-BE49-F238E27FC236}">
                <a16:creationId xmlns:a16="http://schemas.microsoft.com/office/drawing/2014/main" id="{0877AA3E-F4BC-4A25-91FA-C7F7B613AAD1}"/>
              </a:ext>
            </a:extLst>
          </p:cNvPr>
          <p:cNvGrpSpPr/>
          <p:nvPr/>
        </p:nvGrpSpPr>
        <p:grpSpPr>
          <a:xfrm>
            <a:off x="5251222" y="1682135"/>
            <a:ext cx="982421" cy="369332"/>
            <a:chOff x="5251222" y="2751699"/>
            <a:chExt cx="982421" cy="369332"/>
          </a:xfrm>
        </p:grpSpPr>
        <p:sp>
          <p:nvSpPr>
            <p:cNvPr id="108" name="テキスト ボックス 107">
              <a:extLst>
                <a:ext uri="{FF2B5EF4-FFF2-40B4-BE49-F238E27FC236}">
                  <a16:creationId xmlns:a16="http://schemas.microsoft.com/office/drawing/2014/main" id="{009135D6-FDA4-4EBA-B59A-90250C93C610}"/>
                </a:ext>
              </a:extLst>
            </p:cNvPr>
            <p:cNvSpPr txBox="1"/>
            <p:nvPr/>
          </p:nvSpPr>
          <p:spPr>
            <a:xfrm>
              <a:off x="5251222" y="2751699"/>
              <a:ext cx="982421"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r>
                <a:rPr kumimoji="1" lang="en-US" sz="18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2021</a:t>
              </a:r>
            </a:p>
          </p:txBody>
        </p:sp>
        <p:sp>
          <p:nvSpPr>
            <p:cNvPr id="109" name="正方形/長方形 108">
              <a:extLst>
                <a:ext uri="{FF2B5EF4-FFF2-40B4-BE49-F238E27FC236}">
                  <a16:creationId xmlns:a16="http://schemas.microsoft.com/office/drawing/2014/main" id="{25C8B47F-ACA5-482E-A6F4-028AA94A42FE}"/>
                </a:ext>
              </a:extLst>
            </p:cNvPr>
            <p:cNvSpPr/>
            <p:nvPr/>
          </p:nvSpPr>
          <p:spPr>
            <a:xfrm>
              <a:off x="5357945" y="2797085"/>
              <a:ext cx="90143" cy="28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endParaRPr kumimoji="1" lang="ja-JP" altLang="en-US" sz="16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grpSp>
      <p:sp>
        <p:nvSpPr>
          <p:cNvPr id="110" name="正方形/長方形 109">
            <a:extLst>
              <a:ext uri="{FF2B5EF4-FFF2-40B4-BE49-F238E27FC236}">
                <a16:creationId xmlns:a16="http://schemas.microsoft.com/office/drawing/2014/main" id="{67B3E5F5-85AC-4329-ACC2-D3CF9BDAA7E8}"/>
              </a:ext>
            </a:extLst>
          </p:cNvPr>
          <p:cNvSpPr/>
          <p:nvPr/>
        </p:nvSpPr>
        <p:spPr>
          <a:xfrm>
            <a:off x="5345707" y="3200314"/>
            <a:ext cx="90143" cy="28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endParaRPr kumimoji="1" lang="ja-JP" altLang="en-US" sz="16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grpSp>
        <p:nvGrpSpPr>
          <p:cNvPr id="111" name="グループ化 110">
            <a:extLst>
              <a:ext uri="{FF2B5EF4-FFF2-40B4-BE49-F238E27FC236}">
                <a16:creationId xmlns:a16="http://schemas.microsoft.com/office/drawing/2014/main" id="{C58F06C0-04D2-4A29-BAC8-2CD8B4EE14B1}"/>
              </a:ext>
            </a:extLst>
          </p:cNvPr>
          <p:cNvGrpSpPr/>
          <p:nvPr/>
        </p:nvGrpSpPr>
        <p:grpSpPr>
          <a:xfrm>
            <a:off x="5326818" y="1732274"/>
            <a:ext cx="6461646" cy="2742987"/>
            <a:chOff x="7191208" y="2083544"/>
            <a:chExt cx="4625095" cy="2742987"/>
          </a:xfrm>
        </p:grpSpPr>
        <p:cxnSp>
          <p:nvCxnSpPr>
            <p:cNvPr id="112" name="直線コネクタ 111">
              <a:extLst>
                <a:ext uri="{FF2B5EF4-FFF2-40B4-BE49-F238E27FC236}">
                  <a16:creationId xmlns:a16="http://schemas.microsoft.com/office/drawing/2014/main" id="{30ED022D-7993-4549-B3D6-F63B682CE15A}"/>
                </a:ext>
              </a:extLst>
            </p:cNvPr>
            <p:cNvCxnSpPr>
              <a:cxnSpLocks/>
            </p:cNvCxnSpPr>
            <p:nvPr/>
          </p:nvCxnSpPr>
          <p:spPr>
            <a:xfrm>
              <a:off x="7198849" y="2083544"/>
              <a:ext cx="4611558"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6F6FBFEA-6D24-4FFF-9414-99C25F925C1F}"/>
                </a:ext>
              </a:extLst>
            </p:cNvPr>
            <p:cNvCxnSpPr>
              <a:cxnSpLocks/>
            </p:cNvCxnSpPr>
            <p:nvPr/>
          </p:nvCxnSpPr>
          <p:spPr>
            <a:xfrm>
              <a:off x="7198849" y="2907938"/>
              <a:ext cx="4611558"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1E6A3840-45BB-4FA6-BD6D-495A70FBD9A6}"/>
                </a:ext>
              </a:extLst>
            </p:cNvPr>
            <p:cNvCxnSpPr>
              <a:cxnSpLocks/>
            </p:cNvCxnSpPr>
            <p:nvPr/>
          </p:nvCxnSpPr>
          <p:spPr>
            <a:xfrm>
              <a:off x="7191208" y="3551062"/>
              <a:ext cx="4611558"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7A12E633-44BE-4D80-93F8-9071641F1A52}"/>
                </a:ext>
              </a:extLst>
            </p:cNvPr>
            <p:cNvCxnSpPr>
              <a:cxnSpLocks/>
            </p:cNvCxnSpPr>
            <p:nvPr/>
          </p:nvCxnSpPr>
          <p:spPr>
            <a:xfrm>
              <a:off x="7192113" y="4195711"/>
              <a:ext cx="4611558"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FC1388AC-CFCC-4541-A849-CEE53F049EC3}"/>
                </a:ext>
              </a:extLst>
            </p:cNvPr>
            <p:cNvCxnSpPr>
              <a:cxnSpLocks/>
            </p:cNvCxnSpPr>
            <p:nvPr/>
          </p:nvCxnSpPr>
          <p:spPr>
            <a:xfrm>
              <a:off x="7204745" y="4826531"/>
              <a:ext cx="4611558"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17" name="直線コネクタ 116">
            <a:extLst>
              <a:ext uri="{FF2B5EF4-FFF2-40B4-BE49-F238E27FC236}">
                <a16:creationId xmlns:a16="http://schemas.microsoft.com/office/drawing/2014/main" id="{4E49AE9A-4367-446C-BB7C-08B36FC01572}"/>
              </a:ext>
            </a:extLst>
          </p:cNvPr>
          <p:cNvCxnSpPr>
            <a:cxnSpLocks/>
          </p:cNvCxnSpPr>
          <p:nvPr/>
        </p:nvCxnSpPr>
        <p:spPr>
          <a:xfrm>
            <a:off x="5357075" y="5127355"/>
            <a:ext cx="6442734"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8" name="図 117" descr="アイコン が含まれている画像&#10;&#10;自動的に生成された説明">
            <a:extLst>
              <a:ext uri="{FF2B5EF4-FFF2-40B4-BE49-F238E27FC236}">
                <a16:creationId xmlns:a16="http://schemas.microsoft.com/office/drawing/2014/main" id="{1B3E0968-07AA-4402-BE49-F0AD67C9FA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84947" y="3942710"/>
            <a:ext cx="1238858" cy="478095"/>
          </a:xfrm>
          <a:prstGeom prst="rect">
            <a:avLst/>
          </a:prstGeom>
        </p:spPr>
      </p:pic>
      <p:sp>
        <p:nvSpPr>
          <p:cNvPr id="119" name="テキスト ボックス 118">
            <a:extLst>
              <a:ext uri="{FF2B5EF4-FFF2-40B4-BE49-F238E27FC236}">
                <a16:creationId xmlns:a16="http://schemas.microsoft.com/office/drawing/2014/main" id="{1BD5E6EA-E918-4CD7-81F5-873D93926AA0}"/>
              </a:ext>
            </a:extLst>
          </p:cNvPr>
          <p:cNvSpPr txBox="1"/>
          <p:nvPr/>
        </p:nvSpPr>
        <p:spPr>
          <a:xfrm>
            <a:off x="7198953" y="3976696"/>
            <a:ext cx="540020"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ts val="400"/>
              </a:spcBef>
              <a:spcAft>
                <a:spcPct val="0"/>
              </a:spcAft>
              <a:buClrTx/>
              <a:buSzTx/>
              <a:buFontTx/>
              <a:buNone/>
              <a:tabLst/>
              <a:defRPr/>
            </a:pPr>
            <a:r>
              <a:rPr lang="en-US" altLang="ja-JP" sz="14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July</a:t>
            </a:r>
            <a:r>
              <a:rPr kumimoji="1" lang="en-US" sz="14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a:t>
            </a:r>
          </a:p>
        </p:txBody>
      </p:sp>
      <p:sp>
        <p:nvSpPr>
          <p:cNvPr id="120" name="テキスト ボックス 119">
            <a:extLst>
              <a:ext uri="{FF2B5EF4-FFF2-40B4-BE49-F238E27FC236}">
                <a16:creationId xmlns:a16="http://schemas.microsoft.com/office/drawing/2014/main" id="{8901C615-9645-4D0D-A086-EAFA1E1572DA}"/>
              </a:ext>
            </a:extLst>
          </p:cNvPr>
          <p:cNvSpPr txBox="1"/>
          <p:nvPr/>
        </p:nvSpPr>
        <p:spPr>
          <a:xfrm>
            <a:off x="7759794" y="3875804"/>
            <a:ext cx="4030391" cy="553998"/>
          </a:xfrm>
          <a:prstGeom prst="rect">
            <a:avLst/>
          </a:prstGeom>
          <a:noFill/>
        </p:spPr>
        <p:txBody>
          <a:bodyPr wrap="square" rtlCol="0">
            <a:spAutoFit/>
          </a:bodyPr>
          <a:lstStyle/>
          <a:p>
            <a:pPr lvl="0" fontAlgn="base">
              <a:spcAft>
                <a:spcPct val="0"/>
              </a:spcAft>
              <a:defRPr/>
            </a:pPr>
            <a:r>
              <a:rPr lang="en-US" altLang="ja-JP"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SEMIKRON</a:t>
            </a: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公司在</a:t>
            </a:r>
            <a:r>
              <a:rPr lang="en-US" altLang="ja-JP" sz="1500" dirty="0" err="1">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eMPack</a:t>
            </a:r>
            <a:r>
              <a:rPr lang="en-US" altLang="ja-JP"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 </a:t>
            </a: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模块中采用</a:t>
            </a:r>
            <a:r>
              <a:rPr lang="en-US" altLang="zh-CN"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4</a:t>
            </a:r>
            <a:r>
              <a:rPr lang="en-US" altLang="ja-JP"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th Gen SiC MOSFET</a:t>
            </a:r>
            <a:endParaRPr kumimoji="1" lang="en-US" sz="15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121" name="テキスト ボックス 120">
            <a:extLst>
              <a:ext uri="{FF2B5EF4-FFF2-40B4-BE49-F238E27FC236}">
                <a16:creationId xmlns:a16="http://schemas.microsoft.com/office/drawing/2014/main" id="{3DE427FD-8521-4744-A371-55877401EA63}"/>
              </a:ext>
            </a:extLst>
          </p:cNvPr>
          <p:cNvSpPr txBox="1"/>
          <p:nvPr/>
        </p:nvSpPr>
        <p:spPr>
          <a:xfrm>
            <a:off x="7208577" y="4619158"/>
            <a:ext cx="57002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ts val="400"/>
              </a:spcBef>
              <a:spcAft>
                <a:spcPct val="0"/>
              </a:spcAft>
              <a:buClrTx/>
              <a:buSzTx/>
              <a:buFontTx/>
              <a:buNone/>
              <a:tabLst/>
              <a:defRPr/>
            </a:pPr>
            <a:r>
              <a:rPr kumimoji="1" lang="en-US" sz="14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Nov.</a:t>
            </a:r>
          </a:p>
        </p:txBody>
      </p:sp>
      <p:sp>
        <p:nvSpPr>
          <p:cNvPr id="122" name="テキスト ボックス 121">
            <a:extLst>
              <a:ext uri="{FF2B5EF4-FFF2-40B4-BE49-F238E27FC236}">
                <a16:creationId xmlns:a16="http://schemas.microsoft.com/office/drawing/2014/main" id="{DA265A01-76E3-40E7-8BB9-8279BF5B0238}"/>
              </a:ext>
            </a:extLst>
          </p:cNvPr>
          <p:cNvSpPr txBox="1"/>
          <p:nvPr/>
        </p:nvSpPr>
        <p:spPr>
          <a:xfrm>
            <a:off x="7759234" y="4631731"/>
            <a:ext cx="4000134" cy="323165"/>
          </a:xfrm>
          <a:prstGeom prst="rect">
            <a:avLst/>
          </a:prstGeom>
          <a:noFill/>
        </p:spPr>
        <p:txBody>
          <a:bodyPr wrap="square" rtlCol="0">
            <a:spAutoFit/>
          </a:bodyPr>
          <a:lstStyle/>
          <a:p>
            <a:pPr lvl="0" fontAlgn="base">
              <a:spcAft>
                <a:spcPct val="0"/>
              </a:spcAft>
              <a:defRPr/>
            </a:pP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签订</a:t>
            </a:r>
            <a:r>
              <a:rPr lang="en-US" altLang="zh-CN"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SiC</a:t>
            </a: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功率器件开发战略合作伙伴关系协议</a:t>
            </a:r>
            <a:endParaRPr kumimoji="1" lang="en-US" altLang="ja-JP" sz="15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23" name="図 122">
            <a:extLst>
              <a:ext uri="{FF2B5EF4-FFF2-40B4-BE49-F238E27FC236}">
                <a16:creationId xmlns:a16="http://schemas.microsoft.com/office/drawing/2014/main" id="{33271079-10B3-4520-8E81-473F285FA644}"/>
              </a:ext>
            </a:extLst>
          </p:cNvPr>
          <p:cNvPicPr>
            <a:picLocks noChangeAspect="1"/>
          </p:cNvPicPr>
          <p:nvPr/>
        </p:nvPicPr>
        <p:blipFill>
          <a:blip r:embed="rId8"/>
          <a:stretch>
            <a:fillRect/>
          </a:stretch>
        </p:blipFill>
        <p:spPr>
          <a:xfrm>
            <a:off x="5655679" y="4676614"/>
            <a:ext cx="1376474" cy="349951"/>
          </a:xfrm>
          <a:prstGeom prst="rect">
            <a:avLst/>
          </a:prstGeom>
        </p:spPr>
      </p:pic>
      <p:pic>
        <p:nvPicPr>
          <p:cNvPr id="124" name="図 123">
            <a:extLst>
              <a:ext uri="{FF2B5EF4-FFF2-40B4-BE49-F238E27FC236}">
                <a16:creationId xmlns:a16="http://schemas.microsoft.com/office/drawing/2014/main" id="{2F490E23-4A44-4658-B1D6-ED56789FA2D4}"/>
              </a:ext>
            </a:extLst>
          </p:cNvPr>
          <p:cNvPicPr>
            <a:picLocks noChangeAspect="1"/>
          </p:cNvPicPr>
          <p:nvPr/>
        </p:nvPicPr>
        <p:blipFill rotWithShape="1">
          <a:blip r:embed="rId9"/>
          <a:srcRect l="-19605" t="-6875" r="5476" b="-20442"/>
          <a:stretch/>
        </p:blipFill>
        <p:spPr>
          <a:xfrm>
            <a:off x="5948407" y="5159632"/>
            <a:ext cx="791017" cy="784370"/>
          </a:xfrm>
          <a:prstGeom prst="rect">
            <a:avLst/>
          </a:prstGeom>
        </p:spPr>
      </p:pic>
      <p:sp>
        <p:nvSpPr>
          <p:cNvPr id="125" name="テキスト ボックス 124">
            <a:extLst>
              <a:ext uri="{FF2B5EF4-FFF2-40B4-BE49-F238E27FC236}">
                <a16:creationId xmlns:a16="http://schemas.microsoft.com/office/drawing/2014/main" id="{618BBE37-DA22-4304-B23A-DD39E8400AD3}"/>
              </a:ext>
            </a:extLst>
          </p:cNvPr>
          <p:cNvSpPr txBox="1"/>
          <p:nvPr/>
        </p:nvSpPr>
        <p:spPr>
          <a:xfrm>
            <a:off x="7166789" y="5378135"/>
            <a:ext cx="57002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ts val="400"/>
              </a:spcBef>
              <a:spcAft>
                <a:spcPct val="0"/>
              </a:spcAft>
              <a:buClrTx/>
              <a:buSzTx/>
              <a:buFontTx/>
              <a:buNone/>
              <a:tabLst/>
              <a:defRPr/>
            </a:pPr>
            <a:r>
              <a:rPr kumimoji="1" lang="en-US" sz="14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Nov.</a:t>
            </a:r>
          </a:p>
        </p:txBody>
      </p:sp>
      <p:sp>
        <p:nvSpPr>
          <p:cNvPr id="126" name="テキスト ボックス 125">
            <a:extLst>
              <a:ext uri="{FF2B5EF4-FFF2-40B4-BE49-F238E27FC236}">
                <a16:creationId xmlns:a16="http://schemas.microsoft.com/office/drawing/2014/main" id="{1D1B2819-6D19-4B7B-8174-70C73807D6C8}"/>
              </a:ext>
            </a:extLst>
          </p:cNvPr>
          <p:cNvSpPr txBox="1"/>
          <p:nvPr/>
        </p:nvSpPr>
        <p:spPr>
          <a:xfrm>
            <a:off x="7769418" y="5225937"/>
            <a:ext cx="3949084" cy="553998"/>
          </a:xfrm>
          <a:prstGeom prst="rect">
            <a:avLst/>
          </a:prstGeom>
          <a:noFill/>
        </p:spPr>
        <p:txBody>
          <a:bodyPr wrap="square" rtlCol="0">
            <a:spAutoFit/>
          </a:bodyPr>
          <a:lstStyle/>
          <a:p>
            <a:pPr lvl="0" fontAlgn="base">
              <a:spcAft>
                <a:spcPct val="0"/>
              </a:spcAft>
              <a:defRPr/>
            </a:pP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签订了使用</a:t>
            </a:r>
            <a:r>
              <a:rPr lang="en-US" altLang="zh-CN"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ROHM SiC</a:t>
            </a: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模块开发</a:t>
            </a:r>
            <a:r>
              <a:rPr lang="en-US" altLang="zh-CN"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e-</a:t>
            </a:r>
            <a:r>
              <a:rPr lang="en-US" altLang="zh-CN" sz="1500" dirty="0" err="1">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Axcel</a:t>
            </a: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用逆变器的共同合同</a:t>
            </a:r>
            <a:endParaRPr kumimoji="1" lang="en-US" altLang="ja-JP" sz="15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127" name="直線コネクタ 126">
            <a:extLst>
              <a:ext uri="{FF2B5EF4-FFF2-40B4-BE49-F238E27FC236}">
                <a16:creationId xmlns:a16="http://schemas.microsoft.com/office/drawing/2014/main" id="{06021729-8B5F-4350-BC4B-D9A5864AF7B2}"/>
              </a:ext>
            </a:extLst>
          </p:cNvPr>
          <p:cNvCxnSpPr>
            <a:cxnSpLocks/>
          </p:cNvCxnSpPr>
          <p:nvPr/>
        </p:nvCxnSpPr>
        <p:spPr>
          <a:xfrm>
            <a:off x="5345707" y="5846239"/>
            <a:ext cx="6442734"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8" name="テキスト ボックス 127">
            <a:extLst>
              <a:ext uri="{FF2B5EF4-FFF2-40B4-BE49-F238E27FC236}">
                <a16:creationId xmlns:a16="http://schemas.microsoft.com/office/drawing/2014/main" id="{1A2EEBA0-2511-4C7B-95C0-CF2EB8B2CA49}"/>
              </a:ext>
            </a:extLst>
          </p:cNvPr>
          <p:cNvSpPr txBox="1"/>
          <p:nvPr/>
        </p:nvSpPr>
        <p:spPr>
          <a:xfrm>
            <a:off x="5215230" y="5806329"/>
            <a:ext cx="982421"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r>
              <a:rPr kumimoji="1" lang="en-US" sz="18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2023</a:t>
            </a:r>
          </a:p>
        </p:txBody>
      </p:sp>
      <p:sp>
        <p:nvSpPr>
          <p:cNvPr id="129" name="正方形/長方形 128">
            <a:extLst>
              <a:ext uri="{FF2B5EF4-FFF2-40B4-BE49-F238E27FC236}">
                <a16:creationId xmlns:a16="http://schemas.microsoft.com/office/drawing/2014/main" id="{97745E23-5310-444C-B594-6CA0BBA632F2}"/>
              </a:ext>
            </a:extLst>
          </p:cNvPr>
          <p:cNvSpPr/>
          <p:nvPr/>
        </p:nvSpPr>
        <p:spPr>
          <a:xfrm>
            <a:off x="5352754" y="5846995"/>
            <a:ext cx="90143" cy="28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endParaRPr kumimoji="1" lang="ja-JP" altLang="en-US" sz="16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30" name="図 129" descr="文字が書かれている&#10;&#10;中程度の精度で自動的に生成された説明">
            <a:extLst>
              <a:ext uri="{FF2B5EF4-FFF2-40B4-BE49-F238E27FC236}">
                <a16:creationId xmlns:a16="http://schemas.microsoft.com/office/drawing/2014/main" id="{A3FF7CCD-7E93-4AF2-8E53-4A2B5B238E7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5861" y="6113242"/>
            <a:ext cx="940983" cy="229564"/>
          </a:xfrm>
          <a:prstGeom prst="rect">
            <a:avLst/>
          </a:prstGeom>
        </p:spPr>
      </p:pic>
      <p:sp>
        <p:nvSpPr>
          <p:cNvPr id="131" name="テキスト ボックス 130">
            <a:extLst>
              <a:ext uri="{FF2B5EF4-FFF2-40B4-BE49-F238E27FC236}">
                <a16:creationId xmlns:a16="http://schemas.microsoft.com/office/drawing/2014/main" id="{51DDA470-B86C-465F-AF41-4030F94002F8}"/>
              </a:ext>
            </a:extLst>
          </p:cNvPr>
          <p:cNvSpPr txBox="1"/>
          <p:nvPr/>
        </p:nvSpPr>
        <p:spPr>
          <a:xfrm>
            <a:off x="7165228" y="6065807"/>
            <a:ext cx="522900"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ts val="400"/>
              </a:spcBef>
              <a:spcAft>
                <a:spcPct val="0"/>
              </a:spcAft>
              <a:buClrTx/>
              <a:buSzTx/>
              <a:buFontTx/>
              <a:buNone/>
              <a:tabLst/>
              <a:defRPr/>
            </a:pPr>
            <a:r>
              <a:rPr lang="en-US" sz="14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Jan</a:t>
            </a:r>
            <a:r>
              <a:rPr kumimoji="1" lang="en-US" sz="14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a:t>
            </a:r>
          </a:p>
        </p:txBody>
      </p:sp>
      <p:sp>
        <p:nvSpPr>
          <p:cNvPr id="132" name="テキスト ボックス 131">
            <a:extLst>
              <a:ext uri="{FF2B5EF4-FFF2-40B4-BE49-F238E27FC236}">
                <a16:creationId xmlns:a16="http://schemas.microsoft.com/office/drawing/2014/main" id="{93F33759-AB76-495E-9D07-0CFC51445EF4}"/>
              </a:ext>
            </a:extLst>
          </p:cNvPr>
          <p:cNvSpPr txBox="1"/>
          <p:nvPr/>
        </p:nvSpPr>
        <p:spPr>
          <a:xfrm>
            <a:off x="7738973" y="5892824"/>
            <a:ext cx="4030579" cy="553998"/>
          </a:xfrm>
          <a:prstGeom prst="rect">
            <a:avLst/>
          </a:prstGeom>
          <a:noFill/>
        </p:spPr>
        <p:txBody>
          <a:bodyPr wrap="square" rtlCol="0">
            <a:spAutoFit/>
          </a:bodyPr>
          <a:lstStyle/>
          <a:p>
            <a:pPr lvl="0" fontAlgn="base">
              <a:spcAft>
                <a:spcPct val="0"/>
              </a:spcAft>
              <a:defRPr/>
            </a:pPr>
            <a:r>
              <a:rPr lang="en-US" altLang="ja-JP"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4th Gen SiC MOS</a:t>
            </a: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和栅极驱动器在日立</a:t>
            </a:r>
            <a:r>
              <a:rPr lang="en-US" altLang="ja-JP" sz="1500" dirty="0" err="1">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Astemo</a:t>
            </a:r>
            <a:r>
              <a:rPr lang="zh-CN" altLang="en-US" sz="1500" dirty="0">
                <a:solidFill>
                  <a:srgbClr val="444F58"/>
                </a:solidFill>
                <a:latin typeface="微软雅黑" panose="020B0503020204020204" pitchFamily="34" charset="-122"/>
                <a:ea typeface="微软雅黑" panose="020B0503020204020204" pitchFamily="34" charset="-122"/>
                <a:cs typeface="メイリオ" panose="020B0604030504040204" pitchFamily="50" charset="-128"/>
              </a:rPr>
              <a:t>逆变器中被采用。</a:t>
            </a:r>
            <a:endParaRPr kumimoji="1" lang="en-US" altLang="ja-JP" sz="15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2200179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正方形/長方形 74"/>
          <p:cNvSpPr/>
          <p:nvPr/>
        </p:nvSpPr>
        <p:spPr>
          <a:xfrm>
            <a:off x="641684" y="1819687"/>
            <a:ext cx="10587409" cy="4565203"/>
          </a:xfrm>
          <a:prstGeom prst="rect">
            <a:avLst/>
          </a:prstGeom>
          <a:gradFill flip="none" rotWithShape="1">
            <a:gsLst>
              <a:gs pos="0">
                <a:schemeClr val="accent4">
                  <a:lumMod val="60000"/>
                  <a:lumOff val="40000"/>
                </a:schemeClr>
              </a:gs>
              <a:gs pos="18000">
                <a:schemeClr val="accent4">
                  <a:lumMod val="20000"/>
                  <a:lumOff val="80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endParaRPr kumimoji="1" lang="ja-JP" altLang="en-US" sz="1800" b="0" i="0" u="none" strike="noStrike" kern="1200" cap="none" spc="0" normalizeH="0" baseline="0" noProof="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2" name="タイトル 1"/>
          <p:cNvSpPr>
            <a:spLocks noGrp="1"/>
          </p:cNvSpPr>
          <p:nvPr>
            <p:ph type="title"/>
          </p:nvPr>
        </p:nvSpPr>
        <p:spPr/>
        <p:txBody>
          <a:bodyPr/>
          <a:lstStyle/>
          <a:p>
            <a:r>
              <a:rPr kumimoji="1" lang="en-US" altLang="ja-JP" dirty="0">
                <a:latin typeface="微软雅黑" panose="020B0503020204020204" pitchFamily="34" charset="-122"/>
                <a:ea typeface="微软雅黑" panose="020B0503020204020204" pitchFamily="34" charset="-122"/>
              </a:rPr>
              <a:t>SiC </a:t>
            </a:r>
            <a:r>
              <a:rPr kumimoji="1" lang="en-US" altLang="zh-CN" dirty="0">
                <a:latin typeface="微软雅黑" panose="020B0503020204020204" pitchFamily="34" charset="-122"/>
                <a:ea typeface="微软雅黑" panose="020B0503020204020204" pitchFamily="34" charset="-122"/>
              </a:rPr>
              <a:t>Wafer</a:t>
            </a:r>
            <a:r>
              <a:rPr kumimoji="1" lang="zh-CN" altLang="en-US" dirty="0">
                <a:latin typeface="微软雅黑" panose="020B0503020204020204" pitchFamily="34" charset="-122"/>
                <a:ea typeface="微软雅黑" panose="020B0503020204020204" pitchFamily="34" charset="-122"/>
              </a:rPr>
              <a:t>市场</a:t>
            </a:r>
            <a:endParaRPr kumimoji="1" lang="ja-JP" altLang="en-US" dirty="0">
              <a:latin typeface="微软雅黑" panose="020B0503020204020204" pitchFamily="34" charset="-122"/>
              <a:ea typeface="微软雅黑" panose="020B0503020204020204" pitchFamily="34" charset="-122"/>
            </a:endParaRPr>
          </a:p>
        </p:txBody>
      </p:sp>
      <p:sp>
        <p:nvSpPr>
          <p:cNvPr id="3" name="テキスト ボックス 2"/>
          <p:cNvSpPr txBox="1"/>
          <p:nvPr/>
        </p:nvSpPr>
        <p:spPr>
          <a:xfrm>
            <a:off x="335361" y="777188"/>
            <a:ext cx="10904046"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400"/>
              </a:spcBef>
              <a:spcAft>
                <a:spcPct val="0"/>
              </a:spcAft>
              <a:buClrTx/>
              <a:buSzTx/>
              <a:buFontTx/>
              <a:buNone/>
              <a:tabLst/>
              <a:defRPr/>
            </a:pPr>
            <a:r>
              <a:rPr kumimoji="1"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与</a:t>
            </a:r>
            <a:r>
              <a:rPr kumimoji="1" lang="en-US" altLang="ja-JP"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SiC </a:t>
            </a:r>
            <a:r>
              <a:rPr kumimoji="1"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Wafer</a:t>
            </a:r>
            <a:r>
              <a:rPr kumimoji="1"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生产量第</a:t>
            </a:r>
            <a:r>
              <a:rPr kumimoji="1"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2</a:t>
            </a:r>
            <a:r>
              <a:rPr kumimoji="1"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位</a:t>
            </a:r>
            <a:r>
              <a:rPr kumimoji="1" lang="en-US" altLang="ja-JP" sz="2000" b="1" i="0" u="none" strike="noStrike" kern="1200" cap="none" spc="0" normalizeH="0" baseline="30000" noProof="0" dirty="0">
                <a:ln>
                  <a:noFill/>
                </a:ln>
                <a:solidFill>
                  <a:srgbClr val="0070C0"/>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※1</a:t>
            </a:r>
            <a:r>
              <a:rPr kumimoji="1"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的供应商</a:t>
            </a:r>
            <a:r>
              <a:rPr kumimoji="1" lang="ja-JP"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a:t>
            </a:r>
            <a:r>
              <a:rPr kumimoji="1" lang="en-US" altLang="ja-JP" sz="2000" b="1" i="0" u="none" strike="noStrike" kern="1200" cap="none" spc="0" normalizeH="0" baseline="0" noProof="0" dirty="0" err="1">
                <a:ln>
                  <a:noFill/>
                </a:ln>
                <a:solidFill>
                  <a:srgbClr val="0070C0"/>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SiCrystal</a:t>
            </a:r>
            <a:r>
              <a:rPr lang="ja-JP" altLang="en-US" sz="2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a:t>
            </a:r>
            <a:r>
              <a:rPr lang="zh-CN" altLang="en-US" sz="2000" b="1" dirty="0">
                <a:solidFill>
                  <a:srgbClr val="0070C0"/>
                </a:solidFill>
                <a:latin typeface="微软雅黑" panose="020B0503020204020204" pitchFamily="34" charset="-122"/>
                <a:ea typeface="微软雅黑" panose="020B0503020204020204" pitchFamily="34" charset="-122"/>
                <a:cs typeface="メイリオ" panose="020B0604030504040204" pitchFamily="50" charset="-128"/>
              </a:rPr>
              <a:t>组成集团公司，面对急速增长的需求也能够稳定供货</a:t>
            </a:r>
            <a:endParaRPr kumimoji="1" lang="ja-JP"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199" y="2559835"/>
            <a:ext cx="8356046" cy="3405101"/>
          </a:xfrm>
          <a:prstGeom prst="rect">
            <a:avLst/>
          </a:prstGeom>
          <a:effectLst>
            <a:outerShdw blurRad="50800" dist="38100" dir="2700000" algn="tl" rotWithShape="0">
              <a:prstClr val="black">
                <a:alpha val="40000"/>
              </a:prstClr>
            </a:outerShdw>
          </a:effectLst>
        </p:spPr>
      </p:pic>
      <p:sp>
        <p:nvSpPr>
          <p:cNvPr id="27" name="正方形/長方形 26"/>
          <p:cNvSpPr/>
          <p:nvPr/>
        </p:nvSpPr>
        <p:spPr>
          <a:xfrm>
            <a:off x="6013863" y="2166798"/>
            <a:ext cx="1564941"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r>
              <a:rPr kumimoji="1" lang="en-US" altLang="ja-JP" sz="1100" b="1" i="0" u="none" strike="noStrike" kern="1200" cap="none" spc="0" normalizeH="0" baseline="0" noProof="0" dirty="0">
                <a:ln>
                  <a:noFill/>
                </a:ln>
                <a:solidFill>
                  <a:srgbClr val="8DBADA"/>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An Xin Capital</a:t>
            </a:r>
          </a:p>
        </p:txBody>
      </p:sp>
      <p:sp>
        <p:nvSpPr>
          <p:cNvPr id="29" name="正方形/長方形 28"/>
          <p:cNvSpPr/>
          <p:nvPr/>
        </p:nvSpPr>
        <p:spPr>
          <a:xfrm>
            <a:off x="6758949" y="5780487"/>
            <a:ext cx="1160196"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100" b="1" i="0" u="none" strike="noStrike" kern="1200" cap="none" spc="0" normalizeH="0" baseline="0" noProof="0" dirty="0">
                <a:ln>
                  <a:noFill/>
                </a:ln>
                <a:solidFill>
                  <a:srgbClr val="8DBADA"/>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SICC</a:t>
            </a:r>
          </a:p>
        </p:txBody>
      </p:sp>
      <p:sp>
        <p:nvSpPr>
          <p:cNvPr id="30" name="正方形/長方形 29"/>
          <p:cNvSpPr/>
          <p:nvPr/>
        </p:nvSpPr>
        <p:spPr>
          <a:xfrm>
            <a:off x="7694191" y="6218236"/>
            <a:ext cx="1160196"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100" b="1" i="0" u="none" strike="noStrike" kern="1200" cap="none" spc="0" normalizeH="0" baseline="0" noProof="0" dirty="0">
                <a:ln>
                  <a:noFill/>
                </a:ln>
                <a:solidFill>
                  <a:srgbClr val="8DBADA"/>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TANKEBLUE</a:t>
            </a:r>
          </a:p>
        </p:txBody>
      </p:sp>
      <p:sp>
        <p:nvSpPr>
          <p:cNvPr id="31" name="正方形/長方形 30"/>
          <p:cNvSpPr/>
          <p:nvPr/>
        </p:nvSpPr>
        <p:spPr>
          <a:xfrm>
            <a:off x="8778097" y="6432757"/>
            <a:ext cx="1481514"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100" b="1" i="0" u="none" strike="noStrike" kern="1200" cap="none" spc="0" normalizeH="0" baseline="0" noProof="0" dirty="0">
                <a:ln>
                  <a:noFill/>
                </a:ln>
                <a:solidFill>
                  <a:srgbClr val="8DBADA"/>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CETC</a:t>
            </a:r>
          </a:p>
        </p:txBody>
      </p:sp>
      <p:sp>
        <p:nvSpPr>
          <p:cNvPr id="32" name="正方形/長方形 31"/>
          <p:cNvSpPr/>
          <p:nvPr/>
        </p:nvSpPr>
        <p:spPr>
          <a:xfrm>
            <a:off x="9478765" y="5865906"/>
            <a:ext cx="1481514"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100" b="1" i="0" u="none" strike="noStrike" kern="1200" cap="none" spc="0" normalizeH="0" baseline="0" noProof="0" dirty="0">
                <a:ln>
                  <a:noFill/>
                </a:ln>
                <a:solidFill>
                  <a:srgbClr val="8DBADA"/>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Hebei Tongguang</a:t>
            </a:r>
          </a:p>
        </p:txBody>
      </p:sp>
      <p:sp>
        <p:nvSpPr>
          <p:cNvPr id="33" name="正方形/長方形 32"/>
          <p:cNvSpPr/>
          <p:nvPr/>
        </p:nvSpPr>
        <p:spPr>
          <a:xfrm>
            <a:off x="9707413" y="4899985"/>
            <a:ext cx="1481514"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100" b="1" i="0" u="none" strike="noStrike" kern="1200" cap="none" spc="0" normalizeH="0" baseline="0" noProof="0" dirty="0">
                <a:ln>
                  <a:noFill/>
                </a:ln>
                <a:solidFill>
                  <a:srgbClr val="8DBADA"/>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SICCAS</a:t>
            </a:r>
          </a:p>
        </p:txBody>
      </p:sp>
      <p:sp>
        <p:nvSpPr>
          <p:cNvPr id="34" name="正方形/長方形 33"/>
          <p:cNvSpPr/>
          <p:nvPr/>
        </p:nvSpPr>
        <p:spPr>
          <a:xfrm>
            <a:off x="9871070" y="4199658"/>
            <a:ext cx="1481514"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100" b="1" i="0" u="none" strike="noStrike" kern="1200" cap="none" spc="0" normalizeH="0" baseline="0" noProof="0" dirty="0">
                <a:ln>
                  <a:noFill/>
                </a:ln>
                <a:solidFill>
                  <a:srgbClr val="8DBADA"/>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Showa Denko</a:t>
            </a:r>
          </a:p>
        </p:txBody>
      </p:sp>
      <p:sp>
        <p:nvSpPr>
          <p:cNvPr id="35" name="正方形/長方形 34"/>
          <p:cNvSpPr/>
          <p:nvPr/>
        </p:nvSpPr>
        <p:spPr>
          <a:xfrm>
            <a:off x="9560239" y="3135451"/>
            <a:ext cx="1481514"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100" b="1" i="0" u="none" strike="noStrike" kern="1200" cap="none" spc="0" normalizeH="0" baseline="0" noProof="0" dirty="0">
                <a:ln>
                  <a:noFill/>
                </a:ln>
                <a:solidFill>
                  <a:srgbClr val="8DBADA"/>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POSCO</a:t>
            </a:r>
          </a:p>
        </p:txBody>
      </p:sp>
      <p:sp>
        <p:nvSpPr>
          <p:cNvPr id="36" name="正方形/長方形 35"/>
          <p:cNvSpPr/>
          <p:nvPr/>
        </p:nvSpPr>
        <p:spPr>
          <a:xfrm>
            <a:off x="9199654" y="2303838"/>
            <a:ext cx="1481514"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100" b="1" i="0" u="none" strike="noStrike" kern="1200" cap="none" spc="0" normalizeH="0" baseline="0" noProof="0" dirty="0">
                <a:ln>
                  <a:noFill/>
                </a:ln>
                <a:solidFill>
                  <a:srgbClr val="8DBADA"/>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Crysband</a:t>
            </a:r>
          </a:p>
        </p:txBody>
      </p:sp>
      <p:sp>
        <p:nvSpPr>
          <p:cNvPr id="37" name="正方形/長方形 36"/>
          <p:cNvSpPr/>
          <p:nvPr/>
        </p:nvSpPr>
        <p:spPr>
          <a:xfrm>
            <a:off x="7439468" y="2160147"/>
            <a:ext cx="1481514"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100" b="1" i="0" u="none" strike="noStrike" kern="1200" cap="none" spc="0" normalizeH="0" baseline="0" noProof="0" dirty="0">
                <a:ln>
                  <a:noFill/>
                </a:ln>
                <a:solidFill>
                  <a:srgbClr val="8DBADA"/>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Nitride Crystals</a:t>
            </a:r>
          </a:p>
        </p:txBody>
      </p:sp>
      <p:sp>
        <p:nvSpPr>
          <p:cNvPr id="38" name="正方形/長方形 37"/>
          <p:cNvSpPr/>
          <p:nvPr/>
        </p:nvSpPr>
        <p:spPr>
          <a:xfrm>
            <a:off x="2543479" y="2296146"/>
            <a:ext cx="1564941"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r>
              <a:rPr kumimoji="1" lang="en-US" altLang="ja-JP" sz="1100" b="1" i="0" u="none" strike="noStrike" kern="1200" cap="none" spc="0" normalizeH="0" baseline="0" noProof="0" dirty="0">
                <a:ln>
                  <a:noFill/>
                </a:ln>
                <a:solidFill>
                  <a:srgbClr val="8DBADA"/>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AYMONT</a:t>
            </a:r>
            <a:endParaRPr kumimoji="1" lang="ja-JP" altLang="en-US" sz="1100" b="1" i="0" u="none" strike="noStrike" kern="1200" cap="none" spc="0" normalizeH="0" baseline="0" noProof="0">
              <a:ln>
                <a:noFill/>
              </a:ln>
              <a:solidFill>
                <a:srgbClr val="8DBADA"/>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39" name="正方形/長方形 38"/>
          <p:cNvSpPr/>
          <p:nvPr/>
        </p:nvSpPr>
        <p:spPr>
          <a:xfrm>
            <a:off x="1373680" y="2175862"/>
            <a:ext cx="1564941"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100" b="1" i="0" u="none" strike="noStrike" kern="1200" cap="none" spc="0" normalizeH="0" baseline="0" noProof="0" dirty="0">
                <a:ln>
                  <a:noFill/>
                </a:ln>
                <a:solidFill>
                  <a:srgbClr val="8DBADA"/>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DOW CORNING</a:t>
            </a:r>
          </a:p>
        </p:txBody>
      </p:sp>
      <p:sp>
        <p:nvSpPr>
          <p:cNvPr id="40" name="正方形/長方形 39"/>
          <p:cNvSpPr/>
          <p:nvPr/>
        </p:nvSpPr>
        <p:spPr>
          <a:xfrm>
            <a:off x="962907" y="4109549"/>
            <a:ext cx="1564941" cy="592470"/>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400" b="1" i="0" u="none" strike="noStrike" kern="1200" cap="none" spc="0" normalizeH="0" baseline="0" noProof="0" dirty="0">
                <a:ln>
                  <a:noFill/>
                </a:ln>
                <a:solidFill>
                  <a:srgbClr val="008CCE"/>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II-VI Advanced Materials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050" b="0" i="0" u="none" strike="noStrike" kern="1200" cap="none" spc="0" normalizeH="0" baseline="0" noProof="0" dirty="0">
                <a:ln>
                  <a:noFill/>
                </a:ln>
                <a:solidFill>
                  <a:srgbClr val="8DBADA"/>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Pine Brook, NJ</a:t>
            </a:r>
            <a:endParaRPr kumimoji="1" lang="ja-JP" altLang="en-US" sz="1050" b="0" i="0" u="none" strike="noStrike" kern="1200" cap="none" spc="0" normalizeH="0" baseline="0" noProof="0">
              <a:ln>
                <a:noFill/>
              </a:ln>
              <a:solidFill>
                <a:srgbClr val="8DBADA"/>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41" name="正方形/長方形 40"/>
          <p:cNvSpPr/>
          <p:nvPr/>
        </p:nvSpPr>
        <p:spPr>
          <a:xfrm>
            <a:off x="1710181" y="5335698"/>
            <a:ext cx="1564941" cy="76174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400" b="1" i="0" u="none" strike="noStrike" kern="1200" cap="none" spc="0" normalizeH="0" baseline="0" noProof="0" dirty="0">
                <a:ln>
                  <a:noFill/>
                </a:ln>
                <a:solidFill>
                  <a:srgbClr val="008CCE"/>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Wolfspeed</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100" b="0" i="0" u="none" strike="noStrike" kern="1200" cap="none" spc="0" normalizeH="0" baseline="0" noProof="0" dirty="0">
                <a:ln>
                  <a:noFill/>
                </a:ln>
                <a:solidFill>
                  <a:srgbClr val="008CCE"/>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A CREE COMPANY</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050" b="0" i="0" u="none" strike="noStrike" kern="1200" cap="none" spc="0" normalizeH="0" baseline="0" noProof="0" dirty="0">
                <a:ln>
                  <a:noFill/>
                </a:ln>
                <a:solidFill>
                  <a:srgbClr val="8DBADA"/>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Durham,NC</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ja-JP" altLang="en-US" sz="1400" b="1" i="0" u="none" strike="noStrike" kern="1200" cap="none" spc="0" normalizeH="0" baseline="0" noProof="0" dirty="0">
              <a:ln>
                <a:noFill/>
              </a:ln>
              <a:solidFill>
                <a:srgbClr val="008CCE"/>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cxnSp>
        <p:nvCxnSpPr>
          <p:cNvPr id="43" name="直線矢印コネクタ 42"/>
          <p:cNvCxnSpPr/>
          <p:nvPr/>
        </p:nvCxnSpPr>
        <p:spPr>
          <a:xfrm flipH="1" flipV="1">
            <a:off x="2138733" y="2438891"/>
            <a:ext cx="833213" cy="1047704"/>
          </a:xfrm>
          <a:prstGeom prst="straightConnector1">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cxnSpLocks/>
          </p:cNvCxnSpPr>
          <p:nvPr/>
        </p:nvCxnSpPr>
        <p:spPr>
          <a:xfrm flipH="1" flipV="1">
            <a:off x="3307006" y="2543629"/>
            <a:ext cx="210668" cy="992128"/>
          </a:xfrm>
          <a:prstGeom prst="straightConnector1">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2326135" y="3544945"/>
            <a:ext cx="1162255" cy="722244"/>
          </a:xfrm>
          <a:prstGeom prst="straightConnector1">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a:off x="2879922" y="3674886"/>
            <a:ext cx="602422" cy="1437800"/>
          </a:xfrm>
          <a:prstGeom prst="straightConnector1">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a:off x="8274289" y="3464978"/>
            <a:ext cx="158107" cy="2680010"/>
          </a:xfrm>
          <a:prstGeom prst="straightConnector1">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H="1">
            <a:off x="7425999" y="3678285"/>
            <a:ext cx="1033667" cy="2102201"/>
          </a:xfrm>
          <a:prstGeom prst="straightConnector1">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8389365" y="3708347"/>
            <a:ext cx="1089401" cy="2692751"/>
          </a:xfrm>
          <a:prstGeom prst="straightConnector1">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8416424" y="3652639"/>
            <a:ext cx="1667009" cy="2213268"/>
          </a:xfrm>
          <a:prstGeom prst="straightConnector1">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8486726" y="3785447"/>
            <a:ext cx="1596707" cy="1187712"/>
          </a:xfrm>
          <a:prstGeom prst="straightConnector1">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a:endCxn id="16" idx="3"/>
          </p:cNvCxnSpPr>
          <p:nvPr/>
        </p:nvCxnSpPr>
        <p:spPr>
          <a:xfrm>
            <a:off x="8933147" y="3673047"/>
            <a:ext cx="1096097" cy="589337"/>
          </a:xfrm>
          <a:prstGeom prst="straightConnector1">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8678367" y="3234614"/>
            <a:ext cx="1241254" cy="396120"/>
          </a:xfrm>
          <a:prstGeom prst="straightConnector1">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V="1">
            <a:off x="8682035" y="2520524"/>
            <a:ext cx="1249769" cy="1104259"/>
          </a:xfrm>
          <a:prstGeom prst="straightConnector1">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cxnSpLocks/>
          </p:cNvCxnSpPr>
          <p:nvPr/>
        </p:nvCxnSpPr>
        <p:spPr>
          <a:xfrm flipV="1">
            <a:off x="6639124" y="2345139"/>
            <a:ext cx="1105580" cy="724748"/>
          </a:xfrm>
          <a:prstGeom prst="straightConnector1">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a:cxnSpLocks/>
          </p:cNvCxnSpPr>
          <p:nvPr/>
        </p:nvCxnSpPr>
        <p:spPr>
          <a:xfrm flipV="1">
            <a:off x="6311194" y="2345139"/>
            <a:ext cx="273742" cy="763571"/>
          </a:xfrm>
          <a:prstGeom prst="straightConnector1">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a:cxnSpLocks/>
          </p:cNvCxnSpPr>
          <p:nvPr/>
        </p:nvCxnSpPr>
        <p:spPr>
          <a:xfrm flipH="1" flipV="1">
            <a:off x="5333467" y="3041325"/>
            <a:ext cx="790387" cy="343361"/>
          </a:xfrm>
          <a:prstGeom prst="straightConnector1">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4082598" y="1946886"/>
            <a:ext cx="1621175" cy="2050217"/>
          </a:xfrm>
          <a:prstGeom prst="roundRect">
            <a:avLst>
              <a:gd name="adj" fmla="val 12050"/>
            </a:avLst>
          </a:prstGeom>
          <a:solidFill>
            <a:schemeClr val="bg1"/>
          </a:solidFill>
          <a:ln w="9525">
            <a:solidFill>
              <a:schemeClr val="accent6"/>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endParaRPr kumimoji="1" lang="ja-JP" altLang="en-US" sz="1800" b="0" i="0" u="none" strike="noStrike" kern="1200" cap="none" spc="0" normalizeH="0" baseline="0" noProof="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grpSp>
        <p:nvGrpSpPr>
          <p:cNvPr id="14" name="グループ化 13"/>
          <p:cNvGrpSpPr/>
          <p:nvPr/>
        </p:nvGrpSpPr>
        <p:grpSpPr>
          <a:xfrm>
            <a:off x="4141745" y="2018980"/>
            <a:ext cx="1505794" cy="1367377"/>
            <a:chOff x="3311148" y="1472374"/>
            <a:chExt cx="916108" cy="1168677"/>
          </a:xfrm>
        </p:grpSpPr>
        <p:sp>
          <p:nvSpPr>
            <p:cNvPr id="17" name="テキスト ボックス 16"/>
            <p:cNvSpPr txBox="1"/>
            <p:nvPr/>
          </p:nvSpPr>
          <p:spPr>
            <a:xfrm>
              <a:off x="3311148" y="1472374"/>
              <a:ext cx="916108" cy="578714"/>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4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Market Share</a:t>
              </a:r>
              <a:r>
                <a:rPr kumimoji="1" lang="ja-JP" altLang="en-US" sz="14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　</a:t>
              </a:r>
              <a:endParaRPr kumimoji="1" lang="en-US" altLang="ja-JP" sz="14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400" b="1" i="0" u="none" strike="noStrike" kern="1200" cap="none" spc="0" normalizeH="0" baseline="0" noProof="0" dirty="0">
                  <a:ln>
                    <a:noFill/>
                  </a:ln>
                  <a:solidFill>
                    <a:srgbClr val="D90013"/>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 2</a:t>
              </a:r>
              <a:endParaRPr kumimoji="1" lang="ja-JP" altLang="en-US" sz="2400" b="1" i="0" u="none" strike="noStrike" kern="1200" cap="none" spc="0" normalizeH="0" baseline="0" noProof="0" dirty="0">
                <a:ln>
                  <a:noFill/>
                </a:ln>
                <a:solidFill>
                  <a:srgbClr val="D90013"/>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3609" y="2062337"/>
              <a:ext cx="554361" cy="578714"/>
            </a:xfrm>
            <a:prstGeom prst="rect">
              <a:avLst/>
            </a:prstGeom>
          </p:spPr>
        </p:pic>
      </p:grpSp>
      <p:sp>
        <p:nvSpPr>
          <p:cNvPr id="76" name="正方形/長方形 75"/>
          <p:cNvSpPr/>
          <p:nvPr/>
        </p:nvSpPr>
        <p:spPr>
          <a:xfrm>
            <a:off x="3883934" y="4053990"/>
            <a:ext cx="2018502" cy="523220"/>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Nuremberg, Germany</a:t>
            </a:r>
            <a:endParaRPr kumimoji="1" lang="ja-JP" altLang="en-US"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0" name="テキスト ボックス 59"/>
          <p:cNvSpPr txBox="1"/>
          <p:nvPr/>
        </p:nvSpPr>
        <p:spPr>
          <a:xfrm>
            <a:off x="699170" y="3556632"/>
            <a:ext cx="950977" cy="492443"/>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1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　</a:t>
            </a:r>
            <a:endParaRPr kumimoji="1" lang="en-US" altLang="ja-JP" sz="11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500" b="1" i="0" u="none" strike="noStrike" kern="1200" cap="none" spc="0" normalizeH="0" baseline="0" noProof="0" dirty="0">
                <a:ln>
                  <a:noFill/>
                </a:ln>
                <a:solidFill>
                  <a:srgbClr val="D90013"/>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 3</a:t>
            </a:r>
            <a:endParaRPr kumimoji="1" lang="ja-JP" altLang="en-US" sz="1500" b="1" i="0" u="none" strike="noStrike" kern="1200" cap="none" spc="0" normalizeH="0" baseline="0" noProof="0" dirty="0">
              <a:ln>
                <a:noFill/>
              </a:ln>
              <a:solidFill>
                <a:srgbClr val="D90013"/>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62" name="テキスト ボックス 61"/>
          <p:cNvSpPr txBox="1"/>
          <p:nvPr/>
        </p:nvSpPr>
        <p:spPr>
          <a:xfrm>
            <a:off x="1321488" y="4955707"/>
            <a:ext cx="950977" cy="492443"/>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1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　</a:t>
            </a:r>
            <a:endParaRPr kumimoji="1" lang="en-US" altLang="ja-JP" sz="11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1500" b="1" i="0" u="none" strike="noStrike" kern="1200" cap="none" spc="0" normalizeH="0" baseline="0" noProof="0" dirty="0">
                <a:ln>
                  <a:noFill/>
                </a:ln>
                <a:solidFill>
                  <a:srgbClr val="D90013"/>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 1</a:t>
            </a:r>
            <a:endParaRPr kumimoji="1" lang="ja-JP" altLang="en-US" sz="1500" b="1" i="0" u="none" strike="noStrike" kern="1200" cap="none" spc="0" normalizeH="0" baseline="0" noProof="0" dirty="0">
              <a:ln>
                <a:noFill/>
              </a:ln>
              <a:solidFill>
                <a:srgbClr val="D90013"/>
              </a:solidFill>
              <a:effectLst/>
              <a:uLnTx/>
              <a:uFillTx/>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63" name="図 62">
            <a:extLst>
              <a:ext uri="{FF2B5EF4-FFF2-40B4-BE49-F238E27FC236}">
                <a16:creationId xmlns:a16="http://schemas.microsoft.com/office/drawing/2014/main" id="{4733BB60-0D33-4A02-8DAD-5842F21FA7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748" t="20347" r="11715" b="23884"/>
          <a:stretch/>
        </p:blipFill>
        <p:spPr>
          <a:xfrm>
            <a:off x="4223792" y="3391532"/>
            <a:ext cx="1339241" cy="470240"/>
          </a:xfrm>
          <a:prstGeom prst="rect">
            <a:avLst/>
          </a:prstGeom>
          <a:solidFill>
            <a:schemeClr val="bg1"/>
          </a:solidFill>
        </p:spPr>
      </p:pic>
      <p:sp>
        <p:nvSpPr>
          <p:cNvPr id="45" name="テキスト ボックス 44">
            <a:extLst>
              <a:ext uri="{FF2B5EF4-FFF2-40B4-BE49-F238E27FC236}">
                <a16:creationId xmlns:a16="http://schemas.microsoft.com/office/drawing/2014/main" id="{0E33A862-CAB9-428B-8B83-00BDDC1886A0}"/>
              </a:ext>
            </a:extLst>
          </p:cNvPr>
          <p:cNvSpPr txBox="1"/>
          <p:nvPr/>
        </p:nvSpPr>
        <p:spPr>
          <a:xfrm>
            <a:off x="9640891" y="6582544"/>
            <a:ext cx="1598515" cy="230832"/>
          </a:xfrm>
          <a:prstGeom prst="rect">
            <a:avLst/>
          </a:prstGeom>
          <a:noFill/>
        </p:spPr>
        <p:txBody>
          <a:bodyPr wrap="none" rtlCol="0">
            <a:spAutoFit/>
          </a:bodyPr>
          <a:lstStyle/>
          <a:p>
            <a:pPr>
              <a:spcBef>
                <a:spcPts val="400"/>
              </a:spcBef>
            </a:pPr>
            <a:r>
              <a:rPr lang="en-US" altLang="ja-JP" sz="900" dirty="0">
                <a:solidFill>
                  <a:schemeClr val="tx2"/>
                </a:solidFill>
                <a:latin typeface="+mn-ea"/>
                <a:ea typeface="+mn-ea"/>
                <a:cs typeface="メイリオ" panose="020B0604030504040204" pitchFamily="50" charset="-128"/>
              </a:rPr>
              <a:t>※1. ’21</a:t>
            </a:r>
            <a:r>
              <a:rPr lang="ja-JP" altLang="en-US" sz="900" dirty="0">
                <a:solidFill>
                  <a:schemeClr val="tx2"/>
                </a:solidFill>
                <a:latin typeface="+mn-ea"/>
                <a:ea typeface="+mn-ea"/>
                <a:cs typeface="メイリオ" panose="020B0604030504040204" pitchFamily="50" charset="-128"/>
              </a:rPr>
              <a:t>年</a:t>
            </a:r>
            <a:r>
              <a:rPr lang="en-US" altLang="ja-JP" sz="900" dirty="0">
                <a:solidFill>
                  <a:schemeClr val="tx2"/>
                </a:solidFill>
                <a:latin typeface="+mn-ea"/>
                <a:ea typeface="+mn-ea"/>
                <a:cs typeface="メイリオ" panose="020B0604030504040204" pitchFamily="50" charset="-128"/>
              </a:rPr>
              <a:t>11</a:t>
            </a:r>
            <a:r>
              <a:rPr lang="ja-JP" altLang="en-US" sz="900" dirty="0">
                <a:solidFill>
                  <a:schemeClr val="tx2"/>
                </a:solidFill>
                <a:latin typeface="+mn-ea"/>
                <a:ea typeface="+mn-ea"/>
                <a:cs typeface="メイリオ" panose="020B0604030504040204" pitchFamily="50" charset="-128"/>
              </a:rPr>
              <a:t>月 </a:t>
            </a:r>
            <a:r>
              <a:rPr lang="en-US" altLang="ja-JP" sz="900" dirty="0">
                <a:solidFill>
                  <a:schemeClr val="tx2"/>
                </a:solidFill>
                <a:latin typeface="+mn-ea"/>
                <a:ea typeface="+mn-ea"/>
                <a:cs typeface="メイリオ" panose="020B0604030504040204" pitchFamily="50" charset="-128"/>
              </a:rPr>
              <a:t>ROHM</a:t>
            </a:r>
            <a:r>
              <a:rPr lang="ja-JP" altLang="en-US" sz="900" dirty="0">
                <a:solidFill>
                  <a:schemeClr val="tx2"/>
                </a:solidFill>
                <a:latin typeface="+mn-ea"/>
                <a:ea typeface="+mn-ea"/>
                <a:cs typeface="メイリオ" panose="020B0604030504040204" pitchFamily="50" charset="-128"/>
              </a:rPr>
              <a:t>調べ</a:t>
            </a:r>
            <a:endParaRPr kumimoji="1" lang="ja-JP" altLang="en-US" sz="900" dirty="0">
              <a:solidFill>
                <a:schemeClr val="tx2"/>
              </a:solidFill>
              <a:latin typeface="+mn-ea"/>
              <a:ea typeface="+mn-ea"/>
              <a:cs typeface="メイリオ" panose="020B0604030504040204" pitchFamily="50" charset="-128"/>
            </a:endParaRPr>
          </a:p>
        </p:txBody>
      </p:sp>
    </p:spTree>
    <p:extLst>
      <p:ext uri="{BB962C8B-B14F-4D97-AF65-F5344CB8AC3E}">
        <p14:creationId xmlns:p14="http://schemas.microsoft.com/office/powerpoint/2010/main" val="3127293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AF39571-61E7-42FF-BEB0-387E08FC45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49810" y="2414541"/>
            <a:ext cx="4727448" cy="2744724"/>
          </a:xfrm>
          <a:prstGeom prst="rect">
            <a:avLst/>
          </a:prstGeom>
        </p:spPr>
      </p:pic>
      <p:cxnSp>
        <p:nvCxnSpPr>
          <p:cNvPr id="42" name="直線コネクタ 41"/>
          <p:cNvCxnSpPr>
            <a:cxnSpLocks/>
          </p:cNvCxnSpPr>
          <p:nvPr/>
        </p:nvCxnSpPr>
        <p:spPr>
          <a:xfrm flipV="1">
            <a:off x="7170821" y="2070316"/>
            <a:ext cx="619702" cy="89288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7790523" y="2070315"/>
            <a:ext cx="1800000" cy="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タイトル 1"/>
          <p:cNvSpPr txBox="1">
            <a:spLocks/>
          </p:cNvSpPr>
          <p:nvPr/>
        </p:nvSpPr>
        <p:spPr bwMode="auto">
          <a:xfrm>
            <a:off x="7790523" y="1700808"/>
            <a:ext cx="2232248" cy="41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4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444F58"/>
                </a:solidFill>
                <a:latin typeface="Arial" charset="0"/>
                <a:ea typeface="ＭＳ ゴシック" pitchFamily="1" charset="-128"/>
              </a:defRPr>
            </a:lvl2pPr>
            <a:lvl3pPr algn="l" rtl="0" eaLnBrk="0" fontAlgn="base" hangingPunct="0">
              <a:spcBef>
                <a:spcPct val="0"/>
              </a:spcBef>
              <a:spcAft>
                <a:spcPct val="0"/>
              </a:spcAft>
              <a:defRPr kumimoji="1" sz="2800">
                <a:solidFill>
                  <a:srgbClr val="444F58"/>
                </a:solidFill>
                <a:latin typeface="Arial" charset="0"/>
                <a:ea typeface="ＭＳ ゴシック" pitchFamily="1" charset="-128"/>
              </a:defRPr>
            </a:lvl3pPr>
            <a:lvl4pPr algn="l" rtl="0" eaLnBrk="0" fontAlgn="base" hangingPunct="0">
              <a:spcBef>
                <a:spcPct val="0"/>
              </a:spcBef>
              <a:spcAft>
                <a:spcPct val="0"/>
              </a:spcAft>
              <a:defRPr kumimoji="1" sz="2800">
                <a:solidFill>
                  <a:srgbClr val="444F58"/>
                </a:solidFill>
                <a:latin typeface="Arial" charset="0"/>
                <a:ea typeface="ＭＳ ゴシック" pitchFamily="1" charset="-128"/>
              </a:defRPr>
            </a:lvl4pPr>
            <a:lvl5pPr algn="l" rtl="0" eaLnBrk="0" fontAlgn="base" hangingPunct="0">
              <a:spcBef>
                <a:spcPct val="0"/>
              </a:spcBef>
              <a:spcAft>
                <a:spcPct val="0"/>
              </a:spcAft>
              <a:defRPr kumimoji="1" sz="2800">
                <a:solidFill>
                  <a:srgbClr val="444F58"/>
                </a:solidFill>
                <a:latin typeface="Arial" charset="0"/>
                <a:ea typeface="ＭＳ ゴシック" pitchFamily="1" charset="-128"/>
              </a:defRPr>
            </a:lvl5pPr>
            <a:lvl6pPr marL="457200" algn="l" rtl="0" fontAlgn="base">
              <a:spcBef>
                <a:spcPct val="0"/>
              </a:spcBef>
              <a:spcAft>
                <a:spcPct val="0"/>
              </a:spcAft>
              <a:defRPr kumimoji="1" sz="2800">
                <a:solidFill>
                  <a:srgbClr val="444F58"/>
                </a:solidFill>
                <a:latin typeface="Arial" charset="0"/>
                <a:ea typeface="ＭＳ ゴシック" pitchFamily="1" charset="-128"/>
              </a:defRPr>
            </a:lvl6pPr>
            <a:lvl7pPr marL="914400" algn="l" rtl="0" fontAlgn="base">
              <a:spcBef>
                <a:spcPct val="0"/>
              </a:spcBef>
              <a:spcAft>
                <a:spcPct val="0"/>
              </a:spcAft>
              <a:defRPr kumimoji="1" sz="2800">
                <a:solidFill>
                  <a:srgbClr val="444F58"/>
                </a:solidFill>
                <a:latin typeface="Arial" charset="0"/>
                <a:ea typeface="ＭＳ ゴシック" pitchFamily="1" charset="-128"/>
              </a:defRPr>
            </a:lvl7pPr>
            <a:lvl8pPr marL="1371600" algn="l" rtl="0" fontAlgn="base">
              <a:spcBef>
                <a:spcPct val="0"/>
              </a:spcBef>
              <a:spcAft>
                <a:spcPct val="0"/>
              </a:spcAft>
              <a:defRPr kumimoji="1" sz="2800">
                <a:solidFill>
                  <a:srgbClr val="444F58"/>
                </a:solidFill>
                <a:latin typeface="Arial" charset="0"/>
                <a:ea typeface="ＭＳ ゴシック" pitchFamily="1" charset="-128"/>
              </a:defRPr>
            </a:lvl8pPr>
            <a:lvl9pPr marL="1828800" algn="l" rtl="0" fontAlgn="base">
              <a:spcBef>
                <a:spcPct val="0"/>
              </a:spcBef>
              <a:spcAft>
                <a:spcPct val="0"/>
              </a:spcAft>
              <a:defRPr kumimoji="1" sz="2800">
                <a:solidFill>
                  <a:srgbClr val="444F58"/>
                </a:solidFill>
                <a:latin typeface="Arial" charset="0"/>
                <a:ea typeface="ＭＳ ゴシック" pitchFamily="1" charset="-128"/>
              </a:defRPr>
            </a:lvl9pPr>
          </a:lstStyle>
          <a:p>
            <a:r>
              <a:rPr lang="en-US" altLang="ja-JP" b="1" dirty="0">
                <a:solidFill>
                  <a:srgbClr val="444F58"/>
                </a:solidFill>
                <a:latin typeface="微软雅黑" panose="020B0503020204020204" pitchFamily="34" charset="-122"/>
                <a:ea typeface="微软雅黑" panose="020B0503020204020204" pitchFamily="34" charset="-122"/>
              </a:rPr>
              <a:t>Automotive</a:t>
            </a:r>
            <a:endParaRPr lang="ja-JP" altLang="en-US" b="1" dirty="0">
              <a:solidFill>
                <a:srgbClr val="444F58"/>
              </a:solidFill>
              <a:latin typeface="微软雅黑" panose="020B0503020204020204" pitchFamily="34" charset="-122"/>
              <a:ea typeface="微软雅黑" panose="020B0503020204020204" pitchFamily="34" charset="-122"/>
            </a:endParaRPr>
          </a:p>
        </p:txBody>
      </p:sp>
      <p:sp>
        <p:nvSpPr>
          <p:cNvPr id="36" name="テキスト ボックス 35"/>
          <p:cNvSpPr txBox="1"/>
          <p:nvPr/>
        </p:nvSpPr>
        <p:spPr>
          <a:xfrm>
            <a:off x="7862531" y="2142322"/>
            <a:ext cx="2363816" cy="1354217"/>
          </a:xfrm>
          <a:prstGeom prst="rect">
            <a:avLst/>
          </a:prstGeom>
          <a:noFill/>
        </p:spPr>
        <p:txBody>
          <a:bodyPr wrap="square" rtlCol="0">
            <a:spAutoFit/>
          </a:bodyPr>
          <a:lstStyle/>
          <a:p>
            <a:pPr marL="285750" indent="-285750">
              <a:spcBef>
                <a:spcPts val="400"/>
              </a:spcBef>
              <a:buFont typeface="Arial" panose="020B0604020202020204" pitchFamily="34" charset="0"/>
              <a:buChar char="•"/>
            </a:pPr>
            <a:r>
              <a:rPr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OBC</a:t>
            </a:r>
          </a:p>
          <a:p>
            <a:pPr marL="285750" indent="-285750">
              <a:spcBef>
                <a:spcPts val="400"/>
              </a:spcBef>
              <a:buFont typeface="Arial" panose="020B0604020202020204" pitchFamily="34" charset="0"/>
              <a:buChar char="•"/>
            </a:pPr>
            <a:r>
              <a:rPr kumimoji="1"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DCDC</a:t>
            </a:r>
          </a:p>
          <a:p>
            <a:pPr marL="285750" indent="-285750">
              <a:spcBef>
                <a:spcPts val="400"/>
              </a:spcBef>
              <a:buFont typeface="Arial" panose="020B0604020202020204" pitchFamily="34" charset="0"/>
              <a:buChar char="•"/>
            </a:pPr>
            <a:r>
              <a:rPr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EV</a:t>
            </a:r>
            <a:r>
              <a:rPr lang="zh-CN"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用主</a:t>
            </a:r>
            <a:r>
              <a:rPr lang="en-US" altLang="zh-CN"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Inverter</a:t>
            </a:r>
            <a:endParaRPr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marL="285750" indent="-285750">
              <a:spcBef>
                <a:spcPts val="400"/>
              </a:spcBef>
              <a:buFont typeface="Arial" panose="020B0604020202020204" pitchFamily="34" charset="0"/>
              <a:buChar char="•"/>
            </a:pPr>
            <a:r>
              <a:rPr kumimoji="1"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FCV</a:t>
            </a: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58" name="Picture 3" descr="\\200.1.11.177\ipmprj (g)\02_グループ\08_商品企画\31_プレゼン材料\素材\パワーデバイス\af9920047891o.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5590" y="1923301"/>
            <a:ext cx="1033765" cy="772384"/>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直線コネクタ 59"/>
          <p:cNvCxnSpPr/>
          <p:nvPr/>
        </p:nvCxnSpPr>
        <p:spPr>
          <a:xfrm flipV="1">
            <a:off x="8045033" y="5070935"/>
            <a:ext cx="1656184" cy="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タイトル 1"/>
          <p:cNvSpPr txBox="1">
            <a:spLocks/>
          </p:cNvSpPr>
          <p:nvPr/>
        </p:nvSpPr>
        <p:spPr bwMode="auto">
          <a:xfrm>
            <a:off x="2537227" y="3924163"/>
            <a:ext cx="2604566" cy="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4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444F58"/>
                </a:solidFill>
                <a:latin typeface="Arial" charset="0"/>
                <a:ea typeface="ＭＳ ゴシック" pitchFamily="1" charset="-128"/>
              </a:defRPr>
            </a:lvl2pPr>
            <a:lvl3pPr algn="l" rtl="0" eaLnBrk="0" fontAlgn="base" hangingPunct="0">
              <a:spcBef>
                <a:spcPct val="0"/>
              </a:spcBef>
              <a:spcAft>
                <a:spcPct val="0"/>
              </a:spcAft>
              <a:defRPr kumimoji="1" sz="2800">
                <a:solidFill>
                  <a:srgbClr val="444F58"/>
                </a:solidFill>
                <a:latin typeface="Arial" charset="0"/>
                <a:ea typeface="ＭＳ ゴシック" pitchFamily="1" charset="-128"/>
              </a:defRPr>
            </a:lvl3pPr>
            <a:lvl4pPr algn="l" rtl="0" eaLnBrk="0" fontAlgn="base" hangingPunct="0">
              <a:spcBef>
                <a:spcPct val="0"/>
              </a:spcBef>
              <a:spcAft>
                <a:spcPct val="0"/>
              </a:spcAft>
              <a:defRPr kumimoji="1" sz="2800">
                <a:solidFill>
                  <a:srgbClr val="444F58"/>
                </a:solidFill>
                <a:latin typeface="Arial" charset="0"/>
                <a:ea typeface="ＭＳ ゴシック" pitchFamily="1" charset="-128"/>
              </a:defRPr>
            </a:lvl4pPr>
            <a:lvl5pPr algn="l" rtl="0" eaLnBrk="0" fontAlgn="base" hangingPunct="0">
              <a:spcBef>
                <a:spcPct val="0"/>
              </a:spcBef>
              <a:spcAft>
                <a:spcPct val="0"/>
              </a:spcAft>
              <a:defRPr kumimoji="1" sz="2800">
                <a:solidFill>
                  <a:srgbClr val="444F58"/>
                </a:solidFill>
                <a:latin typeface="Arial" charset="0"/>
                <a:ea typeface="ＭＳ ゴシック" pitchFamily="1" charset="-128"/>
              </a:defRPr>
            </a:lvl5pPr>
            <a:lvl6pPr marL="457200" algn="l" rtl="0" fontAlgn="base">
              <a:spcBef>
                <a:spcPct val="0"/>
              </a:spcBef>
              <a:spcAft>
                <a:spcPct val="0"/>
              </a:spcAft>
              <a:defRPr kumimoji="1" sz="2800">
                <a:solidFill>
                  <a:srgbClr val="444F58"/>
                </a:solidFill>
                <a:latin typeface="Arial" charset="0"/>
                <a:ea typeface="ＭＳ ゴシック" pitchFamily="1" charset="-128"/>
              </a:defRPr>
            </a:lvl6pPr>
            <a:lvl7pPr marL="914400" algn="l" rtl="0" fontAlgn="base">
              <a:spcBef>
                <a:spcPct val="0"/>
              </a:spcBef>
              <a:spcAft>
                <a:spcPct val="0"/>
              </a:spcAft>
              <a:defRPr kumimoji="1" sz="2800">
                <a:solidFill>
                  <a:srgbClr val="444F58"/>
                </a:solidFill>
                <a:latin typeface="Arial" charset="0"/>
                <a:ea typeface="ＭＳ ゴシック" pitchFamily="1" charset="-128"/>
              </a:defRPr>
            </a:lvl7pPr>
            <a:lvl8pPr marL="1371600" algn="l" rtl="0" fontAlgn="base">
              <a:spcBef>
                <a:spcPct val="0"/>
              </a:spcBef>
              <a:spcAft>
                <a:spcPct val="0"/>
              </a:spcAft>
              <a:defRPr kumimoji="1" sz="2800">
                <a:solidFill>
                  <a:srgbClr val="444F58"/>
                </a:solidFill>
                <a:latin typeface="Arial" charset="0"/>
                <a:ea typeface="ＭＳ ゴシック" pitchFamily="1" charset="-128"/>
              </a:defRPr>
            </a:lvl8pPr>
            <a:lvl9pPr marL="1828800" algn="l" rtl="0" fontAlgn="base">
              <a:spcBef>
                <a:spcPct val="0"/>
              </a:spcBef>
              <a:spcAft>
                <a:spcPct val="0"/>
              </a:spcAft>
              <a:defRPr kumimoji="1" sz="2800">
                <a:solidFill>
                  <a:srgbClr val="444F58"/>
                </a:solidFill>
                <a:latin typeface="Arial" charset="0"/>
                <a:ea typeface="ＭＳ ゴシック" pitchFamily="1" charset="-128"/>
              </a:defRPr>
            </a:lvl9pPr>
          </a:lstStyle>
          <a:p>
            <a:r>
              <a:rPr lang="en-US" altLang="ja-JP" b="1" dirty="0">
                <a:solidFill>
                  <a:srgbClr val="444F58"/>
                </a:solidFill>
                <a:latin typeface="微软雅黑" panose="020B0503020204020204" pitchFamily="34" charset="-122"/>
                <a:ea typeface="微软雅黑" panose="020B0503020204020204" pitchFamily="34" charset="-122"/>
              </a:rPr>
              <a:t>Energy</a:t>
            </a:r>
            <a:endParaRPr lang="ja-JP" altLang="en-US" b="1" dirty="0">
              <a:solidFill>
                <a:srgbClr val="444F58"/>
              </a:solidFill>
              <a:latin typeface="微软雅黑" panose="020B0503020204020204" pitchFamily="34" charset="-122"/>
              <a:ea typeface="微软雅黑" panose="020B0503020204020204" pitchFamily="34" charset="-122"/>
            </a:endParaRPr>
          </a:p>
        </p:txBody>
      </p:sp>
      <p:cxnSp>
        <p:nvCxnSpPr>
          <p:cNvPr id="62" name="直線コネクタ 61"/>
          <p:cNvCxnSpPr>
            <a:cxnSpLocks/>
          </p:cNvCxnSpPr>
          <p:nvPr/>
        </p:nvCxnSpPr>
        <p:spPr>
          <a:xfrm>
            <a:off x="6186786" y="4256420"/>
            <a:ext cx="1861745" cy="81451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cxnSpLocks/>
          </p:cNvCxnSpPr>
          <p:nvPr/>
        </p:nvCxnSpPr>
        <p:spPr>
          <a:xfrm flipH="1">
            <a:off x="4226127" y="3980791"/>
            <a:ext cx="352354" cy="39377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2569943" y="4374569"/>
            <a:ext cx="1656184" cy="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6" name="タイトル 1"/>
          <p:cNvSpPr txBox="1">
            <a:spLocks/>
          </p:cNvSpPr>
          <p:nvPr/>
        </p:nvSpPr>
        <p:spPr bwMode="auto">
          <a:xfrm>
            <a:off x="8205091" y="4644296"/>
            <a:ext cx="2604566" cy="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4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444F58"/>
                </a:solidFill>
                <a:latin typeface="Arial" charset="0"/>
                <a:ea typeface="ＭＳ ゴシック" pitchFamily="1" charset="-128"/>
              </a:defRPr>
            </a:lvl2pPr>
            <a:lvl3pPr algn="l" rtl="0" eaLnBrk="0" fontAlgn="base" hangingPunct="0">
              <a:spcBef>
                <a:spcPct val="0"/>
              </a:spcBef>
              <a:spcAft>
                <a:spcPct val="0"/>
              </a:spcAft>
              <a:defRPr kumimoji="1" sz="2800">
                <a:solidFill>
                  <a:srgbClr val="444F58"/>
                </a:solidFill>
                <a:latin typeface="Arial" charset="0"/>
                <a:ea typeface="ＭＳ ゴシック" pitchFamily="1" charset="-128"/>
              </a:defRPr>
            </a:lvl3pPr>
            <a:lvl4pPr algn="l" rtl="0" eaLnBrk="0" fontAlgn="base" hangingPunct="0">
              <a:spcBef>
                <a:spcPct val="0"/>
              </a:spcBef>
              <a:spcAft>
                <a:spcPct val="0"/>
              </a:spcAft>
              <a:defRPr kumimoji="1" sz="2800">
                <a:solidFill>
                  <a:srgbClr val="444F58"/>
                </a:solidFill>
                <a:latin typeface="Arial" charset="0"/>
                <a:ea typeface="ＭＳ ゴシック" pitchFamily="1" charset="-128"/>
              </a:defRPr>
            </a:lvl4pPr>
            <a:lvl5pPr algn="l" rtl="0" eaLnBrk="0" fontAlgn="base" hangingPunct="0">
              <a:spcBef>
                <a:spcPct val="0"/>
              </a:spcBef>
              <a:spcAft>
                <a:spcPct val="0"/>
              </a:spcAft>
              <a:defRPr kumimoji="1" sz="2800">
                <a:solidFill>
                  <a:srgbClr val="444F58"/>
                </a:solidFill>
                <a:latin typeface="Arial" charset="0"/>
                <a:ea typeface="ＭＳ ゴシック" pitchFamily="1" charset="-128"/>
              </a:defRPr>
            </a:lvl5pPr>
            <a:lvl6pPr marL="457200" algn="l" rtl="0" fontAlgn="base">
              <a:spcBef>
                <a:spcPct val="0"/>
              </a:spcBef>
              <a:spcAft>
                <a:spcPct val="0"/>
              </a:spcAft>
              <a:defRPr kumimoji="1" sz="2800">
                <a:solidFill>
                  <a:srgbClr val="444F58"/>
                </a:solidFill>
                <a:latin typeface="Arial" charset="0"/>
                <a:ea typeface="ＭＳ ゴシック" pitchFamily="1" charset="-128"/>
              </a:defRPr>
            </a:lvl6pPr>
            <a:lvl7pPr marL="914400" algn="l" rtl="0" fontAlgn="base">
              <a:spcBef>
                <a:spcPct val="0"/>
              </a:spcBef>
              <a:spcAft>
                <a:spcPct val="0"/>
              </a:spcAft>
              <a:defRPr kumimoji="1" sz="2800">
                <a:solidFill>
                  <a:srgbClr val="444F58"/>
                </a:solidFill>
                <a:latin typeface="Arial" charset="0"/>
                <a:ea typeface="ＭＳ ゴシック" pitchFamily="1" charset="-128"/>
              </a:defRPr>
            </a:lvl7pPr>
            <a:lvl8pPr marL="1371600" algn="l" rtl="0" fontAlgn="base">
              <a:spcBef>
                <a:spcPct val="0"/>
              </a:spcBef>
              <a:spcAft>
                <a:spcPct val="0"/>
              </a:spcAft>
              <a:defRPr kumimoji="1" sz="2800">
                <a:solidFill>
                  <a:srgbClr val="444F58"/>
                </a:solidFill>
                <a:latin typeface="Arial" charset="0"/>
                <a:ea typeface="ＭＳ ゴシック" pitchFamily="1" charset="-128"/>
              </a:defRPr>
            </a:lvl8pPr>
            <a:lvl9pPr marL="1828800" algn="l" rtl="0" fontAlgn="base">
              <a:spcBef>
                <a:spcPct val="0"/>
              </a:spcBef>
              <a:spcAft>
                <a:spcPct val="0"/>
              </a:spcAft>
              <a:defRPr kumimoji="1" sz="2800">
                <a:solidFill>
                  <a:srgbClr val="444F58"/>
                </a:solidFill>
                <a:latin typeface="Arial" charset="0"/>
                <a:ea typeface="ＭＳ ゴシック" pitchFamily="1" charset="-128"/>
              </a:defRPr>
            </a:lvl9pPr>
          </a:lstStyle>
          <a:p>
            <a:r>
              <a:rPr lang="en-US" altLang="ja-JP" b="1" dirty="0">
                <a:solidFill>
                  <a:srgbClr val="444F58"/>
                </a:solidFill>
                <a:latin typeface="微软雅黑" panose="020B0503020204020204" pitchFamily="34" charset="-122"/>
                <a:ea typeface="微软雅黑" panose="020B0503020204020204" pitchFamily="34" charset="-122"/>
              </a:rPr>
              <a:t>Industrial</a:t>
            </a:r>
            <a:endParaRPr lang="ja-JP" altLang="en-US" b="1" dirty="0">
              <a:solidFill>
                <a:srgbClr val="444F58"/>
              </a:solidFill>
              <a:latin typeface="微软雅黑" panose="020B0503020204020204" pitchFamily="34" charset="-122"/>
              <a:ea typeface="微软雅黑" panose="020B0503020204020204" pitchFamily="34" charset="-122"/>
            </a:endParaRPr>
          </a:p>
        </p:txBody>
      </p:sp>
      <p:sp>
        <p:nvSpPr>
          <p:cNvPr id="67" name="タイトル 1"/>
          <p:cNvSpPr txBox="1">
            <a:spLocks/>
          </p:cNvSpPr>
          <p:nvPr/>
        </p:nvSpPr>
        <p:spPr bwMode="auto">
          <a:xfrm>
            <a:off x="4973848" y="2087975"/>
            <a:ext cx="1796695" cy="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4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444F58"/>
                </a:solidFill>
                <a:latin typeface="Arial" charset="0"/>
                <a:ea typeface="ＭＳ ゴシック" pitchFamily="1" charset="-128"/>
              </a:defRPr>
            </a:lvl2pPr>
            <a:lvl3pPr algn="l" rtl="0" eaLnBrk="0" fontAlgn="base" hangingPunct="0">
              <a:spcBef>
                <a:spcPct val="0"/>
              </a:spcBef>
              <a:spcAft>
                <a:spcPct val="0"/>
              </a:spcAft>
              <a:defRPr kumimoji="1" sz="2800">
                <a:solidFill>
                  <a:srgbClr val="444F58"/>
                </a:solidFill>
                <a:latin typeface="Arial" charset="0"/>
                <a:ea typeface="ＭＳ ゴシック" pitchFamily="1" charset="-128"/>
              </a:defRPr>
            </a:lvl3pPr>
            <a:lvl4pPr algn="l" rtl="0" eaLnBrk="0" fontAlgn="base" hangingPunct="0">
              <a:spcBef>
                <a:spcPct val="0"/>
              </a:spcBef>
              <a:spcAft>
                <a:spcPct val="0"/>
              </a:spcAft>
              <a:defRPr kumimoji="1" sz="2800">
                <a:solidFill>
                  <a:srgbClr val="444F58"/>
                </a:solidFill>
                <a:latin typeface="Arial" charset="0"/>
                <a:ea typeface="ＭＳ ゴシック" pitchFamily="1" charset="-128"/>
              </a:defRPr>
            </a:lvl4pPr>
            <a:lvl5pPr algn="l" rtl="0" eaLnBrk="0" fontAlgn="base" hangingPunct="0">
              <a:spcBef>
                <a:spcPct val="0"/>
              </a:spcBef>
              <a:spcAft>
                <a:spcPct val="0"/>
              </a:spcAft>
              <a:defRPr kumimoji="1" sz="2800">
                <a:solidFill>
                  <a:srgbClr val="444F58"/>
                </a:solidFill>
                <a:latin typeface="Arial" charset="0"/>
                <a:ea typeface="ＭＳ ゴシック" pitchFamily="1" charset="-128"/>
              </a:defRPr>
            </a:lvl5pPr>
            <a:lvl6pPr marL="457200" algn="l" rtl="0" fontAlgn="base">
              <a:spcBef>
                <a:spcPct val="0"/>
              </a:spcBef>
              <a:spcAft>
                <a:spcPct val="0"/>
              </a:spcAft>
              <a:defRPr kumimoji="1" sz="2800">
                <a:solidFill>
                  <a:srgbClr val="444F58"/>
                </a:solidFill>
                <a:latin typeface="Arial" charset="0"/>
                <a:ea typeface="ＭＳ ゴシック" pitchFamily="1" charset="-128"/>
              </a:defRPr>
            </a:lvl6pPr>
            <a:lvl7pPr marL="914400" algn="l" rtl="0" fontAlgn="base">
              <a:spcBef>
                <a:spcPct val="0"/>
              </a:spcBef>
              <a:spcAft>
                <a:spcPct val="0"/>
              </a:spcAft>
              <a:defRPr kumimoji="1" sz="2800">
                <a:solidFill>
                  <a:srgbClr val="444F58"/>
                </a:solidFill>
                <a:latin typeface="Arial" charset="0"/>
                <a:ea typeface="ＭＳ ゴシック" pitchFamily="1" charset="-128"/>
              </a:defRPr>
            </a:lvl7pPr>
            <a:lvl8pPr marL="1371600" algn="l" rtl="0" fontAlgn="base">
              <a:spcBef>
                <a:spcPct val="0"/>
              </a:spcBef>
              <a:spcAft>
                <a:spcPct val="0"/>
              </a:spcAft>
              <a:defRPr kumimoji="1" sz="2800">
                <a:solidFill>
                  <a:srgbClr val="444F58"/>
                </a:solidFill>
                <a:latin typeface="Arial" charset="0"/>
                <a:ea typeface="ＭＳ ゴシック" pitchFamily="1" charset="-128"/>
              </a:defRPr>
            </a:lvl8pPr>
            <a:lvl9pPr marL="1828800" algn="l" rtl="0" fontAlgn="base">
              <a:spcBef>
                <a:spcPct val="0"/>
              </a:spcBef>
              <a:spcAft>
                <a:spcPct val="0"/>
              </a:spcAft>
              <a:defRPr kumimoji="1" sz="2800">
                <a:solidFill>
                  <a:srgbClr val="444F58"/>
                </a:solidFill>
                <a:latin typeface="Arial" charset="0"/>
                <a:ea typeface="ＭＳ ゴシック" pitchFamily="1" charset="-128"/>
              </a:defRPr>
            </a:lvl9pPr>
          </a:lstStyle>
          <a:p>
            <a:r>
              <a:rPr lang="en-US" altLang="ja-JP" sz="2000" b="1" dirty="0">
                <a:solidFill>
                  <a:srgbClr val="444F58"/>
                </a:solidFill>
                <a:latin typeface="微软雅黑" panose="020B0503020204020204" pitchFamily="34" charset="-122"/>
                <a:ea typeface="微软雅黑" panose="020B0503020204020204" pitchFamily="34" charset="-122"/>
              </a:rPr>
              <a:t>Others</a:t>
            </a:r>
            <a:endParaRPr lang="ja-JP" altLang="en-US" sz="2000" b="1" dirty="0">
              <a:solidFill>
                <a:srgbClr val="444F58"/>
              </a:solidFill>
              <a:latin typeface="微软雅黑" panose="020B0503020204020204" pitchFamily="34" charset="-122"/>
              <a:ea typeface="微软雅黑" panose="020B0503020204020204" pitchFamily="34" charset="-122"/>
            </a:endParaRPr>
          </a:p>
        </p:txBody>
      </p:sp>
      <p:sp>
        <p:nvSpPr>
          <p:cNvPr id="68" name="タイトル 1"/>
          <p:cNvSpPr txBox="1">
            <a:spLocks/>
          </p:cNvSpPr>
          <p:nvPr/>
        </p:nvSpPr>
        <p:spPr bwMode="auto">
          <a:xfrm>
            <a:off x="2617166" y="1816284"/>
            <a:ext cx="2604566" cy="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4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444F58"/>
                </a:solidFill>
                <a:latin typeface="Arial" charset="0"/>
                <a:ea typeface="ＭＳ ゴシック" pitchFamily="1" charset="-128"/>
              </a:defRPr>
            </a:lvl2pPr>
            <a:lvl3pPr algn="l" rtl="0" eaLnBrk="0" fontAlgn="base" hangingPunct="0">
              <a:spcBef>
                <a:spcPct val="0"/>
              </a:spcBef>
              <a:spcAft>
                <a:spcPct val="0"/>
              </a:spcAft>
              <a:defRPr kumimoji="1" sz="2800">
                <a:solidFill>
                  <a:srgbClr val="444F58"/>
                </a:solidFill>
                <a:latin typeface="Arial" charset="0"/>
                <a:ea typeface="ＭＳ ゴシック" pitchFamily="1" charset="-128"/>
              </a:defRPr>
            </a:lvl3pPr>
            <a:lvl4pPr algn="l" rtl="0" eaLnBrk="0" fontAlgn="base" hangingPunct="0">
              <a:spcBef>
                <a:spcPct val="0"/>
              </a:spcBef>
              <a:spcAft>
                <a:spcPct val="0"/>
              </a:spcAft>
              <a:defRPr kumimoji="1" sz="2800">
                <a:solidFill>
                  <a:srgbClr val="444F58"/>
                </a:solidFill>
                <a:latin typeface="Arial" charset="0"/>
                <a:ea typeface="ＭＳ ゴシック" pitchFamily="1" charset="-128"/>
              </a:defRPr>
            </a:lvl4pPr>
            <a:lvl5pPr algn="l" rtl="0" eaLnBrk="0" fontAlgn="base" hangingPunct="0">
              <a:spcBef>
                <a:spcPct val="0"/>
              </a:spcBef>
              <a:spcAft>
                <a:spcPct val="0"/>
              </a:spcAft>
              <a:defRPr kumimoji="1" sz="2800">
                <a:solidFill>
                  <a:srgbClr val="444F58"/>
                </a:solidFill>
                <a:latin typeface="Arial" charset="0"/>
                <a:ea typeface="ＭＳ ゴシック" pitchFamily="1" charset="-128"/>
              </a:defRPr>
            </a:lvl5pPr>
            <a:lvl6pPr marL="457200" algn="l" rtl="0" fontAlgn="base">
              <a:spcBef>
                <a:spcPct val="0"/>
              </a:spcBef>
              <a:spcAft>
                <a:spcPct val="0"/>
              </a:spcAft>
              <a:defRPr kumimoji="1" sz="2800">
                <a:solidFill>
                  <a:srgbClr val="444F58"/>
                </a:solidFill>
                <a:latin typeface="Arial" charset="0"/>
                <a:ea typeface="ＭＳ ゴシック" pitchFamily="1" charset="-128"/>
              </a:defRPr>
            </a:lvl6pPr>
            <a:lvl7pPr marL="914400" algn="l" rtl="0" fontAlgn="base">
              <a:spcBef>
                <a:spcPct val="0"/>
              </a:spcBef>
              <a:spcAft>
                <a:spcPct val="0"/>
              </a:spcAft>
              <a:defRPr kumimoji="1" sz="2800">
                <a:solidFill>
                  <a:srgbClr val="444F58"/>
                </a:solidFill>
                <a:latin typeface="Arial" charset="0"/>
                <a:ea typeface="ＭＳ ゴシック" pitchFamily="1" charset="-128"/>
              </a:defRPr>
            </a:lvl7pPr>
            <a:lvl8pPr marL="1371600" algn="l" rtl="0" fontAlgn="base">
              <a:spcBef>
                <a:spcPct val="0"/>
              </a:spcBef>
              <a:spcAft>
                <a:spcPct val="0"/>
              </a:spcAft>
              <a:defRPr kumimoji="1" sz="2800">
                <a:solidFill>
                  <a:srgbClr val="444F58"/>
                </a:solidFill>
                <a:latin typeface="Arial" charset="0"/>
                <a:ea typeface="ＭＳ ゴシック" pitchFamily="1" charset="-128"/>
              </a:defRPr>
            </a:lvl8pPr>
            <a:lvl9pPr marL="1828800" algn="l" rtl="0" fontAlgn="base">
              <a:spcBef>
                <a:spcPct val="0"/>
              </a:spcBef>
              <a:spcAft>
                <a:spcPct val="0"/>
              </a:spcAft>
              <a:defRPr kumimoji="1" sz="2800">
                <a:solidFill>
                  <a:srgbClr val="444F58"/>
                </a:solidFill>
                <a:latin typeface="Arial" charset="0"/>
                <a:ea typeface="ＭＳ ゴシック" pitchFamily="1" charset="-128"/>
              </a:defRPr>
            </a:lvl9pPr>
          </a:lstStyle>
          <a:p>
            <a:r>
              <a:rPr lang="en-US" altLang="ja-JP" b="1" dirty="0">
                <a:solidFill>
                  <a:srgbClr val="444F58"/>
                </a:solidFill>
                <a:latin typeface="微软雅黑" panose="020B0503020204020204" pitchFamily="34" charset="-122"/>
                <a:ea typeface="微软雅黑" panose="020B0503020204020204" pitchFamily="34" charset="-122"/>
              </a:rPr>
              <a:t>ICT</a:t>
            </a:r>
            <a:endParaRPr lang="ja-JP" altLang="en-US" b="1" dirty="0">
              <a:solidFill>
                <a:srgbClr val="444F58"/>
              </a:solidFill>
              <a:latin typeface="微软雅黑" panose="020B0503020204020204" pitchFamily="34" charset="-122"/>
              <a:ea typeface="微软雅黑" panose="020B0503020204020204" pitchFamily="34" charset="-122"/>
            </a:endParaRPr>
          </a:p>
        </p:txBody>
      </p:sp>
      <p:cxnSp>
        <p:nvCxnSpPr>
          <p:cNvPr id="69" name="直線コネクタ 68"/>
          <p:cNvCxnSpPr/>
          <p:nvPr/>
        </p:nvCxnSpPr>
        <p:spPr>
          <a:xfrm>
            <a:off x="2631470" y="2256589"/>
            <a:ext cx="135840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cxnSpLocks/>
          </p:cNvCxnSpPr>
          <p:nvPr/>
        </p:nvCxnSpPr>
        <p:spPr>
          <a:xfrm>
            <a:off x="3989875" y="2256589"/>
            <a:ext cx="583695" cy="7412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2461931" y="4428768"/>
            <a:ext cx="2660688" cy="1354217"/>
          </a:xfrm>
          <a:prstGeom prst="rect">
            <a:avLst/>
          </a:prstGeom>
          <a:noFill/>
        </p:spPr>
        <p:txBody>
          <a:bodyPr wrap="square" rtlCol="0">
            <a:spAutoFit/>
          </a:bodyPr>
          <a:lstStyle/>
          <a:p>
            <a:pPr marL="285750" indent="-285750">
              <a:spcBef>
                <a:spcPts val="400"/>
              </a:spcBef>
              <a:buFont typeface="Arial" panose="020B0604020202020204" pitchFamily="34" charset="0"/>
              <a:buChar char="•"/>
            </a:pPr>
            <a:r>
              <a:rPr lang="zh-CN"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太阳能</a:t>
            </a:r>
            <a:endParaRPr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marL="285750" indent="-285750">
              <a:spcBef>
                <a:spcPts val="400"/>
              </a:spcBef>
              <a:buFont typeface="Arial" panose="020B0604020202020204" pitchFamily="34" charset="0"/>
              <a:buChar char="•"/>
            </a:pPr>
            <a:r>
              <a:rPr lang="zh-CN"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蓄电系统</a:t>
            </a:r>
            <a:endParaRPr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marL="285750" indent="-285750">
              <a:spcBef>
                <a:spcPts val="400"/>
              </a:spcBef>
              <a:buFont typeface="Arial" panose="020B0604020202020204" pitchFamily="34" charset="0"/>
              <a:buChar char="•"/>
            </a:pPr>
            <a:r>
              <a:rPr kumimoji="1"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UPS</a:t>
            </a:r>
          </a:p>
          <a:p>
            <a:pPr marL="285750" indent="-285750">
              <a:spcBef>
                <a:spcPts val="400"/>
              </a:spcBef>
              <a:buFont typeface="Arial" panose="020B0604020202020204" pitchFamily="34" charset="0"/>
              <a:buChar char="•"/>
            </a:pPr>
            <a:r>
              <a:rPr lang="zh-CN"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充电桩</a:t>
            </a:r>
            <a:endParaRPr kumimoji="1" lang="ja-JP"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4" name="テキスト ボックス 73"/>
          <p:cNvSpPr txBox="1"/>
          <p:nvPr/>
        </p:nvSpPr>
        <p:spPr>
          <a:xfrm>
            <a:off x="8048531" y="5098266"/>
            <a:ext cx="3686270" cy="1354217"/>
          </a:xfrm>
          <a:prstGeom prst="rect">
            <a:avLst/>
          </a:prstGeom>
          <a:noFill/>
        </p:spPr>
        <p:txBody>
          <a:bodyPr wrap="square" rtlCol="0">
            <a:spAutoFit/>
          </a:bodyPr>
          <a:lstStyle/>
          <a:p>
            <a:pPr marL="285750" indent="-285750">
              <a:spcBef>
                <a:spcPts val="400"/>
              </a:spcBef>
              <a:buFont typeface="Arial" panose="020B0604020202020204" pitchFamily="34" charset="0"/>
              <a:buChar char="•"/>
            </a:pPr>
            <a:r>
              <a:rPr lang="zh-CN"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感应加热器</a:t>
            </a:r>
            <a:endParaRPr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marL="285750" indent="-285750">
              <a:spcBef>
                <a:spcPts val="400"/>
              </a:spcBef>
              <a:buFont typeface="Arial" panose="020B0604020202020204" pitchFamily="34" charset="0"/>
              <a:buChar char="•"/>
            </a:pPr>
            <a:r>
              <a:rPr lang="zh-CN"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高频加热器</a:t>
            </a:r>
            <a:endParaRPr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marL="285750" indent="-285750">
              <a:spcBef>
                <a:spcPts val="400"/>
              </a:spcBef>
              <a:buFont typeface="Arial" panose="020B0604020202020204" pitchFamily="34" charset="0"/>
              <a:buChar char="•"/>
            </a:pPr>
            <a:r>
              <a:rPr kumimoji="1" lang="zh-CN"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电池检验设备</a:t>
            </a:r>
            <a:endParaRPr kumimoji="1"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marL="285750" indent="-285750">
              <a:spcBef>
                <a:spcPts val="400"/>
              </a:spcBef>
              <a:buFont typeface="Arial" panose="020B0604020202020204" pitchFamily="34" charset="0"/>
              <a:buChar char="•"/>
            </a:pPr>
            <a:r>
              <a:rPr lang="zh-CN"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工业机器大型电机</a:t>
            </a:r>
            <a:endParaRPr kumimoji="1"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
        <p:nvSpPr>
          <p:cNvPr id="77" name="テキスト ボックス 76"/>
          <p:cNvSpPr txBox="1"/>
          <p:nvPr/>
        </p:nvSpPr>
        <p:spPr>
          <a:xfrm>
            <a:off x="2461931" y="2331346"/>
            <a:ext cx="2660688" cy="697627"/>
          </a:xfrm>
          <a:prstGeom prst="rect">
            <a:avLst/>
          </a:prstGeom>
          <a:noFill/>
        </p:spPr>
        <p:txBody>
          <a:bodyPr wrap="square" rtlCol="0">
            <a:spAutoFit/>
          </a:bodyPr>
          <a:lstStyle/>
          <a:p>
            <a:pPr marL="285750" indent="-285750">
              <a:spcBef>
                <a:spcPts val="400"/>
              </a:spcBef>
              <a:buFont typeface="Arial" panose="020B0604020202020204" pitchFamily="34" charset="0"/>
              <a:buChar char="•"/>
            </a:pPr>
            <a:r>
              <a:rPr lang="en-US" altLang="zh-CN"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SERVER</a:t>
            </a:r>
            <a:endParaRPr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a:p>
            <a:pPr marL="285750" indent="-285750">
              <a:spcBef>
                <a:spcPts val="400"/>
              </a:spcBef>
              <a:buFont typeface="Arial" panose="020B0604020202020204" pitchFamily="34" charset="0"/>
              <a:buChar char="•"/>
            </a:pPr>
            <a:r>
              <a:rPr lang="zh-CN" altLang="en-US"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基站</a:t>
            </a:r>
            <a:endParaRPr kumimoji="1" lang="en-US" altLang="ja-JP" sz="18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pic>
        <p:nvPicPr>
          <p:cNvPr id="262" name="Picture 24" descr="C:\Documents and Settings\Administrator\デスクトップ\rhomnyukou621_fix\rhomnyukou621\RF螳溽判蜒十aflo_OBMB01708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02669" y="1907775"/>
            <a:ext cx="1044463" cy="7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 name="コンテンツ プレースホルダー 2">
            <a:extLst>
              <a:ext uri="{FF2B5EF4-FFF2-40B4-BE49-F238E27FC236}">
                <a16:creationId xmlns:a16="http://schemas.microsoft.com/office/drawing/2014/main" id="{AB9F169C-2A11-4B8A-BB3C-075A3DDA2EDA}"/>
              </a:ext>
            </a:extLst>
          </p:cNvPr>
          <p:cNvSpPr txBox="1">
            <a:spLocks/>
          </p:cNvSpPr>
          <p:nvPr/>
        </p:nvSpPr>
        <p:spPr bwMode="auto">
          <a:xfrm>
            <a:off x="466535" y="782125"/>
            <a:ext cx="11344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defRPr/>
            </a:pPr>
            <a:r>
              <a:rPr lang="zh-CN" altLang="en-US" b="1" kern="0" dirty="0">
                <a:solidFill>
                  <a:srgbClr val="0070C0"/>
                </a:solidFill>
                <a:latin typeface="微软雅黑" panose="020B0503020204020204" pitchFamily="34" charset="-122"/>
                <a:ea typeface="微软雅黑" panose="020B0503020204020204" pitchFamily="34" charset="-122"/>
              </a:rPr>
              <a:t>以车载市场及工业机器市场为中心，各种实际应用中得以采用</a:t>
            </a:r>
            <a:endParaRPr lang="en-US" altLang="ja-JP" b="1" kern="0" dirty="0">
              <a:solidFill>
                <a:srgbClr val="0070C0"/>
              </a:solidFill>
              <a:latin typeface="微软雅黑" panose="020B0503020204020204" pitchFamily="34" charset="-122"/>
              <a:ea typeface="微软雅黑" panose="020B0503020204020204" pitchFamily="34" charset="-122"/>
            </a:endParaRPr>
          </a:p>
        </p:txBody>
      </p:sp>
      <p:sp>
        <p:nvSpPr>
          <p:cNvPr id="3" name="タイトル 2">
            <a:extLst>
              <a:ext uri="{FF2B5EF4-FFF2-40B4-BE49-F238E27FC236}">
                <a16:creationId xmlns:a16="http://schemas.microsoft.com/office/drawing/2014/main" id="{D013C092-CB2E-4C64-B92F-235B0FE002FD}"/>
              </a:ext>
            </a:extLst>
          </p:cNvPr>
          <p:cNvSpPr>
            <a:spLocks noGrp="1"/>
          </p:cNvSpPr>
          <p:nvPr>
            <p:ph type="title"/>
          </p:nvPr>
        </p:nvSpPr>
        <p:spPr/>
        <p:txBody>
          <a:bodyPr/>
          <a:lstStyle/>
          <a:p>
            <a:r>
              <a:rPr kumimoji="1" lang="en-US" altLang="ja-JP" dirty="0">
                <a:latin typeface="微软雅黑" panose="020B0503020204020204" pitchFamily="34" charset="-122"/>
                <a:ea typeface="微软雅黑" panose="020B0503020204020204" pitchFamily="34" charset="-122"/>
              </a:rPr>
              <a:t>ROHM SiC </a:t>
            </a:r>
            <a:r>
              <a:rPr kumimoji="1" lang="en-US" altLang="zh-CN" dirty="0">
                <a:latin typeface="微软雅黑" panose="020B0503020204020204" pitchFamily="34" charset="-122"/>
                <a:ea typeface="微软雅黑" panose="020B0503020204020204" pitchFamily="34" charset="-122"/>
              </a:rPr>
              <a:t>Device</a:t>
            </a:r>
            <a:r>
              <a:rPr kumimoji="1" lang="zh-CN" altLang="en-US" dirty="0">
                <a:latin typeface="微软雅黑" panose="020B0503020204020204" pitchFamily="34" charset="-122"/>
                <a:ea typeface="微软雅黑" panose="020B0503020204020204" pitchFamily="34" charset="-122"/>
              </a:rPr>
              <a:t>的市场实绩</a:t>
            </a:r>
            <a:endParaRPr kumimoji="1" lang="ja-JP" altLang="en-US" dirty="0">
              <a:latin typeface="微软雅黑" panose="020B0503020204020204" pitchFamily="34" charset="-122"/>
              <a:ea typeface="微软雅黑" panose="020B0503020204020204" pitchFamily="34" charset="-122"/>
            </a:endParaRPr>
          </a:p>
        </p:txBody>
      </p:sp>
      <p:pic>
        <p:nvPicPr>
          <p:cNvPr id="267" name="図 266">
            <a:extLst>
              <a:ext uri="{FF2B5EF4-FFF2-40B4-BE49-F238E27FC236}">
                <a16:creationId xmlns:a16="http://schemas.microsoft.com/office/drawing/2014/main" id="{3118B57C-B6A3-4C63-828E-AA11B7A924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a:stretch/>
        </p:blipFill>
        <p:spPr>
          <a:xfrm flipH="1">
            <a:off x="10055101" y="3490459"/>
            <a:ext cx="1595019" cy="863516"/>
          </a:xfrm>
          <a:prstGeom prst="rect">
            <a:avLst/>
          </a:prstGeom>
          <a:effectLst>
            <a:outerShdw blurRad="254000" dist="38100" dir="2700000" algn="tl" rotWithShape="0">
              <a:prstClr val="black">
                <a:alpha val="40000"/>
              </a:prstClr>
            </a:outerShdw>
          </a:effectLst>
        </p:spPr>
      </p:pic>
      <p:pic>
        <p:nvPicPr>
          <p:cNvPr id="269" name="図 268">
            <a:extLst>
              <a:ext uri="{FF2B5EF4-FFF2-40B4-BE49-F238E27FC236}">
                <a16:creationId xmlns:a16="http://schemas.microsoft.com/office/drawing/2014/main" id="{4702CAAA-D5A0-4F60-AF0D-9CAF4034926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328381" y="5594408"/>
            <a:ext cx="993041" cy="830997"/>
          </a:xfrm>
          <a:prstGeom prst="rect">
            <a:avLst/>
          </a:prstGeom>
        </p:spPr>
      </p:pic>
      <p:pic>
        <p:nvPicPr>
          <p:cNvPr id="270" name="図 269">
            <a:extLst>
              <a:ext uri="{FF2B5EF4-FFF2-40B4-BE49-F238E27FC236}">
                <a16:creationId xmlns:a16="http://schemas.microsoft.com/office/drawing/2014/main" id="{D945BD28-189F-4EBC-8B09-186731A338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8381" y="2877472"/>
            <a:ext cx="998492" cy="722908"/>
          </a:xfrm>
          <a:prstGeom prst="rect">
            <a:avLst/>
          </a:prstGeom>
        </p:spPr>
      </p:pic>
      <p:pic>
        <p:nvPicPr>
          <p:cNvPr id="271" name="図 270">
            <a:extLst>
              <a:ext uri="{FF2B5EF4-FFF2-40B4-BE49-F238E27FC236}">
                <a16:creationId xmlns:a16="http://schemas.microsoft.com/office/drawing/2014/main" id="{46E9E033-E878-46E1-9AC1-D1E7434B77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919"/>
          <a:stretch/>
        </p:blipFill>
        <p:spPr>
          <a:xfrm>
            <a:off x="617787" y="4464435"/>
            <a:ext cx="1676913" cy="602321"/>
          </a:xfrm>
          <a:prstGeom prst="rect">
            <a:avLst/>
          </a:prstGeom>
          <a:effectLst>
            <a:outerShdw blurRad="50800" dist="38100" dir="13500000" algn="br" rotWithShape="0">
              <a:prstClr val="black">
                <a:alpha val="40000"/>
              </a:prstClr>
            </a:outerShdw>
          </a:effectLst>
        </p:spPr>
      </p:pic>
      <p:pic>
        <p:nvPicPr>
          <p:cNvPr id="272" name="図 271">
            <a:extLst>
              <a:ext uri="{FF2B5EF4-FFF2-40B4-BE49-F238E27FC236}">
                <a16:creationId xmlns:a16="http://schemas.microsoft.com/office/drawing/2014/main" id="{24D60598-E4A1-4338-BA32-D29F98A47C04}"/>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790734" y="5326290"/>
            <a:ext cx="1983747" cy="1507647"/>
          </a:xfrm>
          <a:prstGeom prst="rect">
            <a:avLst/>
          </a:prstGeom>
          <a:effectLst>
            <a:softEdge rad="317500"/>
          </a:effectLst>
        </p:spPr>
      </p:pic>
      <p:pic>
        <p:nvPicPr>
          <p:cNvPr id="273" name="図 272">
            <a:extLst>
              <a:ext uri="{FF2B5EF4-FFF2-40B4-BE49-F238E27FC236}">
                <a16:creationId xmlns:a16="http://schemas.microsoft.com/office/drawing/2014/main" id="{42A5CE70-6003-42AF-89FA-EAA871AC29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51658" y="5114315"/>
            <a:ext cx="1041985" cy="646295"/>
          </a:xfrm>
          <a:prstGeom prst="rect">
            <a:avLst/>
          </a:prstGeom>
          <a:effectLst>
            <a:outerShdw blurRad="50800" dist="38100" dir="2700000" algn="tl" rotWithShape="0">
              <a:prstClr val="black">
                <a:alpha val="40000"/>
              </a:prstClr>
            </a:outerShdw>
          </a:effectLst>
        </p:spPr>
      </p:pic>
      <p:sp>
        <p:nvSpPr>
          <p:cNvPr id="2" name="テキスト ボックス 1">
            <a:extLst>
              <a:ext uri="{FF2B5EF4-FFF2-40B4-BE49-F238E27FC236}">
                <a16:creationId xmlns:a16="http://schemas.microsoft.com/office/drawing/2014/main" id="{89970331-1144-417A-A35E-046E55B601B4}"/>
              </a:ext>
            </a:extLst>
          </p:cNvPr>
          <p:cNvSpPr txBox="1"/>
          <p:nvPr/>
        </p:nvSpPr>
        <p:spPr>
          <a:xfrm>
            <a:off x="4714296" y="5014841"/>
            <a:ext cx="2533066" cy="261610"/>
          </a:xfrm>
          <a:prstGeom prst="rect">
            <a:avLst/>
          </a:prstGeom>
          <a:noFill/>
        </p:spPr>
        <p:txBody>
          <a:bodyPr wrap="none" rtlCol="0">
            <a:spAutoFit/>
          </a:bodyPr>
          <a:lstStyle/>
          <a:p>
            <a:pPr>
              <a:spcBef>
                <a:spcPts val="400"/>
              </a:spcBef>
            </a:pPr>
            <a:r>
              <a:rPr kumimoji="1" lang="en-US" altLang="ja-JP"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rPr>
              <a:t>Fiscal year ended March 2021 data</a:t>
            </a:r>
            <a:endParaRPr kumimoji="1" lang="ja-JP" altLang="en-US" sz="1100" dirty="0">
              <a:solidFill>
                <a:schemeClr val="tx2"/>
              </a:solidFill>
              <a:latin typeface="微软雅黑" panose="020B0503020204020204" pitchFamily="34" charset="-122"/>
              <a:ea typeface="微软雅黑" panose="020B0503020204020204" pitchFamily="34" charset="-122"/>
              <a:cs typeface="メイリオ" panose="020B0604030504040204" pitchFamily="50" charset="-128"/>
            </a:endParaRPr>
          </a:p>
        </p:txBody>
      </p:sp>
    </p:spTree>
    <p:extLst>
      <p:ext uri="{BB962C8B-B14F-4D97-AF65-F5344CB8AC3E}">
        <p14:creationId xmlns:p14="http://schemas.microsoft.com/office/powerpoint/2010/main" val="428330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FE4589E1-BB56-4378-65AE-365FD93C08B4}"/>
              </a:ext>
            </a:extLst>
          </p:cNvPr>
          <p:cNvSpPr>
            <a:spLocks noGrp="1"/>
          </p:cNvSpPr>
          <p:nvPr>
            <p:ph type="title"/>
          </p:nvPr>
        </p:nvSpPr>
        <p:spPr/>
        <p:txBody>
          <a:bodyPr/>
          <a:lstStyle/>
          <a:p>
            <a:r>
              <a:rPr lang="zh-CN" altLang="en-US" dirty="0">
                <a:solidFill>
                  <a:srgbClr val="444F58"/>
                </a:solidFill>
                <a:latin typeface="微软雅黑" panose="020B0503020204020204" pitchFamily="34" charset="-122"/>
                <a:ea typeface="微软雅黑" panose="020B0503020204020204" pitchFamily="34" charset="-122"/>
                <a:cs typeface="Arial" panose="020B0604020202020204" pitchFamily="34" charset="0"/>
              </a:rPr>
              <a:t>积极投资</a:t>
            </a:r>
            <a:r>
              <a:rPr lang="en-US" altLang="zh-CN" dirty="0">
                <a:solidFill>
                  <a:srgbClr val="444F58"/>
                </a:solidFill>
                <a:latin typeface="微软雅黑" panose="020B0503020204020204" pitchFamily="34" charset="-122"/>
                <a:ea typeface="微软雅黑" panose="020B0503020204020204" pitchFamily="34" charset="-122"/>
                <a:cs typeface="Arial" panose="020B0604020202020204" pitchFamily="34" charset="0"/>
              </a:rPr>
              <a:t>Power solution</a:t>
            </a:r>
            <a:r>
              <a:rPr lang="zh-CN" altLang="en-US" dirty="0">
                <a:solidFill>
                  <a:srgbClr val="444F58"/>
                </a:solidFill>
                <a:latin typeface="微软雅黑" panose="020B0503020204020204" pitchFamily="34" charset="-122"/>
                <a:ea typeface="微软雅黑" panose="020B0503020204020204" pitchFamily="34" charset="-122"/>
                <a:cs typeface="Arial" panose="020B0604020202020204" pitchFamily="34" charset="0"/>
              </a:rPr>
              <a:t>领域来提高产能</a:t>
            </a:r>
            <a:endParaRPr lang="ja-JP" altLang="en-US" dirty="0">
              <a:latin typeface="微软雅黑" panose="020B0503020204020204" pitchFamily="34" charset="-122"/>
              <a:ea typeface="微软雅黑" panose="020B0503020204020204" pitchFamily="34" charset="-122"/>
            </a:endParaRPr>
          </a:p>
        </p:txBody>
      </p:sp>
      <p:sp>
        <p:nvSpPr>
          <p:cNvPr id="12" name="テキスト ボックス 11">
            <a:extLst>
              <a:ext uri="{FF2B5EF4-FFF2-40B4-BE49-F238E27FC236}">
                <a16:creationId xmlns:a16="http://schemas.microsoft.com/office/drawing/2014/main" id="{E6852872-D3DC-496D-A5AA-4FA2145244F1}"/>
              </a:ext>
            </a:extLst>
          </p:cNvPr>
          <p:cNvSpPr txBox="1"/>
          <p:nvPr/>
        </p:nvSpPr>
        <p:spPr>
          <a:xfrm>
            <a:off x="2894468" y="6559904"/>
            <a:ext cx="4425673" cy="274442"/>
          </a:xfrm>
          <a:prstGeom prst="rect">
            <a:avLst/>
          </a:prstGeom>
          <a:noFill/>
        </p:spPr>
        <p:txBody>
          <a:bodyPr wrap="squar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540000" fontAlgn="base">
              <a:lnSpc>
                <a:spcPct val="120000"/>
              </a:lnSpc>
              <a:spcBef>
                <a:spcPct val="0"/>
              </a:spcBef>
              <a:spcAft>
                <a:spcPct val="0"/>
              </a:spcAft>
              <a:buClr>
                <a:srgbClr val="D90013"/>
              </a:buClr>
              <a:defRPr/>
            </a:pPr>
            <a:r>
              <a:rPr lang="zh-CN" altLang="en-US" sz="1200" dirty="0">
                <a:solidFill>
                  <a:srgbClr val="444F58"/>
                </a:solidFill>
                <a:latin typeface="微软雅黑" panose="020B0503020204020204" pitchFamily="34" charset="-122"/>
                <a:ea typeface="微软雅黑" panose="020B0503020204020204" pitchFamily="34" charset="-122"/>
              </a:rPr>
              <a:t>*增产计划可能会发生更改，恕不另行通知。</a:t>
            </a:r>
            <a:endParaRPr kumimoji="1" lang="en-US" sz="12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endParaRPr>
          </a:p>
        </p:txBody>
      </p:sp>
      <p:grpSp>
        <p:nvGrpSpPr>
          <p:cNvPr id="4" name="グループ化 3">
            <a:extLst>
              <a:ext uri="{FF2B5EF4-FFF2-40B4-BE49-F238E27FC236}">
                <a16:creationId xmlns:a16="http://schemas.microsoft.com/office/drawing/2014/main" id="{4792FAA9-4452-E122-0EAF-280321FB5045}"/>
              </a:ext>
            </a:extLst>
          </p:cNvPr>
          <p:cNvGrpSpPr/>
          <p:nvPr/>
        </p:nvGrpSpPr>
        <p:grpSpPr>
          <a:xfrm>
            <a:off x="10197717" y="3253282"/>
            <a:ext cx="1753798" cy="1397489"/>
            <a:chOff x="10260490" y="4666153"/>
            <a:chExt cx="1753798" cy="1397489"/>
          </a:xfrm>
        </p:grpSpPr>
        <p:pic>
          <p:nvPicPr>
            <p:cNvPr id="8" name="図 24">
              <a:extLst>
                <a:ext uri="{FF2B5EF4-FFF2-40B4-BE49-F238E27FC236}">
                  <a16:creationId xmlns:a16="http://schemas.microsoft.com/office/drawing/2014/main" id="{11FC69DD-0B3E-0A11-0992-91C19524F0B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260490" y="4666153"/>
              <a:ext cx="1753798" cy="1397489"/>
            </a:xfrm>
            <a:prstGeom prst="rect">
              <a:avLst/>
            </a:prstGeom>
          </p:spPr>
        </p:pic>
        <p:pic>
          <p:nvPicPr>
            <p:cNvPr id="9" name="Picture 4" descr="Flag of Japan - Wikipedia">
              <a:extLst>
                <a:ext uri="{FF2B5EF4-FFF2-40B4-BE49-F238E27FC236}">
                  <a16:creationId xmlns:a16="http://schemas.microsoft.com/office/drawing/2014/main" id="{922C1A04-D83B-74A1-5306-1C41F207852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340461" y="4693491"/>
              <a:ext cx="412827" cy="27521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grpSp>
      <p:grpSp>
        <p:nvGrpSpPr>
          <p:cNvPr id="13" name="グループ化 12">
            <a:extLst>
              <a:ext uri="{FF2B5EF4-FFF2-40B4-BE49-F238E27FC236}">
                <a16:creationId xmlns:a16="http://schemas.microsoft.com/office/drawing/2014/main" id="{F3118B3E-0E3E-5D2B-FB9F-C056E8E4F291}"/>
              </a:ext>
            </a:extLst>
          </p:cNvPr>
          <p:cNvGrpSpPr/>
          <p:nvPr/>
        </p:nvGrpSpPr>
        <p:grpSpPr>
          <a:xfrm>
            <a:off x="10197717" y="5001211"/>
            <a:ext cx="1753799" cy="1404149"/>
            <a:chOff x="10326050" y="3395290"/>
            <a:chExt cx="1753799" cy="1404149"/>
          </a:xfrm>
        </p:grpSpPr>
        <p:pic>
          <p:nvPicPr>
            <p:cNvPr id="14" name="図 8">
              <a:extLst>
                <a:ext uri="{FF2B5EF4-FFF2-40B4-BE49-F238E27FC236}">
                  <a16:creationId xmlns:a16="http://schemas.microsoft.com/office/drawing/2014/main" id="{10815EE4-0B10-331D-42A6-FF927B69644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0326051" y="3395290"/>
              <a:ext cx="1753798" cy="1404149"/>
            </a:xfrm>
            <a:prstGeom prst="rect">
              <a:avLst/>
            </a:prstGeom>
          </p:spPr>
        </p:pic>
        <p:pic>
          <p:nvPicPr>
            <p:cNvPr id="15" name="Picture 4" descr="Flag of Japan - Wikipedia">
              <a:extLst>
                <a:ext uri="{FF2B5EF4-FFF2-40B4-BE49-F238E27FC236}">
                  <a16:creationId xmlns:a16="http://schemas.microsoft.com/office/drawing/2014/main" id="{1BC566C1-8265-067C-28BA-4C39467BD2C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326050" y="3395290"/>
              <a:ext cx="412827" cy="275218"/>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grpSp>
      <p:cxnSp>
        <p:nvCxnSpPr>
          <p:cNvPr id="16" name="直線コネクタ 15">
            <a:extLst>
              <a:ext uri="{FF2B5EF4-FFF2-40B4-BE49-F238E27FC236}">
                <a16:creationId xmlns:a16="http://schemas.microsoft.com/office/drawing/2014/main" id="{05E469C7-F6FD-BA68-C51A-5AA4E2EB8A4B}"/>
              </a:ext>
            </a:extLst>
          </p:cNvPr>
          <p:cNvCxnSpPr>
            <a:cxnSpLocks/>
          </p:cNvCxnSpPr>
          <p:nvPr/>
        </p:nvCxnSpPr>
        <p:spPr>
          <a:xfrm>
            <a:off x="7809900" y="4777392"/>
            <a:ext cx="42487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66ECE662-DE28-5D81-95DA-FA28C60A03B5}"/>
              </a:ext>
            </a:extLst>
          </p:cNvPr>
          <p:cNvSpPr txBox="1"/>
          <p:nvPr/>
        </p:nvSpPr>
        <p:spPr>
          <a:xfrm>
            <a:off x="7828240" y="5318356"/>
            <a:ext cx="2250857" cy="800219"/>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ja-JP" sz="1800" b="1" dirty="0">
                <a:solidFill>
                  <a:srgbClr val="444F58"/>
                </a:solidFill>
                <a:latin typeface="微软雅黑" panose="020B0503020204020204" pitchFamily="34" charset="-122"/>
                <a:ea typeface="微软雅黑" panose="020B0503020204020204" pitchFamily="34" charset="-122"/>
              </a:rPr>
              <a:t>2</a:t>
            </a:r>
            <a:r>
              <a:rPr lang="en-US" altLang="ja-JP" sz="1800" b="1" baseline="30000" dirty="0">
                <a:solidFill>
                  <a:srgbClr val="444F58"/>
                </a:solidFill>
                <a:latin typeface="微软雅黑" panose="020B0503020204020204" pitchFamily="34" charset="-122"/>
                <a:ea typeface="微软雅黑" panose="020B0503020204020204" pitchFamily="34" charset="-122"/>
              </a:rPr>
              <a:t>nd</a:t>
            </a:r>
            <a:r>
              <a:rPr lang="en-US" altLang="ja-JP" sz="1800" b="1" dirty="0">
                <a:solidFill>
                  <a:srgbClr val="444F58"/>
                </a:solidFill>
                <a:latin typeface="微软雅黑" panose="020B0503020204020204" pitchFamily="34" charset="-122"/>
                <a:ea typeface="微软雅黑" panose="020B0503020204020204" pitchFamily="34" charset="-122"/>
              </a:rPr>
              <a:t> FAB</a:t>
            </a:r>
          </a:p>
          <a:p>
            <a:pPr lvl="0" fontAlgn="base">
              <a:spcAft>
                <a:spcPct val="0"/>
              </a:spcAft>
              <a:defRPr/>
            </a:pPr>
            <a:r>
              <a:rPr lang="en-US" altLang="zh-CN" sz="1400" dirty="0">
                <a:solidFill>
                  <a:srgbClr val="444F58"/>
                </a:solidFill>
                <a:latin typeface="微软雅黑" panose="020B0503020204020204" pitchFamily="34" charset="-122"/>
                <a:ea typeface="微软雅黑" panose="020B0503020204020204" pitchFamily="34" charset="-122"/>
              </a:rPr>
              <a:t>2021</a:t>
            </a:r>
            <a:r>
              <a:rPr lang="zh-CN" altLang="en-US" sz="1400" dirty="0">
                <a:solidFill>
                  <a:srgbClr val="444F58"/>
                </a:solidFill>
                <a:latin typeface="微软雅黑" panose="020B0503020204020204" pitchFamily="34" charset="-122"/>
                <a:ea typeface="微软雅黑" panose="020B0503020204020204" pitchFamily="34" charset="-122"/>
              </a:rPr>
              <a:t>年开始生产第</a:t>
            </a:r>
            <a:r>
              <a:rPr lang="en-US" altLang="zh-CN" sz="1400" dirty="0">
                <a:solidFill>
                  <a:srgbClr val="444F58"/>
                </a:solidFill>
                <a:latin typeface="微软雅黑" panose="020B0503020204020204" pitchFamily="34" charset="-122"/>
                <a:ea typeface="微软雅黑" panose="020B0503020204020204" pitchFamily="34" charset="-122"/>
              </a:rPr>
              <a:t>4</a:t>
            </a:r>
            <a:r>
              <a:rPr lang="zh-CN" altLang="en-US" sz="1400" dirty="0">
                <a:solidFill>
                  <a:srgbClr val="444F58"/>
                </a:solidFill>
                <a:latin typeface="微软雅黑" panose="020B0503020204020204" pitchFamily="34" charset="-122"/>
                <a:ea typeface="微软雅黑" panose="020B0503020204020204" pitchFamily="34" charset="-122"/>
              </a:rPr>
              <a:t>代</a:t>
            </a:r>
            <a:r>
              <a:rPr lang="en-US" altLang="ja-JP" sz="1400" dirty="0">
                <a:solidFill>
                  <a:srgbClr val="444F58"/>
                </a:solidFill>
                <a:latin typeface="微软雅黑" panose="020B0503020204020204" pitchFamily="34" charset="-122"/>
                <a:ea typeface="微软雅黑" panose="020B0503020204020204" pitchFamily="34" charset="-122"/>
              </a:rPr>
              <a:t>SiC MOSFET</a:t>
            </a:r>
            <a:endParaRPr kumimoji="1" lang="en-US" altLang="ja-JP" sz="14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endParaRPr>
          </a:p>
        </p:txBody>
      </p:sp>
      <p:sp>
        <p:nvSpPr>
          <p:cNvPr id="18" name="テキスト ボックス 17">
            <a:extLst>
              <a:ext uri="{FF2B5EF4-FFF2-40B4-BE49-F238E27FC236}">
                <a16:creationId xmlns:a16="http://schemas.microsoft.com/office/drawing/2014/main" id="{4DD5C63F-4E24-E012-97F4-8FDE6BEB1DC2}"/>
              </a:ext>
            </a:extLst>
          </p:cNvPr>
          <p:cNvSpPr txBox="1"/>
          <p:nvPr/>
        </p:nvSpPr>
        <p:spPr>
          <a:xfrm>
            <a:off x="7809900" y="2809864"/>
            <a:ext cx="2331314" cy="156966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b="1" dirty="0">
                <a:solidFill>
                  <a:srgbClr val="444F58"/>
                </a:solidFill>
                <a:latin typeface="微软雅黑" panose="020B0503020204020204" pitchFamily="34" charset="-122"/>
                <a:ea typeface="微软雅黑" panose="020B0503020204020204" pitchFamily="34" charset="-122"/>
              </a:rPr>
              <a:t>Original FAB</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b="1" dirty="0">
              <a:solidFill>
                <a:srgbClr val="444F58"/>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en-US" b="1" dirty="0">
                <a:solidFill>
                  <a:srgbClr val="444F58"/>
                </a:solidFill>
                <a:latin typeface="微软雅黑" panose="020B0503020204020204" pitchFamily="34" charset="-122"/>
                <a:ea typeface="微软雅黑" panose="020B0503020204020204" pitchFamily="34" charset="-122"/>
              </a:rPr>
              <a:t>3</a:t>
            </a:r>
            <a:r>
              <a:rPr lang="en-US" b="1" baseline="30000" dirty="0">
                <a:solidFill>
                  <a:srgbClr val="444F58"/>
                </a:solidFill>
                <a:latin typeface="微软雅黑" panose="020B0503020204020204" pitchFamily="34" charset="-122"/>
                <a:ea typeface="微软雅黑" panose="020B0503020204020204" pitchFamily="34" charset="-122"/>
              </a:rPr>
              <a:t>rd</a:t>
            </a:r>
            <a:r>
              <a:rPr lang="en-US" b="1" dirty="0">
                <a:solidFill>
                  <a:srgbClr val="444F58"/>
                </a:solidFill>
                <a:latin typeface="微软雅黑" panose="020B0503020204020204" pitchFamily="34" charset="-122"/>
                <a:ea typeface="微软雅黑" panose="020B0503020204020204" pitchFamily="34" charset="-122"/>
              </a:rPr>
              <a:t> FAB</a:t>
            </a:r>
            <a:endParaRPr kumimoji="1" lang="en-US" sz="18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endParaRPr>
          </a:p>
          <a:p>
            <a:pPr lvl="0" fontAlgn="base">
              <a:spcAft>
                <a:spcPct val="0"/>
              </a:spcAft>
              <a:defRPr/>
            </a:pPr>
            <a:r>
              <a:rPr lang="en-US" altLang="zh-CN" sz="1400" dirty="0">
                <a:solidFill>
                  <a:srgbClr val="444F58"/>
                </a:solidFill>
                <a:latin typeface="微软雅黑" panose="020B0503020204020204" pitchFamily="34" charset="-122"/>
                <a:ea typeface="微软雅黑" panose="020B0503020204020204" pitchFamily="34" charset="-122"/>
              </a:rPr>
              <a:t>2022</a:t>
            </a:r>
            <a:r>
              <a:rPr lang="zh-CN" altLang="en-US" sz="1400" dirty="0">
                <a:solidFill>
                  <a:srgbClr val="444F58"/>
                </a:solidFill>
                <a:latin typeface="微软雅黑" panose="020B0503020204020204" pitchFamily="34" charset="-122"/>
                <a:ea typeface="微软雅黑" panose="020B0503020204020204" pitchFamily="34" charset="-122"/>
              </a:rPr>
              <a:t>年开始大规模生产，使用可从</a:t>
            </a:r>
            <a:r>
              <a:rPr lang="en-US" altLang="zh-CN" sz="1400" dirty="0">
                <a:solidFill>
                  <a:srgbClr val="444F58"/>
                </a:solidFill>
                <a:latin typeface="微软雅黑" panose="020B0503020204020204" pitchFamily="34" charset="-122"/>
                <a:ea typeface="微软雅黑" panose="020B0503020204020204" pitchFamily="34" charset="-122"/>
              </a:rPr>
              <a:t>6</a:t>
            </a:r>
            <a:r>
              <a:rPr lang="zh-CN" altLang="en-US" sz="1400" dirty="0">
                <a:solidFill>
                  <a:srgbClr val="444F58"/>
                </a:solidFill>
                <a:latin typeface="微软雅黑" panose="020B0503020204020204" pitchFamily="34" charset="-122"/>
                <a:ea typeface="微软雅黑" panose="020B0503020204020204" pitchFamily="34" charset="-122"/>
              </a:rPr>
              <a:t>英寸晶圆转向</a:t>
            </a:r>
            <a:r>
              <a:rPr lang="en-US" altLang="zh-CN" sz="1400" dirty="0">
                <a:solidFill>
                  <a:srgbClr val="444F58"/>
                </a:solidFill>
                <a:latin typeface="微软雅黑" panose="020B0503020204020204" pitchFamily="34" charset="-122"/>
                <a:ea typeface="微软雅黑" panose="020B0503020204020204" pitchFamily="34" charset="-122"/>
              </a:rPr>
              <a:t>8</a:t>
            </a:r>
            <a:r>
              <a:rPr lang="zh-CN" altLang="en-US" sz="1400" dirty="0">
                <a:solidFill>
                  <a:srgbClr val="444F58"/>
                </a:solidFill>
                <a:latin typeface="微软雅黑" panose="020B0503020204020204" pitchFamily="34" charset="-122"/>
                <a:ea typeface="微软雅黑" panose="020B0503020204020204" pitchFamily="34" charset="-122"/>
              </a:rPr>
              <a:t>英寸晶圆的设备</a:t>
            </a:r>
            <a:endParaRPr kumimoji="1" lang="en-US" sz="14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endParaRPr>
          </a:p>
        </p:txBody>
      </p:sp>
      <p:sp>
        <p:nvSpPr>
          <p:cNvPr id="19" name="正方形/長方形 62">
            <a:extLst>
              <a:ext uri="{FF2B5EF4-FFF2-40B4-BE49-F238E27FC236}">
                <a16:creationId xmlns:a16="http://schemas.microsoft.com/office/drawing/2014/main" id="{583084B7-0540-2E66-69D2-AED0EB750883}"/>
              </a:ext>
            </a:extLst>
          </p:cNvPr>
          <p:cNvSpPr/>
          <p:nvPr/>
        </p:nvSpPr>
        <p:spPr>
          <a:xfrm>
            <a:off x="7822796" y="2429164"/>
            <a:ext cx="1753798" cy="32627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0" tIns="48000" rIns="48000" bIns="48000" numCol="1" spcCol="0" rtlCol="0" fromWordArt="0" anchor="ctr" anchorCtr="0" forceAA="0" compatLnSpc="1">
            <a:prstTxWarp prst="textNoShape">
              <a:avLst/>
            </a:prstTxWarp>
            <a:noAutofit/>
          </a:bodyPr>
          <a:lstStyle/>
          <a:p>
            <a:pPr marL="0" marR="0" lvl="0" indent="0" algn="ctr" defTabSz="1219170" rtl="0" eaLnBrk="1" fontAlgn="base" latinLnBrk="0" hangingPunct="1">
              <a:lnSpc>
                <a:spcPct val="100000"/>
              </a:lnSpc>
              <a:spcBef>
                <a:spcPts val="533"/>
              </a:spcBef>
              <a:spcAft>
                <a:spcPct val="0"/>
              </a:spcAft>
              <a:buClrTx/>
              <a:buSzTx/>
              <a:buFontTx/>
              <a:buNone/>
              <a:tabLst/>
              <a:defRPr/>
            </a:pPr>
            <a:r>
              <a:rPr kumimoji="1"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筑后</a:t>
            </a:r>
            <a:endParaRPr kumimoji="1" 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正方形/長方形 51">
            <a:extLst>
              <a:ext uri="{FF2B5EF4-FFF2-40B4-BE49-F238E27FC236}">
                <a16:creationId xmlns:a16="http://schemas.microsoft.com/office/drawing/2014/main" id="{8B64526D-6768-44AA-DD6F-40EA40B1C2A9}"/>
              </a:ext>
            </a:extLst>
          </p:cNvPr>
          <p:cNvSpPr/>
          <p:nvPr/>
        </p:nvSpPr>
        <p:spPr>
          <a:xfrm>
            <a:off x="7822796" y="4929386"/>
            <a:ext cx="1753798" cy="30148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0" tIns="48000" rIns="48000" bIns="48000" numCol="1" spcCol="0" rtlCol="0" fromWordArt="0" anchor="ctr" anchorCtr="0" forceAA="0" compatLnSpc="1">
            <a:prstTxWarp prst="textNoShape">
              <a:avLst/>
            </a:prstTxWarp>
            <a:noAutofit/>
          </a:bodyPr>
          <a:lstStyle/>
          <a:p>
            <a:pPr lvl="0" algn="ctr" defTabSz="1219170" fontAlgn="base">
              <a:spcBef>
                <a:spcPts val="533"/>
              </a:spcBef>
              <a:spcAft>
                <a:spcPct val="0"/>
              </a:spcAft>
              <a:defRPr/>
            </a:pPr>
            <a:r>
              <a:rPr lang="ja-JP" altLang="en-US" sz="1600"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宫崎</a:t>
            </a:r>
            <a:endParaRPr kumimoji="1" 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22" name="直線矢印コネクタ 21">
            <a:extLst>
              <a:ext uri="{FF2B5EF4-FFF2-40B4-BE49-F238E27FC236}">
                <a16:creationId xmlns:a16="http://schemas.microsoft.com/office/drawing/2014/main" id="{9CB9E0FE-BC92-7110-2155-D94D5703F1FB}"/>
              </a:ext>
            </a:extLst>
          </p:cNvPr>
          <p:cNvCxnSpPr>
            <a:cxnSpLocks/>
          </p:cNvCxnSpPr>
          <p:nvPr/>
        </p:nvCxnSpPr>
        <p:spPr>
          <a:xfrm>
            <a:off x="8787484" y="3536326"/>
            <a:ext cx="145667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D73AD0D7-9BD3-14A6-7F78-12253FC51960}"/>
              </a:ext>
            </a:extLst>
          </p:cNvPr>
          <p:cNvSpPr txBox="1"/>
          <p:nvPr/>
        </p:nvSpPr>
        <p:spPr>
          <a:xfrm>
            <a:off x="9833677" y="1647121"/>
            <a:ext cx="518091" cy="276999"/>
          </a:xfrm>
          <a:prstGeom prst="rect">
            <a:avLst/>
          </a:prstGeom>
          <a:solidFill>
            <a:schemeClr val="accent1"/>
          </a:solidFill>
        </p:spPr>
        <p:txBody>
          <a:bodyPr wrap="none" rtlCol="0">
            <a:spAutoFit/>
          </a:bodyPr>
          <a:lstStyle/>
          <a:p>
            <a:pPr marL="0" marR="0" lvl="0" indent="0" algn="l" defTabSz="914400" rtl="0" eaLnBrk="1" fontAlgn="base" latinLnBrk="0" hangingPunct="1">
              <a:lnSpc>
                <a:spcPct val="100000"/>
              </a:lnSpc>
              <a:spcBef>
                <a:spcPts val="400"/>
              </a:spcBef>
              <a:spcAft>
                <a:spcPct val="0"/>
              </a:spcAft>
              <a:buClrTx/>
              <a:buSzTx/>
              <a:buFontTx/>
              <a:buNone/>
              <a:tabLst/>
              <a:defRPr/>
            </a:pPr>
            <a:r>
              <a:rPr kumimoji="1"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メイリオ" panose="020B0604030504040204" pitchFamily="50" charset="-128"/>
              </a:rPr>
              <a:t>New</a:t>
            </a:r>
          </a:p>
        </p:txBody>
      </p:sp>
      <p:cxnSp>
        <p:nvCxnSpPr>
          <p:cNvPr id="25" name="直線矢印コネクタ 24">
            <a:extLst>
              <a:ext uri="{FF2B5EF4-FFF2-40B4-BE49-F238E27FC236}">
                <a16:creationId xmlns:a16="http://schemas.microsoft.com/office/drawing/2014/main" id="{BF950941-6926-99AF-2A51-864683E922E7}"/>
              </a:ext>
            </a:extLst>
          </p:cNvPr>
          <p:cNvCxnSpPr>
            <a:cxnSpLocks/>
          </p:cNvCxnSpPr>
          <p:nvPr/>
        </p:nvCxnSpPr>
        <p:spPr>
          <a:xfrm>
            <a:off x="8821014" y="5515654"/>
            <a:ext cx="145667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コンテンツ プレースホルダー 2">
            <a:extLst>
              <a:ext uri="{FF2B5EF4-FFF2-40B4-BE49-F238E27FC236}">
                <a16:creationId xmlns:a16="http://schemas.microsoft.com/office/drawing/2014/main" id="{041D113B-D6C6-410A-8E9A-335783CA301C}"/>
              </a:ext>
            </a:extLst>
          </p:cNvPr>
          <p:cNvSpPr txBox="1">
            <a:spLocks/>
          </p:cNvSpPr>
          <p:nvPr/>
        </p:nvSpPr>
        <p:spPr bwMode="auto">
          <a:xfrm>
            <a:off x="466535" y="879103"/>
            <a:ext cx="11344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ja-JP"/>
            </a:defPPr>
            <a:lvl1pPr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a:lstStyle>
          <a:p>
            <a:pPr>
              <a:defRPr/>
            </a:pPr>
            <a:r>
              <a:rPr lang="zh-CN" altLang="en-US" b="1" kern="0" dirty="0">
                <a:solidFill>
                  <a:srgbClr val="0070C0"/>
                </a:solidFill>
                <a:latin typeface="微软雅黑" panose="020B0503020204020204" pitchFamily="34" charset="-122"/>
                <a:ea typeface="微软雅黑" panose="020B0503020204020204" pitchFamily="34" charset="-122"/>
              </a:rPr>
              <a:t>构建能够应对中长期需求增长的生产体制</a:t>
            </a:r>
            <a:endParaRPr lang="en-US" altLang="ja-JP" b="1" kern="0" dirty="0">
              <a:solidFill>
                <a:srgbClr val="0070C0"/>
              </a:solidFill>
              <a:latin typeface="微软雅黑" panose="020B0503020204020204" pitchFamily="34" charset="-122"/>
              <a:ea typeface="微软雅黑" panose="020B0503020204020204" pitchFamily="34" charset="-122"/>
            </a:endParaRPr>
          </a:p>
        </p:txBody>
      </p:sp>
      <p:sp>
        <p:nvSpPr>
          <p:cNvPr id="32" name="正方形/長方形 62">
            <a:extLst>
              <a:ext uri="{FF2B5EF4-FFF2-40B4-BE49-F238E27FC236}">
                <a16:creationId xmlns:a16="http://schemas.microsoft.com/office/drawing/2014/main" id="{215D25FF-13B6-4046-A4DE-8D03D66D3FF3}"/>
              </a:ext>
            </a:extLst>
          </p:cNvPr>
          <p:cNvSpPr/>
          <p:nvPr/>
        </p:nvSpPr>
        <p:spPr>
          <a:xfrm>
            <a:off x="7822796" y="1243443"/>
            <a:ext cx="1753798" cy="32627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0" tIns="48000" rIns="48000" bIns="48000" numCol="1" spcCol="0" rtlCol="0" fromWordArt="0" anchor="ctr" anchorCtr="0" forceAA="0" compatLnSpc="1">
            <a:prstTxWarp prst="textNoShape">
              <a:avLst/>
            </a:prstTxWarp>
            <a:noAutofit/>
          </a:bodyPr>
          <a:lstStyle/>
          <a:p>
            <a:pPr marL="0" marR="0" lvl="0" indent="0" algn="ctr" defTabSz="1219170" rtl="0" eaLnBrk="1" fontAlgn="base" latinLnBrk="0" hangingPunct="1">
              <a:lnSpc>
                <a:spcPct val="100000"/>
              </a:lnSpc>
              <a:spcBef>
                <a:spcPts val="533"/>
              </a:spcBef>
              <a:spcAft>
                <a:spcPct val="0"/>
              </a:spcAft>
              <a:buClrTx/>
              <a:buSzTx/>
              <a:buFontTx/>
              <a:buNone/>
              <a:tabLst/>
              <a:defRPr/>
            </a:pPr>
            <a:r>
              <a:rPr lang="ja-JP" altLang="en-US" sz="1600"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未定</a:t>
            </a:r>
            <a:endParaRPr kumimoji="1" 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テキスト ボックス 32">
            <a:extLst>
              <a:ext uri="{FF2B5EF4-FFF2-40B4-BE49-F238E27FC236}">
                <a16:creationId xmlns:a16="http://schemas.microsoft.com/office/drawing/2014/main" id="{A742269A-6D2A-478F-A447-5EE951D6DE0B}"/>
              </a:ext>
            </a:extLst>
          </p:cNvPr>
          <p:cNvSpPr txBox="1"/>
          <p:nvPr/>
        </p:nvSpPr>
        <p:spPr>
          <a:xfrm>
            <a:off x="7843768" y="1615390"/>
            <a:ext cx="2331314" cy="58477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b="1" dirty="0">
                <a:solidFill>
                  <a:srgbClr val="444F58"/>
                </a:solidFill>
                <a:latin typeface="微软雅黑" panose="020B0503020204020204" pitchFamily="34" charset="-122"/>
                <a:ea typeface="微软雅黑" panose="020B0503020204020204" pitchFamily="34" charset="-122"/>
              </a:rPr>
              <a:t>4</a:t>
            </a:r>
            <a:r>
              <a:rPr lang="en-US" b="1" baseline="30000" dirty="0">
                <a:solidFill>
                  <a:srgbClr val="444F58"/>
                </a:solidFill>
                <a:latin typeface="微软雅黑" panose="020B0503020204020204" pitchFamily="34" charset="-122"/>
                <a:ea typeface="微软雅黑" panose="020B0503020204020204" pitchFamily="34" charset="-122"/>
              </a:rPr>
              <a:t>th</a:t>
            </a:r>
            <a:r>
              <a:rPr lang="en-US" b="1" dirty="0">
                <a:solidFill>
                  <a:srgbClr val="444F58"/>
                </a:solidFill>
                <a:latin typeface="微软雅黑" panose="020B0503020204020204" pitchFamily="34" charset="-122"/>
                <a:ea typeface="微软雅黑" panose="020B0503020204020204" pitchFamily="34" charset="-122"/>
              </a:rPr>
              <a:t> FAB</a:t>
            </a:r>
            <a:endParaRPr kumimoji="1" lang="en-US" sz="1800"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endParaRPr>
          </a:p>
          <a:p>
            <a:pPr lvl="0" fontAlgn="base">
              <a:spcAft>
                <a:spcPct val="0"/>
              </a:spcAft>
              <a:defRPr/>
            </a:pPr>
            <a:r>
              <a:rPr lang="zh-CN" altLang="en-US" sz="1400" dirty="0">
                <a:solidFill>
                  <a:srgbClr val="444F58"/>
                </a:solidFill>
                <a:latin typeface="微软雅黑" panose="020B0503020204020204" pitchFamily="34" charset="-122"/>
                <a:ea typeface="微软雅黑" panose="020B0503020204020204" pitchFamily="34" charset="-122"/>
              </a:rPr>
              <a:t>规划中</a:t>
            </a:r>
            <a:endParaRPr kumimoji="1" lang="en-US" sz="1400" b="0"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endParaRPr>
          </a:p>
        </p:txBody>
      </p:sp>
      <p:cxnSp>
        <p:nvCxnSpPr>
          <p:cNvPr id="34" name="直線コネクタ 33">
            <a:extLst>
              <a:ext uri="{FF2B5EF4-FFF2-40B4-BE49-F238E27FC236}">
                <a16:creationId xmlns:a16="http://schemas.microsoft.com/office/drawing/2014/main" id="{1A6BABA7-1B7A-4368-AEB0-07B714D7008B}"/>
              </a:ext>
            </a:extLst>
          </p:cNvPr>
          <p:cNvCxnSpPr>
            <a:cxnSpLocks/>
          </p:cNvCxnSpPr>
          <p:nvPr/>
        </p:nvCxnSpPr>
        <p:spPr>
          <a:xfrm>
            <a:off x="7843768" y="2245859"/>
            <a:ext cx="42487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49227D-7425-475D-8DE4-3FC990DB0162}"/>
              </a:ext>
            </a:extLst>
          </p:cNvPr>
          <p:cNvSpPr txBox="1"/>
          <p:nvPr/>
        </p:nvSpPr>
        <p:spPr>
          <a:xfrm>
            <a:off x="2016918" y="1435557"/>
            <a:ext cx="4425673" cy="274442"/>
          </a:xfrm>
          <a:prstGeom prst="rect">
            <a:avLst/>
          </a:prstGeom>
          <a:noFill/>
        </p:spPr>
        <p:txBody>
          <a:bodyPr wrap="squar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540000" fontAlgn="base">
              <a:lnSpc>
                <a:spcPct val="120000"/>
              </a:lnSpc>
              <a:spcBef>
                <a:spcPct val="0"/>
              </a:spcBef>
              <a:spcAft>
                <a:spcPct val="0"/>
              </a:spcAft>
              <a:buClr>
                <a:srgbClr val="D90013"/>
              </a:buClr>
              <a:defRPr/>
            </a:pPr>
            <a:r>
              <a:rPr lang="en-US" altLang="zh-CN" b="1" dirty="0">
                <a:solidFill>
                  <a:srgbClr val="444F58"/>
                </a:solidFill>
                <a:latin typeface="微软雅黑" panose="020B0503020204020204" pitchFamily="34" charset="-122"/>
                <a:ea typeface="微软雅黑" panose="020B0503020204020204" pitchFamily="34" charset="-122"/>
              </a:rPr>
              <a:t>SiC</a:t>
            </a:r>
            <a:r>
              <a:rPr lang="zh-CN" altLang="en-US" b="1" dirty="0">
                <a:solidFill>
                  <a:srgbClr val="444F58"/>
                </a:solidFill>
                <a:latin typeface="微软雅黑" panose="020B0503020204020204" pitchFamily="34" charset="-122"/>
                <a:ea typeface="微软雅黑" panose="020B0503020204020204" pitchFamily="34" charset="-122"/>
              </a:rPr>
              <a:t>业务增产计划</a:t>
            </a:r>
            <a:endParaRPr kumimoji="1" lang="en-US" b="1" i="0" u="none" strike="noStrike" kern="1200" cap="none" spc="0" normalizeH="0" baseline="0" noProof="0" dirty="0">
              <a:ln>
                <a:noFill/>
              </a:ln>
              <a:solidFill>
                <a:srgbClr val="444F58"/>
              </a:solidFill>
              <a:effectLst/>
              <a:uLnTx/>
              <a:uFillTx/>
              <a:latin typeface="微软雅黑" panose="020B0503020204020204" pitchFamily="34" charset="-122"/>
              <a:ea typeface="微软雅黑" panose="020B0503020204020204" pitchFamily="34" charset="-122"/>
            </a:endParaRPr>
          </a:p>
        </p:txBody>
      </p:sp>
      <p:pic>
        <p:nvPicPr>
          <p:cNvPr id="26" name="図 25">
            <a:extLst>
              <a:ext uri="{FF2B5EF4-FFF2-40B4-BE49-F238E27FC236}">
                <a16:creationId xmlns:a16="http://schemas.microsoft.com/office/drawing/2014/main" id="{F5452759-2DD7-445A-9CB5-F5EC10739CE8}"/>
              </a:ext>
            </a:extLst>
          </p:cNvPr>
          <p:cNvPicPr>
            <a:picLocks noChangeAspect="1"/>
          </p:cNvPicPr>
          <p:nvPr/>
        </p:nvPicPr>
        <p:blipFill>
          <a:blip r:embed="rId6"/>
          <a:stretch>
            <a:fillRect/>
          </a:stretch>
        </p:blipFill>
        <p:spPr>
          <a:xfrm>
            <a:off x="144224" y="1736021"/>
            <a:ext cx="7416000" cy="4804840"/>
          </a:xfrm>
          <a:prstGeom prst="rect">
            <a:avLst/>
          </a:prstGeom>
        </p:spPr>
      </p:pic>
    </p:spTree>
    <p:extLst>
      <p:ext uri="{BB962C8B-B14F-4D97-AF65-F5344CB8AC3E}">
        <p14:creationId xmlns:p14="http://schemas.microsoft.com/office/powerpoint/2010/main" val="2263142221"/>
      </p:ext>
    </p:extLst>
  </p:cSld>
  <p:clrMapOvr>
    <a:masterClrMapping/>
  </p:clrMapOvr>
</p:sld>
</file>

<file path=ppt/theme/theme1.xml><?xml version="1.0" encoding="utf-8"?>
<a:theme xmlns:a="http://schemas.openxmlformats.org/drawingml/2006/main" name="新しいプレゼンテーション">
  <a:themeElements>
    <a:clrScheme name="ROHM">
      <a:dk1>
        <a:srgbClr val="000000"/>
      </a:dk1>
      <a:lt1>
        <a:sysClr val="window" lastClr="FFFFFF"/>
      </a:lt1>
      <a:dk2>
        <a:srgbClr val="444F58"/>
      </a:dk2>
      <a:lt2>
        <a:srgbClr val="D3D9DC"/>
      </a:lt2>
      <a:accent1>
        <a:srgbClr val="D90013"/>
      </a:accent1>
      <a:accent2>
        <a:srgbClr val="008CCE"/>
      </a:accent2>
      <a:accent3>
        <a:srgbClr val="CED700"/>
      </a:accent3>
      <a:accent4>
        <a:srgbClr val="8DBADA"/>
      </a:accent4>
      <a:accent5>
        <a:srgbClr val="9CA0CC"/>
      </a:accent5>
      <a:accent6>
        <a:srgbClr val="F7AC00"/>
      </a:accent6>
      <a:hlink>
        <a:srgbClr val="0000FF"/>
      </a:hlink>
      <a:folHlink>
        <a:srgbClr val="800080"/>
      </a:folHlink>
    </a:clrScheme>
    <a:fontScheme name="ユーザー定義 1">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spcBef>
            <a:spcPts val="400"/>
          </a:spcBef>
          <a:defRPr kumimoji="1" sz="1400" dirty="0">
            <a:solidFill>
              <a:schemeClr val="tx2"/>
            </a:solidFill>
            <a:latin typeface="+mn-ea"/>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Bef>
            <a:spcPts val="400"/>
          </a:spcBef>
          <a:defRPr kumimoji="1" sz="1800" dirty="0" smtClean="0">
            <a:solidFill>
              <a:schemeClr val="tx2"/>
            </a:solidFill>
            <a:latin typeface="+mn-ea"/>
            <a:ea typeface="+mn-ea"/>
            <a:cs typeface="メイリオ" panose="020B0604030504040204" pitchFamily="50" charset="-128"/>
          </a:defRPr>
        </a:defPPr>
      </a:lst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新しいプレゼンテーション 13">
        <a:dk1>
          <a:srgbClr val="444F58"/>
        </a:dk1>
        <a:lt1>
          <a:srgbClr val="FFFFFF"/>
        </a:lt1>
        <a:dk2>
          <a:srgbClr val="444F58"/>
        </a:dk2>
        <a:lt2>
          <a:srgbClr val="808080"/>
        </a:lt2>
        <a:accent1>
          <a:srgbClr val="BBE0E3"/>
        </a:accent1>
        <a:accent2>
          <a:srgbClr val="D90013"/>
        </a:accent2>
        <a:accent3>
          <a:srgbClr val="FFFFFF"/>
        </a:accent3>
        <a:accent4>
          <a:srgbClr val="39424A"/>
        </a:accent4>
        <a:accent5>
          <a:srgbClr val="DAEDEF"/>
        </a:accent5>
        <a:accent6>
          <a:srgbClr val="C40010"/>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ntact_x62c5__x5f53__x8005_ xmlns="7a771457-97fd-46dd-8023-6ea114953bea">
      <UserInfo>
        <DisplayName>Akinobu Sawada</DisplayName>
        <AccountId>3375</AccountId>
        <AccountType/>
      </UserInfo>
    </Contact_x62c5__x5f53__x8005_>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B61D148D5AE8840AF80DF48B630DC5A" ma:contentTypeVersion="3" ma:contentTypeDescription="新しいドキュメントを作成します。" ma:contentTypeScope="" ma:versionID="e63461ece7d2dd9306e557ec5c5eccd1">
  <xsd:schema xmlns:xsd="http://www.w3.org/2001/XMLSchema" xmlns:xs="http://www.w3.org/2001/XMLSchema" xmlns:p="http://schemas.microsoft.com/office/2006/metadata/properties" xmlns:ns2="7a771457-97fd-46dd-8023-6ea114953bea" targetNamespace="http://schemas.microsoft.com/office/2006/metadata/properties" ma:root="true" ma:fieldsID="cc2e12b4c4dcec0984c15d9dffc2a2b3" ns2:_="">
    <xsd:import namespace="7a771457-97fd-46dd-8023-6ea114953bea"/>
    <xsd:element name="properties">
      <xsd:complexType>
        <xsd:sequence>
          <xsd:element name="documentManagement">
            <xsd:complexType>
              <xsd:all>
                <xsd:element ref="ns2:MediaServiceMetadata" minOccurs="0"/>
                <xsd:element ref="ns2:MediaServiceFastMetadata" minOccurs="0"/>
                <xsd:element ref="ns2:Contact_x62c5__x5f53__x8005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771457-97fd-46dd-8023-6ea114953b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ontact_x62c5__x5f53__x8005_" ma:index="10" nillable="true" ma:displayName="Contact 担当者" ma:format="Dropdown" ma:list="UserInfo" ma:SharePointGroup="0" ma:internalName="Contact_x62c5__x5f53__x8005_">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846EE8-B7FF-4C94-B80F-4876F4B7B3F3}">
  <ds:schemaRefs>
    <ds:schemaRef ds:uri="http://schemas.microsoft.com/sharepoint/v3/contenttype/forms"/>
  </ds:schemaRefs>
</ds:datastoreItem>
</file>

<file path=customXml/itemProps2.xml><?xml version="1.0" encoding="utf-8"?>
<ds:datastoreItem xmlns:ds="http://schemas.openxmlformats.org/officeDocument/2006/customXml" ds:itemID="{9DB5AD58-E709-47E3-AD4D-10D75BB7A010}">
  <ds:schemaRefs>
    <ds:schemaRef ds:uri="http://schemas.openxmlformats.org/package/2006/metadata/core-properties"/>
    <ds:schemaRef ds:uri="http://purl.org/dc/elements/1.1/"/>
    <ds:schemaRef ds:uri="9f63a48b-e513-491d-9b92-b94142a49e63"/>
    <ds:schemaRef ds:uri="http://schemas.microsoft.com/office/infopath/2007/PartnerControls"/>
    <ds:schemaRef ds:uri="http://purl.org/dc/terms/"/>
    <ds:schemaRef ds:uri="http://schemas.microsoft.com/office/2006/documentManagement/types"/>
    <ds:schemaRef ds:uri="e5daa368-1369-4203-81dd-c80b161a82d0"/>
    <ds:schemaRef ds:uri="http://schemas.microsoft.com/office/2006/metadata/properties"/>
    <ds:schemaRef ds:uri="http://www.w3.org/XML/1998/namespace"/>
    <ds:schemaRef ds:uri="http://purl.org/dc/dcmitype/"/>
    <ds:schemaRef ds:uri="cf2196c4-e99b-4f1a-a717-8c5693f81b33"/>
    <ds:schemaRef ds:uri="2fe14e99-2216-4031-b49e-a0a407661f12"/>
  </ds:schemaRefs>
</ds:datastoreItem>
</file>

<file path=customXml/itemProps3.xml><?xml version="1.0" encoding="utf-8"?>
<ds:datastoreItem xmlns:ds="http://schemas.openxmlformats.org/officeDocument/2006/customXml" ds:itemID="{6D462737-0FC2-44C2-AC8E-5690117150B4}"/>
</file>

<file path=docProps/app.xml><?xml version="1.0" encoding="utf-8"?>
<Properties xmlns="http://schemas.openxmlformats.org/officeDocument/2006/extended-properties" xmlns:vt="http://schemas.openxmlformats.org/officeDocument/2006/docPropsVTypes">
  <Template/>
  <TotalTime>240</TotalTime>
  <Words>5947</Words>
  <Application>Microsoft Office PowerPoint</Application>
  <PresentationFormat>ワイド画面</PresentationFormat>
  <Paragraphs>1730</Paragraphs>
  <Slides>56</Slides>
  <Notes>36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56</vt:i4>
      </vt:variant>
    </vt:vector>
  </HeadingPairs>
  <TitlesOfParts>
    <vt:vector size="66" baseType="lpstr">
      <vt:lpstr>Meiryo UI</vt:lpstr>
      <vt:lpstr>微软雅黑</vt:lpstr>
      <vt:lpstr>微软雅黑</vt:lpstr>
      <vt:lpstr>メイリオ</vt:lpstr>
      <vt:lpstr>游ゴシック</vt:lpstr>
      <vt:lpstr>游明朝</vt:lpstr>
      <vt:lpstr>Arial</vt:lpstr>
      <vt:lpstr>Cambria Math</vt:lpstr>
      <vt:lpstr>Wingdings</vt:lpstr>
      <vt:lpstr>新しいプレゼンテーション</vt:lpstr>
      <vt:lpstr>4th Generation SiC MOSFETs</vt:lpstr>
      <vt:lpstr>Agenda</vt:lpstr>
      <vt:lpstr>Agenda</vt:lpstr>
      <vt:lpstr>ROHM SiC Device 开发履历</vt:lpstr>
      <vt:lpstr>SiC 垂直整合生产体制</vt:lpstr>
      <vt:lpstr>ROHM SiC Device市场地位</vt:lpstr>
      <vt:lpstr>SiC Wafer市场</vt:lpstr>
      <vt:lpstr>ROHM SiC Device的市场实绩</vt:lpstr>
      <vt:lpstr>积极投资Power solution领域来提高产能</vt:lpstr>
      <vt:lpstr>SiC Chip生产基地</vt:lpstr>
      <vt:lpstr>Agenda</vt:lpstr>
      <vt:lpstr>第4代的进化</vt:lpstr>
      <vt:lpstr>实现业界最小的RonA！</vt:lpstr>
      <vt:lpstr>第4代的代表特性（Discrete Package品）</vt:lpstr>
      <vt:lpstr>SiC MOSFET 4th Gen Lineup (Discrete / Standard Grade)</vt:lpstr>
      <vt:lpstr>SiC MOSFET 4th Gen Lineup (Discrete / Automotive Grade)</vt:lpstr>
      <vt:lpstr>Agenda</vt:lpstr>
      <vt:lpstr>第4代 3项产品优势</vt:lpstr>
      <vt:lpstr>第4代 3项产品优势</vt:lpstr>
      <vt:lpstr>第4代  为何「低损耗」？</vt:lpstr>
      <vt:lpstr>低损耗①：　导通损耗的降低</vt:lpstr>
      <vt:lpstr>低损耗②　：　开关损失的降低</vt:lpstr>
      <vt:lpstr>开关特性的改善</vt:lpstr>
      <vt:lpstr>开关特性的改善，实现高驱动频率的优势</vt:lpstr>
      <vt:lpstr>将第3代替换为第4代产品提案</vt:lpstr>
      <vt:lpstr>第4代　3项产品优势</vt:lpstr>
      <vt:lpstr>①重视导通损耗</vt:lpstr>
      <vt:lpstr>①重视导通损耗　与竞品的能量转换效率比较</vt:lpstr>
      <vt:lpstr>②重视开关损耗　与竞品的能量转换效率比较</vt:lpstr>
      <vt:lpstr>②开关损耗　Device单体评价的竞品比较</vt:lpstr>
      <vt:lpstr>第4代　3项产品优势</vt:lpstr>
      <vt:lpstr>Turn ON推荐驱动电压</vt:lpstr>
      <vt:lpstr>负Bias设计</vt:lpstr>
      <vt:lpstr>无需负Bias设计的优点</vt:lpstr>
      <vt:lpstr>内部Gate电阻</vt:lpstr>
      <vt:lpstr>ROHM 750V耐压 vs 竞品 650V耐压</vt:lpstr>
      <vt:lpstr>第4代　3项产品优势</vt:lpstr>
      <vt:lpstr>RonA vs. 短路耐量:SCWT</vt:lpstr>
      <vt:lpstr>第4代 RonA&amp;短路耐量折中的改善</vt:lpstr>
      <vt:lpstr>SiC 器件・模块　开发路线图</vt:lpstr>
      <vt:lpstr>Agenda</vt:lpstr>
      <vt:lpstr>采用SiC MOSFET的优势</vt:lpstr>
      <vt:lpstr>使用SiC MOSFET的应用示例</vt:lpstr>
      <vt:lpstr>“车载充电器”　SiC MOSFET的替代提案</vt:lpstr>
      <vt:lpstr>“光伏逆变器”　SiC MOSFET的替代提案</vt:lpstr>
      <vt:lpstr>“电源”　SiC MOSFET的替代提案</vt:lpstr>
      <vt:lpstr>Agenda</vt:lpstr>
      <vt:lpstr>ROHM的技术支持</vt:lpstr>
      <vt:lpstr>发布ROHM Solution Simulation</vt:lpstr>
      <vt:lpstr>高精度的Spice模型实现高再现性的仿真</vt:lpstr>
      <vt:lpstr>面向功率器件的评估板</vt:lpstr>
      <vt:lpstr>功率器件应用笔记</vt:lpstr>
      <vt:lpstr>栅极驱动器IC用评估板、仿真模型</vt:lpstr>
      <vt:lpstr>热设计支持</vt:lpstr>
      <vt:lpstr>EMC设计支持</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ROHM</dc:creator>
  <cp:lastModifiedBy>Akinobu Sawada</cp:lastModifiedBy>
  <cp:revision>31</cp:revision>
  <dcterms:created xsi:type="dcterms:W3CDTF">2022-04-27T06:53:22Z</dcterms:created>
  <dcterms:modified xsi:type="dcterms:W3CDTF">2023-05-29T02:48:50Z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0x0101006B61D148D5AE8840AF80DF48B630DC5A</vt:lpwstr>
  </property>
  <property fmtid="{D5CDD505-2E9C-101B-9397-08002B2CF9AE}" pid="3" name="MediaServiceImageTags">
    <vt:lpwstr/>
  </property>
</Properties>
</file>